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sldIdLst>
    <p:sldId id="256" r:id="rId2"/>
    <p:sldId id="260" r:id="rId3"/>
    <p:sldId id="257" r:id="rId4"/>
    <p:sldId id="261" r:id="rId5"/>
    <p:sldId id="262" r:id="rId6"/>
    <p:sldId id="263" r:id="rId7"/>
    <p:sldId id="264" r:id="rId8"/>
    <p:sldId id="265" r:id="rId9"/>
    <p:sldId id="267" r:id="rId10"/>
    <p:sldId id="266" r:id="rId11"/>
    <p:sldId id="268" r:id="rId12"/>
    <p:sldId id="269" r:id="rId13"/>
    <p:sldId id="258" r:id="rId14"/>
    <p:sldId id="271" r:id="rId15"/>
    <p:sldId id="272" r:id="rId16"/>
    <p:sldId id="259" r:id="rId17"/>
    <p:sldId id="270"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6666"/>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81" d="100"/>
          <a:sy n="81" d="100"/>
        </p:scale>
        <p:origin x="725"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CFCD0E-3491-4FB7-B62F-429AA609CB48}" type="doc">
      <dgm:prSet loTypeId="urn:microsoft.com/office/officeart/2005/8/layout/chevron2" loCatId="list" qsTypeId="urn:microsoft.com/office/officeart/2005/8/quickstyle/simple1" qsCatId="simple" csTypeId="urn:microsoft.com/office/officeart/2005/8/colors/colorful3" csCatId="colorful" phldr="1"/>
      <dgm:spPr/>
      <dgm:t>
        <a:bodyPr/>
        <a:lstStyle/>
        <a:p>
          <a:endParaRPr lang="fr-FR"/>
        </a:p>
      </dgm:t>
    </dgm:pt>
    <dgm:pt modelId="{91BDBAAA-C314-4968-A340-6D4A53262B90}">
      <dgm:prSet phldrT="[Texte]"/>
      <dgm:spPr>
        <a:xfrm rot="5400000">
          <a:off x="-268364" y="269513"/>
          <a:ext cx="1789098" cy="1252369"/>
        </a:xfrm>
        <a:prstGeom prst="chevron">
          <a:avLst/>
        </a:prstGeom>
        <a:solidFill>
          <a:srgbClr val="006666"/>
        </a:solidFill>
        <a:ln>
          <a:solidFill>
            <a:schemeClr val="bg1">
              <a:lumMod val="65000"/>
            </a:schemeClr>
          </a:solidFill>
        </a:ln>
      </dgm:spPr>
      <dgm:t>
        <a:bodyPr/>
        <a:lstStyle/>
        <a:p>
          <a:r>
            <a:rPr lang="fr-FR" b="1" dirty="0">
              <a:latin typeface="Nunito"/>
              <a:ea typeface="+mn-ea"/>
              <a:cs typeface="+mn-cs"/>
            </a:rPr>
            <a:t>Maintien au même poste </a:t>
          </a:r>
        </a:p>
      </dgm:t>
    </dgm:pt>
    <dgm:pt modelId="{175DDDDD-DD07-4A96-AC4E-D30563CD082A}" type="parTrans" cxnId="{B9E3DD9D-CCF3-4164-8A60-7F9ADDF7A9C2}">
      <dgm:prSet/>
      <dgm:spPr/>
      <dgm:t>
        <a:bodyPr/>
        <a:lstStyle/>
        <a:p>
          <a:endParaRPr lang="fr-FR"/>
        </a:p>
      </dgm:t>
    </dgm:pt>
    <dgm:pt modelId="{5B07FCC9-145D-48B9-B69D-54B4FB8485B3}" type="sibTrans" cxnId="{B9E3DD9D-CCF3-4164-8A60-7F9ADDF7A9C2}">
      <dgm:prSet/>
      <dgm:spPr/>
      <dgm:t>
        <a:bodyPr/>
        <a:lstStyle/>
        <a:p>
          <a:endParaRPr lang="fr-FR"/>
        </a:p>
      </dgm:t>
    </dgm:pt>
    <dgm:pt modelId="{37F37BB7-F813-4784-986B-52C7CA116137}">
      <dgm:prSet phldrT="[Texte]"/>
      <dgm:spPr>
        <a:xfrm rot="5400000">
          <a:off x="4030744" y="-2778375"/>
          <a:ext cx="1162914" cy="6719665"/>
        </a:xfrm>
        <a:prstGeom prst="round2SameRect">
          <a:avLst/>
        </a:prstGeom>
        <a:ln>
          <a:solidFill>
            <a:schemeClr val="bg1">
              <a:lumMod val="75000"/>
            </a:schemeClr>
          </a:solidFill>
        </a:ln>
      </dgm:spPr>
      <dgm:t>
        <a:bodyPr/>
        <a:lstStyle/>
        <a:p>
          <a:r>
            <a:rPr lang="fr-FR" b="1" dirty="0">
              <a:solidFill>
                <a:schemeClr val="tx1">
                  <a:lumMod val="50000"/>
                </a:schemeClr>
              </a:solidFill>
              <a:latin typeface="Nunito"/>
              <a:ea typeface="+mn-ea"/>
              <a:cs typeface="+mn-cs"/>
            </a:rPr>
            <a:t>Viser prioritairement le maintien au poste</a:t>
          </a:r>
          <a:r>
            <a:rPr lang="fr-FR" dirty="0">
              <a:solidFill>
                <a:schemeClr val="tx1">
                  <a:lumMod val="50000"/>
                </a:schemeClr>
              </a:solidFill>
              <a:latin typeface="Nunito"/>
              <a:ea typeface="+mn-ea"/>
              <a:cs typeface="+mn-cs"/>
            </a:rPr>
            <a:t>, avec des aménagements adaptés et durables (évolutifs au besoin)</a:t>
          </a:r>
        </a:p>
      </dgm:t>
    </dgm:pt>
    <dgm:pt modelId="{1F075966-E2DD-423A-8026-5E0CAE171247}" type="parTrans" cxnId="{CCCB7D6D-FC7E-4787-9365-CFA9B3900A24}">
      <dgm:prSet/>
      <dgm:spPr/>
      <dgm:t>
        <a:bodyPr/>
        <a:lstStyle/>
        <a:p>
          <a:endParaRPr lang="fr-FR"/>
        </a:p>
      </dgm:t>
    </dgm:pt>
    <dgm:pt modelId="{491170FC-54D6-4775-96DE-3F7C17C28579}" type="sibTrans" cxnId="{CCCB7D6D-FC7E-4787-9365-CFA9B3900A24}">
      <dgm:prSet/>
      <dgm:spPr/>
      <dgm:t>
        <a:bodyPr/>
        <a:lstStyle/>
        <a:p>
          <a:endParaRPr lang="fr-FR"/>
        </a:p>
      </dgm:t>
    </dgm:pt>
    <dgm:pt modelId="{FA7FDB55-F0E8-47A4-B697-A7F176538EF5}">
      <dgm:prSet phldrT="[Texte]"/>
      <dgm:spPr>
        <a:xfrm rot="5400000">
          <a:off x="-268364" y="1767231"/>
          <a:ext cx="1789098" cy="1252369"/>
        </a:xfrm>
        <a:prstGeom prst="chevron">
          <a:avLst/>
        </a:prstGeom>
        <a:solidFill>
          <a:srgbClr val="008000"/>
        </a:solidFill>
        <a:ln>
          <a:solidFill>
            <a:schemeClr val="bg1">
              <a:lumMod val="65000"/>
            </a:schemeClr>
          </a:solidFill>
        </a:ln>
      </dgm:spPr>
      <dgm:t>
        <a:bodyPr/>
        <a:lstStyle/>
        <a:p>
          <a:r>
            <a:rPr lang="fr-FR" b="1" dirty="0">
              <a:latin typeface="Nunito"/>
              <a:ea typeface="+mn-ea"/>
              <a:cs typeface="+mn-cs"/>
            </a:rPr>
            <a:t>Autre poste DANS la collectivité</a:t>
          </a:r>
        </a:p>
      </dgm:t>
    </dgm:pt>
    <dgm:pt modelId="{570E4490-AAF2-4E7F-B60F-1712D576AB1B}" type="sibTrans" cxnId="{CA2322B4-8301-49E5-BD75-646AC183BD0B}">
      <dgm:prSet/>
      <dgm:spPr/>
      <dgm:t>
        <a:bodyPr/>
        <a:lstStyle/>
        <a:p>
          <a:endParaRPr lang="fr-FR"/>
        </a:p>
      </dgm:t>
    </dgm:pt>
    <dgm:pt modelId="{28C06440-C9DB-4F54-A557-EC98A68FD59C}" type="parTrans" cxnId="{CA2322B4-8301-49E5-BD75-646AC183BD0B}">
      <dgm:prSet/>
      <dgm:spPr/>
      <dgm:t>
        <a:bodyPr/>
        <a:lstStyle/>
        <a:p>
          <a:endParaRPr lang="fr-FR"/>
        </a:p>
      </dgm:t>
    </dgm:pt>
    <dgm:pt modelId="{F6BEA0C6-1834-42EF-A07C-284F523FB04F}">
      <dgm:prSet phldrT="[Texte]"/>
      <dgm:spPr>
        <a:xfrm rot="5400000">
          <a:off x="4030744" y="-1279508"/>
          <a:ext cx="1162914" cy="6719665"/>
        </a:xfrm>
        <a:prstGeom prst="round2SameRect">
          <a:avLst/>
        </a:prstGeom>
        <a:ln>
          <a:solidFill>
            <a:schemeClr val="bg1">
              <a:lumMod val="65000"/>
            </a:schemeClr>
          </a:solidFill>
        </a:ln>
      </dgm:spPr>
      <dgm:t>
        <a:bodyPr/>
        <a:lstStyle/>
        <a:p>
          <a:r>
            <a:rPr lang="fr-FR" dirty="0">
              <a:solidFill>
                <a:schemeClr val="tx1">
                  <a:lumMod val="50000"/>
                </a:schemeClr>
              </a:solidFill>
              <a:latin typeface="Nunito"/>
              <a:ea typeface="+mn-ea"/>
              <a:cs typeface="+mn-cs"/>
            </a:rPr>
            <a:t>A défaut, envisager un reclassement </a:t>
          </a:r>
          <a:r>
            <a:rPr lang="fr-FR" b="1" dirty="0">
              <a:solidFill>
                <a:schemeClr val="tx1">
                  <a:lumMod val="50000"/>
                </a:schemeClr>
              </a:solidFill>
              <a:latin typeface="Nunito"/>
              <a:ea typeface="+mn-ea"/>
              <a:cs typeface="+mn-cs"/>
            </a:rPr>
            <a:t>vers un autre poste dans la collectivité d’origine</a:t>
          </a:r>
          <a:r>
            <a:rPr lang="fr-FR" dirty="0">
              <a:solidFill>
                <a:schemeClr val="tx1">
                  <a:lumMod val="50000"/>
                </a:schemeClr>
              </a:solidFill>
              <a:latin typeface="Nunito"/>
              <a:ea typeface="+mn-ea"/>
              <a:cs typeface="+mn-cs"/>
            </a:rPr>
            <a:t>, avec aménagements temporaires ou durables, et appui à l’adaptation des compétences</a:t>
          </a:r>
        </a:p>
      </dgm:t>
    </dgm:pt>
    <dgm:pt modelId="{FBB9ABAF-78F1-4E80-A367-6C0D654E275B}" type="sibTrans" cxnId="{989B7233-3EE5-4357-B6A9-7CF67ED86E6A}">
      <dgm:prSet/>
      <dgm:spPr/>
      <dgm:t>
        <a:bodyPr/>
        <a:lstStyle/>
        <a:p>
          <a:endParaRPr lang="fr-FR"/>
        </a:p>
      </dgm:t>
    </dgm:pt>
    <dgm:pt modelId="{28D70EF0-6A69-4519-A2E9-68F07A90049C}" type="parTrans" cxnId="{989B7233-3EE5-4357-B6A9-7CF67ED86E6A}">
      <dgm:prSet/>
      <dgm:spPr/>
      <dgm:t>
        <a:bodyPr/>
        <a:lstStyle/>
        <a:p>
          <a:endParaRPr lang="fr-FR"/>
        </a:p>
      </dgm:t>
    </dgm:pt>
    <dgm:pt modelId="{A8475AD8-FF02-4709-B440-05673C329E40}" type="pres">
      <dgm:prSet presAssocID="{8CCFCD0E-3491-4FB7-B62F-429AA609CB48}" presName="linearFlow" presStyleCnt="0">
        <dgm:presLayoutVars>
          <dgm:dir/>
          <dgm:animLvl val="lvl"/>
          <dgm:resizeHandles val="exact"/>
        </dgm:presLayoutVars>
      </dgm:prSet>
      <dgm:spPr/>
    </dgm:pt>
    <dgm:pt modelId="{6D704758-411D-4781-A12F-512FFE05F0DE}" type="pres">
      <dgm:prSet presAssocID="{91BDBAAA-C314-4968-A340-6D4A53262B90}" presName="composite" presStyleCnt="0"/>
      <dgm:spPr/>
    </dgm:pt>
    <dgm:pt modelId="{7CAB57F3-1B90-4E20-A11F-2259A1F23004}" type="pres">
      <dgm:prSet presAssocID="{91BDBAAA-C314-4968-A340-6D4A53262B90}" presName="parentText" presStyleLbl="alignNode1" presStyleIdx="0" presStyleCnt="2">
        <dgm:presLayoutVars>
          <dgm:chMax val="1"/>
          <dgm:bulletEnabled val="1"/>
        </dgm:presLayoutVars>
      </dgm:prSet>
      <dgm:spPr/>
    </dgm:pt>
    <dgm:pt modelId="{FF45D5D6-6700-490E-9FCB-F8473C70BACE}" type="pres">
      <dgm:prSet presAssocID="{91BDBAAA-C314-4968-A340-6D4A53262B90}" presName="descendantText" presStyleLbl="alignAcc1" presStyleIdx="0" presStyleCnt="2" custLinFactNeighborX="67" custLinFactNeighborY="-6837">
        <dgm:presLayoutVars>
          <dgm:bulletEnabled val="1"/>
        </dgm:presLayoutVars>
      </dgm:prSet>
      <dgm:spPr/>
    </dgm:pt>
    <dgm:pt modelId="{FCAF822F-5876-4488-B66F-8590C7717ED1}" type="pres">
      <dgm:prSet presAssocID="{5B07FCC9-145D-48B9-B69D-54B4FB8485B3}" presName="sp" presStyleCnt="0"/>
      <dgm:spPr/>
    </dgm:pt>
    <dgm:pt modelId="{64F5F3D6-13BF-42B4-963E-439C61C28ADF}" type="pres">
      <dgm:prSet presAssocID="{FA7FDB55-F0E8-47A4-B697-A7F176538EF5}" presName="composite" presStyleCnt="0"/>
      <dgm:spPr/>
    </dgm:pt>
    <dgm:pt modelId="{945B2CE0-B9F0-4F55-ABD8-DD26EF6F7B2A}" type="pres">
      <dgm:prSet presAssocID="{FA7FDB55-F0E8-47A4-B697-A7F176538EF5}" presName="parentText" presStyleLbl="alignNode1" presStyleIdx="1" presStyleCnt="2">
        <dgm:presLayoutVars>
          <dgm:chMax val="1"/>
          <dgm:bulletEnabled val="1"/>
        </dgm:presLayoutVars>
      </dgm:prSet>
      <dgm:spPr/>
    </dgm:pt>
    <dgm:pt modelId="{93D1F058-E1BA-42C5-850D-64B327A68C69}" type="pres">
      <dgm:prSet presAssocID="{FA7FDB55-F0E8-47A4-B697-A7F176538EF5}" presName="descendantText" presStyleLbl="alignAcc1" presStyleIdx="1" presStyleCnt="2">
        <dgm:presLayoutVars>
          <dgm:bulletEnabled val="1"/>
        </dgm:presLayoutVars>
      </dgm:prSet>
      <dgm:spPr/>
    </dgm:pt>
  </dgm:ptLst>
  <dgm:cxnLst>
    <dgm:cxn modelId="{5AA0302A-D6E0-466A-ABC8-84010F31D39D}" type="presOf" srcId="{37F37BB7-F813-4784-986B-52C7CA116137}" destId="{FF45D5D6-6700-490E-9FCB-F8473C70BACE}" srcOrd="0" destOrd="0" presId="urn:microsoft.com/office/officeart/2005/8/layout/chevron2"/>
    <dgm:cxn modelId="{AF5BE82D-B6D4-4F18-BADE-876AE9D9938F}" type="presOf" srcId="{F6BEA0C6-1834-42EF-A07C-284F523FB04F}" destId="{93D1F058-E1BA-42C5-850D-64B327A68C69}" srcOrd="0" destOrd="0" presId="urn:microsoft.com/office/officeart/2005/8/layout/chevron2"/>
    <dgm:cxn modelId="{989B7233-3EE5-4357-B6A9-7CF67ED86E6A}" srcId="{FA7FDB55-F0E8-47A4-B697-A7F176538EF5}" destId="{F6BEA0C6-1834-42EF-A07C-284F523FB04F}" srcOrd="0" destOrd="0" parTransId="{28D70EF0-6A69-4519-A2E9-68F07A90049C}" sibTransId="{FBB9ABAF-78F1-4E80-A367-6C0D654E275B}"/>
    <dgm:cxn modelId="{CCCB7D6D-FC7E-4787-9365-CFA9B3900A24}" srcId="{91BDBAAA-C314-4968-A340-6D4A53262B90}" destId="{37F37BB7-F813-4784-986B-52C7CA116137}" srcOrd="0" destOrd="0" parTransId="{1F075966-E2DD-423A-8026-5E0CAE171247}" sibTransId="{491170FC-54D6-4775-96DE-3F7C17C28579}"/>
    <dgm:cxn modelId="{86E1229B-5692-4E3D-BF40-16040C33A8E5}" type="presOf" srcId="{FA7FDB55-F0E8-47A4-B697-A7F176538EF5}" destId="{945B2CE0-B9F0-4F55-ABD8-DD26EF6F7B2A}" srcOrd="0" destOrd="0" presId="urn:microsoft.com/office/officeart/2005/8/layout/chevron2"/>
    <dgm:cxn modelId="{B9E3DD9D-CCF3-4164-8A60-7F9ADDF7A9C2}" srcId="{8CCFCD0E-3491-4FB7-B62F-429AA609CB48}" destId="{91BDBAAA-C314-4968-A340-6D4A53262B90}" srcOrd="0" destOrd="0" parTransId="{175DDDDD-DD07-4A96-AC4E-D30563CD082A}" sibTransId="{5B07FCC9-145D-48B9-B69D-54B4FB8485B3}"/>
    <dgm:cxn modelId="{CA2322B4-8301-49E5-BD75-646AC183BD0B}" srcId="{8CCFCD0E-3491-4FB7-B62F-429AA609CB48}" destId="{FA7FDB55-F0E8-47A4-B697-A7F176538EF5}" srcOrd="1" destOrd="0" parTransId="{28C06440-C9DB-4F54-A557-EC98A68FD59C}" sibTransId="{570E4490-AAF2-4E7F-B60F-1712D576AB1B}"/>
    <dgm:cxn modelId="{CA6606E0-5AAF-4D3A-BC33-B1C2E228A28B}" type="presOf" srcId="{8CCFCD0E-3491-4FB7-B62F-429AA609CB48}" destId="{A8475AD8-FF02-4709-B440-05673C329E40}" srcOrd="0" destOrd="0" presId="urn:microsoft.com/office/officeart/2005/8/layout/chevron2"/>
    <dgm:cxn modelId="{1006F2E6-A12C-4A2D-8A9D-EC29D12B1AC2}" type="presOf" srcId="{91BDBAAA-C314-4968-A340-6D4A53262B90}" destId="{7CAB57F3-1B90-4E20-A11F-2259A1F23004}" srcOrd="0" destOrd="0" presId="urn:microsoft.com/office/officeart/2005/8/layout/chevron2"/>
    <dgm:cxn modelId="{06134D50-0C04-4CB9-9971-36ADD92666A5}" type="presParOf" srcId="{A8475AD8-FF02-4709-B440-05673C329E40}" destId="{6D704758-411D-4781-A12F-512FFE05F0DE}" srcOrd="0" destOrd="0" presId="urn:microsoft.com/office/officeart/2005/8/layout/chevron2"/>
    <dgm:cxn modelId="{0B9723B9-43B4-4978-BEB5-79CD0A5DD194}" type="presParOf" srcId="{6D704758-411D-4781-A12F-512FFE05F0DE}" destId="{7CAB57F3-1B90-4E20-A11F-2259A1F23004}" srcOrd="0" destOrd="0" presId="urn:microsoft.com/office/officeart/2005/8/layout/chevron2"/>
    <dgm:cxn modelId="{191F315D-15C2-49A4-AA76-2D51A141E041}" type="presParOf" srcId="{6D704758-411D-4781-A12F-512FFE05F0DE}" destId="{FF45D5D6-6700-490E-9FCB-F8473C70BACE}" srcOrd="1" destOrd="0" presId="urn:microsoft.com/office/officeart/2005/8/layout/chevron2"/>
    <dgm:cxn modelId="{2C4FEEB5-5258-4CED-A314-3A19BFFE4B02}" type="presParOf" srcId="{A8475AD8-FF02-4709-B440-05673C329E40}" destId="{FCAF822F-5876-4488-B66F-8590C7717ED1}" srcOrd="1" destOrd="0" presId="urn:microsoft.com/office/officeart/2005/8/layout/chevron2"/>
    <dgm:cxn modelId="{6658CFB2-F2D7-4B2C-8F04-385A79BE2803}" type="presParOf" srcId="{A8475AD8-FF02-4709-B440-05673C329E40}" destId="{64F5F3D6-13BF-42B4-963E-439C61C28ADF}" srcOrd="2" destOrd="0" presId="urn:microsoft.com/office/officeart/2005/8/layout/chevron2"/>
    <dgm:cxn modelId="{C825E5E2-88F8-40E4-BABC-D1EF202A7292}" type="presParOf" srcId="{64F5F3D6-13BF-42B4-963E-439C61C28ADF}" destId="{945B2CE0-B9F0-4F55-ABD8-DD26EF6F7B2A}" srcOrd="0" destOrd="0" presId="urn:microsoft.com/office/officeart/2005/8/layout/chevron2"/>
    <dgm:cxn modelId="{93A1A3E8-FD88-4387-AE9D-A79C9FCC2EE7}" type="presParOf" srcId="{64F5F3D6-13BF-42B4-963E-439C61C28ADF}" destId="{93D1F058-E1BA-42C5-850D-64B327A68C69}"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CFCD0E-3491-4FB7-B62F-429AA609CB48}"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fr-FR"/>
        </a:p>
      </dgm:t>
    </dgm:pt>
    <dgm:pt modelId="{91BDBAAA-C314-4968-A340-6D4A53262B90}">
      <dgm:prSet phldrT="[Texte]"/>
      <dgm:spPr>
        <a:xfrm rot="5400000">
          <a:off x="-320039" y="320039"/>
          <a:ext cx="2133598" cy="1493518"/>
        </a:xfrm>
        <a:prstGeom prst="chevron">
          <a:avLst/>
        </a:prstGeom>
        <a:solidFill>
          <a:srgbClr val="86BC25">
            <a:lumMod val="75000"/>
          </a:srgbClr>
        </a:solidFill>
        <a:ln w="12700" cap="flat" cmpd="sng" algn="ctr">
          <a:solidFill>
            <a:srgbClr val="86BC25">
              <a:lumMod val="75000"/>
            </a:srgbClr>
          </a:solidFill>
          <a:prstDash val="solid"/>
          <a:miter lim="800000"/>
        </a:ln>
        <a:effectLst/>
      </dgm:spPr>
      <dgm:t>
        <a:bodyPr/>
        <a:lstStyle/>
        <a:p>
          <a:r>
            <a:rPr lang="fr-FR" b="1" dirty="0">
              <a:solidFill>
                <a:sysClr val="window" lastClr="FFFFFF"/>
              </a:solidFill>
              <a:latin typeface="Nunito"/>
              <a:ea typeface="+mn-ea"/>
              <a:cs typeface="+mn-cs"/>
            </a:rPr>
            <a:t>Mobilité     Externe</a:t>
          </a:r>
        </a:p>
      </dgm:t>
    </dgm:pt>
    <dgm:pt modelId="{175DDDDD-DD07-4A96-AC4E-D30563CD082A}" type="parTrans" cxnId="{B9E3DD9D-CCF3-4164-8A60-7F9ADDF7A9C2}">
      <dgm:prSet/>
      <dgm:spPr/>
      <dgm:t>
        <a:bodyPr/>
        <a:lstStyle/>
        <a:p>
          <a:endParaRPr lang="fr-FR"/>
        </a:p>
      </dgm:t>
    </dgm:pt>
    <dgm:pt modelId="{5B07FCC9-145D-48B9-B69D-54B4FB8485B3}" type="sibTrans" cxnId="{B9E3DD9D-CCF3-4164-8A60-7F9ADDF7A9C2}">
      <dgm:prSet/>
      <dgm:spPr/>
      <dgm:t>
        <a:bodyPr/>
        <a:lstStyle/>
        <a:p>
          <a:endParaRPr lang="fr-FR"/>
        </a:p>
      </dgm:t>
    </dgm:pt>
    <dgm:pt modelId="{37F37BB7-F813-4784-986B-52C7CA116137}">
      <dgm:prSet phldrT="[Texte]"/>
      <dgm:spPr>
        <a:xfrm rot="5400000">
          <a:off x="3855869" y="-2362351"/>
          <a:ext cx="1386838" cy="6111541"/>
        </a:xfrm>
        <a:prstGeom prst="round2SameRect">
          <a:avLst/>
        </a:prstGeom>
        <a:solidFill>
          <a:sysClr val="window" lastClr="FFFFFF">
            <a:alpha val="90000"/>
            <a:hueOff val="0"/>
            <a:satOff val="0"/>
            <a:lumOff val="0"/>
            <a:alphaOff val="0"/>
          </a:sysClr>
        </a:solidFill>
        <a:ln w="12700" cap="flat" cmpd="sng" algn="ctr">
          <a:solidFill>
            <a:srgbClr val="86BC25">
              <a:lumMod val="75000"/>
            </a:srgbClr>
          </a:solidFill>
          <a:prstDash val="solid"/>
          <a:miter lim="800000"/>
        </a:ln>
        <a:effectLst/>
      </dgm:spPr>
      <dgm:t>
        <a:bodyPr/>
        <a:lstStyle/>
        <a:p>
          <a:r>
            <a:rPr lang="fr-FR" dirty="0">
              <a:solidFill>
                <a:sysClr val="windowText" lastClr="000000">
                  <a:hueOff val="0"/>
                  <a:satOff val="0"/>
                  <a:lumOff val="0"/>
                  <a:alphaOff val="0"/>
                </a:sysClr>
              </a:solidFill>
              <a:latin typeface="Nunito"/>
              <a:ea typeface="+mn-ea"/>
              <a:cs typeface="+mn-cs"/>
            </a:rPr>
            <a:t>A défaut d’un Maintien DANS l’emploi, permet d’envisager une mobilité externe à l’établissement d’origine : </a:t>
          </a:r>
          <a:r>
            <a:rPr lang="fr-FR" b="1" dirty="0">
              <a:solidFill>
                <a:sysClr val="windowText" lastClr="000000">
                  <a:hueOff val="0"/>
                  <a:satOff val="0"/>
                  <a:lumOff val="0"/>
                  <a:alphaOff val="0"/>
                </a:sysClr>
              </a:solidFill>
              <a:latin typeface="Nunito"/>
              <a:ea typeface="+mn-ea"/>
              <a:cs typeface="+mn-cs"/>
            </a:rPr>
            <a:t>maintenir l’employabilité, soutenir la transition professionnelle</a:t>
          </a:r>
        </a:p>
      </dgm:t>
    </dgm:pt>
    <dgm:pt modelId="{1F075966-E2DD-423A-8026-5E0CAE171247}" type="parTrans" cxnId="{CCCB7D6D-FC7E-4787-9365-CFA9B3900A24}">
      <dgm:prSet/>
      <dgm:spPr/>
      <dgm:t>
        <a:bodyPr/>
        <a:lstStyle/>
        <a:p>
          <a:endParaRPr lang="fr-FR"/>
        </a:p>
      </dgm:t>
    </dgm:pt>
    <dgm:pt modelId="{491170FC-54D6-4775-96DE-3F7C17C28579}" type="sibTrans" cxnId="{CCCB7D6D-FC7E-4787-9365-CFA9B3900A24}">
      <dgm:prSet/>
      <dgm:spPr/>
      <dgm:t>
        <a:bodyPr/>
        <a:lstStyle/>
        <a:p>
          <a:endParaRPr lang="fr-FR"/>
        </a:p>
      </dgm:t>
    </dgm:pt>
    <dgm:pt modelId="{A8475AD8-FF02-4709-B440-05673C329E40}" type="pres">
      <dgm:prSet presAssocID="{8CCFCD0E-3491-4FB7-B62F-429AA609CB48}" presName="linearFlow" presStyleCnt="0">
        <dgm:presLayoutVars>
          <dgm:dir/>
          <dgm:animLvl val="lvl"/>
          <dgm:resizeHandles val="exact"/>
        </dgm:presLayoutVars>
      </dgm:prSet>
      <dgm:spPr/>
    </dgm:pt>
    <dgm:pt modelId="{6D704758-411D-4781-A12F-512FFE05F0DE}" type="pres">
      <dgm:prSet presAssocID="{91BDBAAA-C314-4968-A340-6D4A53262B90}" presName="composite" presStyleCnt="0"/>
      <dgm:spPr/>
    </dgm:pt>
    <dgm:pt modelId="{7CAB57F3-1B90-4E20-A11F-2259A1F23004}" type="pres">
      <dgm:prSet presAssocID="{91BDBAAA-C314-4968-A340-6D4A53262B90}" presName="parentText" presStyleLbl="alignNode1" presStyleIdx="0" presStyleCnt="1">
        <dgm:presLayoutVars>
          <dgm:chMax val="1"/>
          <dgm:bulletEnabled val="1"/>
        </dgm:presLayoutVars>
      </dgm:prSet>
      <dgm:spPr/>
    </dgm:pt>
    <dgm:pt modelId="{FF45D5D6-6700-490E-9FCB-F8473C70BACE}" type="pres">
      <dgm:prSet presAssocID="{91BDBAAA-C314-4968-A340-6D4A53262B90}" presName="descendantText" presStyleLbl="alignAcc1" presStyleIdx="0" presStyleCnt="1" custLinFactNeighborX="67" custLinFactNeighborY="-6837">
        <dgm:presLayoutVars>
          <dgm:bulletEnabled val="1"/>
        </dgm:presLayoutVars>
      </dgm:prSet>
      <dgm:spPr/>
    </dgm:pt>
  </dgm:ptLst>
  <dgm:cxnLst>
    <dgm:cxn modelId="{5AA0302A-D6E0-466A-ABC8-84010F31D39D}" type="presOf" srcId="{37F37BB7-F813-4784-986B-52C7CA116137}" destId="{FF45D5D6-6700-490E-9FCB-F8473C70BACE}" srcOrd="0" destOrd="0" presId="urn:microsoft.com/office/officeart/2005/8/layout/chevron2"/>
    <dgm:cxn modelId="{CCCB7D6D-FC7E-4787-9365-CFA9B3900A24}" srcId="{91BDBAAA-C314-4968-A340-6D4A53262B90}" destId="{37F37BB7-F813-4784-986B-52C7CA116137}" srcOrd="0" destOrd="0" parTransId="{1F075966-E2DD-423A-8026-5E0CAE171247}" sibTransId="{491170FC-54D6-4775-96DE-3F7C17C28579}"/>
    <dgm:cxn modelId="{B9E3DD9D-CCF3-4164-8A60-7F9ADDF7A9C2}" srcId="{8CCFCD0E-3491-4FB7-B62F-429AA609CB48}" destId="{91BDBAAA-C314-4968-A340-6D4A53262B90}" srcOrd="0" destOrd="0" parTransId="{175DDDDD-DD07-4A96-AC4E-D30563CD082A}" sibTransId="{5B07FCC9-145D-48B9-B69D-54B4FB8485B3}"/>
    <dgm:cxn modelId="{CA6606E0-5AAF-4D3A-BC33-B1C2E228A28B}" type="presOf" srcId="{8CCFCD0E-3491-4FB7-B62F-429AA609CB48}" destId="{A8475AD8-FF02-4709-B440-05673C329E40}" srcOrd="0" destOrd="0" presId="urn:microsoft.com/office/officeart/2005/8/layout/chevron2"/>
    <dgm:cxn modelId="{1006F2E6-A12C-4A2D-8A9D-EC29D12B1AC2}" type="presOf" srcId="{91BDBAAA-C314-4968-A340-6D4A53262B90}" destId="{7CAB57F3-1B90-4E20-A11F-2259A1F23004}" srcOrd="0" destOrd="0" presId="urn:microsoft.com/office/officeart/2005/8/layout/chevron2"/>
    <dgm:cxn modelId="{06134D50-0C04-4CB9-9971-36ADD92666A5}" type="presParOf" srcId="{A8475AD8-FF02-4709-B440-05673C329E40}" destId="{6D704758-411D-4781-A12F-512FFE05F0DE}" srcOrd="0" destOrd="0" presId="urn:microsoft.com/office/officeart/2005/8/layout/chevron2"/>
    <dgm:cxn modelId="{0B9723B9-43B4-4978-BEB5-79CD0A5DD194}" type="presParOf" srcId="{6D704758-411D-4781-A12F-512FFE05F0DE}" destId="{7CAB57F3-1B90-4E20-A11F-2259A1F23004}" srcOrd="0" destOrd="0" presId="urn:microsoft.com/office/officeart/2005/8/layout/chevron2"/>
    <dgm:cxn modelId="{191F315D-15C2-49A4-AA76-2D51A141E041}" type="presParOf" srcId="{6D704758-411D-4781-A12F-512FFE05F0DE}" destId="{FF45D5D6-6700-490E-9FCB-F8473C70BACE}"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AB57F3-1B90-4E20-A11F-2259A1F23004}">
      <dsp:nvSpPr>
        <dsp:cNvPr id="0" name=""/>
        <dsp:cNvSpPr/>
      </dsp:nvSpPr>
      <dsp:spPr>
        <a:xfrm rot="5400000">
          <a:off x="-268364" y="269513"/>
          <a:ext cx="1789098" cy="1252369"/>
        </a:xfrm>
        <a:prstGeom prst="chevron">
          <a:avLst/>
        </a:prstGeom>
        <a:solidFill>
          <a:srgbClr val="006666"/>
        </a:solidFill>
        <a:ln w="19050" cap="rnd"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fr-FR" sz="1300" b="1" kern="1200" dirty="0">
              <a:latin typeface="Nunito"/>
              <a:ea typeface="+mn-ea"/>
              <a:cs typeface="+mn-cs"/>
            </a:rPr>
            <a:t>Maintien au même poste </a:t>
          </a:r>
        </a:p>
      </dsp:txBody>
      <dsp:txXfrm rot="-5400000">
        <a:off x="1" y="627334"/>
        <a:ext cx="1252369" cy="536729"/>
      </dsp:txXfrm>
    </dsp:sp>
    <dsp:sp modelId="{FF45D5D6-6700-490E-9FCB-F8473C70BACE}">
      <dsp:nvSpPr>
        <dsp:cNvPr id="0" name=""/>
        <dsp:cNvSpPr/>
      </dsp:nvSpPr>
      <dsp:spPr>
        <a:xfrm rot="5400000">
          <a:off x="4030744" y="-2778375"/>
          <a:ext cx="1162914" cy="6719665"/>
        </a:xfrm>
        <a:prstGeom prst="round2SameRect">
          <a:avLst/>
        </a:prstGeom>
        <a:solidFill>
          <a:schemeClr val="lt1">
            <a:alpha val="90000"/>
            <a:hueOff val="0"/>
            <a:satOff val="0"/>
            <a:lumOff val="0"/>
            <a:alphaOff val="0"/>
          </a:schemeClr>
        </a:solidFill>
        <a:ln w="19050" cap="rnd" cmpd="sng" algn="ctr">
          <a:solidFill>
            <a:schemeClr val="bg1">
              <a:lumMod val="7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fr-FR" sz="1900" b="1" kern="1200" dirty="0">
              <a:solidFill>
                <a:schemeClr val="tx1">
                  <a:lumMod val="50000"/>
                </a:schemeClr>
              </a:solidFill>
              <a:latin typeface="Nunito"/>
              <a:ea typeface="+mn-ea"/>
              <a:cs typeface="+mn-cs"/>
            </a:rPr>
            <a:t>Viser prioritairement le maintien au poste</a:t>
          </a:r>
          <a:r>
            <a:rPr lang="fr-FR" sz="1900" kern="1200" dirty="0">
              <a:solidFill>
                <a:schemeClr val="tx1">
                  <a:lumMod val="50000"/>
                </a:schemeClr>
              </a:solidFill>
              <a:latin typeface="Nunito"/>
              <a:ea typeface="+mn-ea"/>
              <a:cs typeface="+mn-cs"/>
            </a:rPr>
            <a:t>, avec des aménagements adaptés et durables (évolutifs au besoin)</a:t>
          </a:r>
        </a:p>
      </dsp:txBody>
      <dsp:txXfrm rot="-5400000">
        <a:off x="1252369" y="56769"/>
        <a:ext cx="6662896" cy="1049376"/>
      </dsp:txXfrm>
    </dsp:sp>
    <dsp:sp modelId="{945B2CE0-B9F0-4F55-ABD8-DD26EF6F7B2A}">
      <dsp:nvSpPr>
        <dsp:cNvPr id="0" name=""/>
        <dsp:cNvSpPr/>
      </dsp:nvSpPr>
      <dsp:spPr>
        <a:xfrm rot="5400000">
          <a:off x="-268364" y="1767231"/>
          <a:ext cx="1789098" cy="1252369"/>
        </a:xfrm>
        <a:prstGeom prst="chevron">
          <a:avLst/>
        </a:prstGeom>
        <a:solidFill>
          <a:srgbClr val="008000"/>
        </a:solidFill>
        <a:ln w="19050" cap="rnd"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fr-FR" sz="1300" b="1" kern="1200" dirty="0">
              <a:latin typeface="Nunito"/>
              <a:ea typeface="+mn-ea"/>
              <a:cs typeface="+mn-cs"/>
            </a:rPr>
            <a:t>Autre poste DANS la collectivité</a:t>
          </a:r>
        </a:p>
      </dsp:txBody>
      <dsp:txXfrm rot="-5400000">
        <a:off x="1" y="2125052"/>
        <a:ext cx="1252369" cy="536729"/>
      </dsp:txXfrm>
    </dsp:sp>
    <dsp:sp modelId="{93D1F058-E1BA-42C5-850D-64B327A68C69}">
      <dsp:nvSpPr>
        <dsp:cNvPr id="0" name=""/>
        <dsp:cNvSpPr/>
      </dsp:nvSpPr>
      <dsp:spPr>
        <a:xfrm rot="5400000">
          <a:off x="4030744" y="-1279508"/>
          <a:ext cx="1162914" cy="6719665"/>
        </a:xfrm>
        <a:prstGeom prst="round2SameRect">
          <a:avLst/>
        </a:prstGeom>
        <a:solidFill>
          <a:schemeClr val="lt1">
            <a:alpha val="90000"/>
            <a:hueOff val="0"/>
            <a:satOff val="0"/>
            <a:lumOff val="0"/>
            <a:alphaOff val="0"/>
          </a:schemeClr>
        </a:solidFill>
        <a:ln w="19050" cap="rnd" cmpd="sng" algn="ctr">
          <a:solidFill>
            <a:schemeClr val="bg1">
              <a:lumMod val="65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fr-FR" sz="1900" kern="1200" dirty="0">
              <a:solidFill>
                <a:schemeClr val="tx1">
                  <a:lumMod val="50000"/>
                </a:schemeClr>
              </a:solidFill>
              <a:latin typeface="Nunito"/>
              <a:ea typeface="+mn-ea"/>
              <a:cs typeface="+mn-cs"/>
            </a:rPr>
            <a:t>A défaut, envisager un reclassement </a:t>
          </a:r>
          <a:r>
            <a:rPr lang="fr-FR" sz="1900" b="1" kern="1200" dirty="0">
              <a:solidFill>
                <a:schemeClr val="tx1">
                  <a:lumMod val="50000"/>
                </a:schemeClr>
              </a:solidFill>
              <a:latin typeface="Nunito"/>
              <a:ea typeface="+mn-ea"/>
              <a:cs typeface="+mn-cs"/>
            </a:rPr>
            <a:t>vers un autre poste dans la collectivité d’origine</a:t>
          </a:r>
          <a:r>
            <a:rPr lang="fr-FR" sz="1900" kern="1200" dirty="0">
              <a:solidFill>
                <a:schemeClr val="tx1">
                  <a:lumMod val="50000"/>
                </a:schemeClr>
              </a:solidFill>
              <a:latin typeface="Nunito"/>
              <a:ea typeface="+mn-ea"/>
              <a:cs typeface="+mn-cs"/>
            </a:rPr>
            <a:t>, avec aménagements temporaires ou durables, et appui à l’adaptation des compétences</a:t>
          </a:r>
        </a:p>
      </dsp:txBody>
      <dsp:txXfrm rot="-5400000">
        <a:off x="1252369" y="1555636"/>
        <a:ext cx="6662896" cy="10493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AB57F3-1B90-4E20-A11F-2259A1F23004}">
      <dsp:nvSpPr>
        <dsp:cNvPr id="0" name=""/>
        <dsp:cNvSpPr/>
      </dsp:nvSpPr>
      <dsp:spPr>
        <a:xfrm rot="5400000">
          <a:off x="-320039" y="320039"/>
          <a:ext cx="2133598" cy="1493518"/>
        </a:xfrm>
        <a:prstGeom prst="chevron">
          <a:avLst/>
        </a:prstGeom>
        <a:solidFill>
          <a:srgbClr val="86BC25">
            <a:lumMod val="75000"/>
          </a:srgbClr>
        </a:solidFill>
        <a:ln w="12700" cap="flat" cmpd="sng" algn="ctr">
          <a:solidFill>
            <a:srgbClr val="86BC25">
              <a:lumMod val="7500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fr-FR" sz="2100" b="1" kern="1200" dirty="0">
              <a:solidFill>
                <a:sysClr val="window" lastClr="FFFFFF"/>
              </a:solidFill>
              <a:latin typeface="Nunito"/>
              <a:ea typeface="+mn-ea"/>
              <a:cs typeface="+mn-cs"/>
            </a:rPr>
            <a:t>Mobilité     Externe</a:t>
          </a:r>
        </a:p>
      </dsp:txBody>
      <dsp:txXfrm rot="-5400000">
        <a:off x="1" y="746758"/>
        <a:ext cx="1493518" cy="640080"/>
      </dsp:txXfrm>
    </dsp:sp>
    <dsp:sp modelId="{FF45D5D6-6700-490E-9FCB-F8473C70BACE}">
      <dsp:nvSpPr>
        <dsp:cNvPr id="0" name=""/>
        <dsp:cNvSpPr/>
      </dsp:nvSpPr>
      <dsp:spPr>
        <a:xfrm rot="5400000">
          <a:off x="3855869" y="-2362351"/>
          <a:ext cx="1386838" cy="6111541"/>
        </a:xfrm>
        <a:prstGeom prst="round2SameRect">
          <a:avLst/>
        </a:prstGeom>
        <a:solidFill>
          <a:sysClr val="window" lastClr="FFFFFF">
            <a:alpha val="90000"/>
            <a:hueOff val="0"/>
            <a:satOff val="0"/>
            <a:lumOff val="0"/>
            <a:alphaOff val="0"/>
          </a:sysClr>
        </a:solidFill>
        <a:ln w="12700" cap="flat" cmpd="sng" algn="ctr">
          <a:solidFill>
            <a:srgbClr val="86BC25">
              <a:lumMod val="75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fr-FR" sz="2100" kern="1200" dirty="0">
              <a:solidFill>
                <a:sysClr val="windowText" lastClr="000000">
                  <a:hueOff val="0"/>
                  <a:satOff val="0"/>
                  <a:lumOff val="0"/>
                  <a:alphaOff val="0"/>
                </a:sysClr>
              </a:solidFill>
              <a:latin typeface="Nunito"/>
              <a:ea typeface="+mn-ea"/>
              <a:cs typeface="+mn-cs"/>
            </a:rPr>
            <a:t>A défaut d’un Maintien DANS l’emploi, permet d’envisager une mobilité externe à l’établissement d’origine : </a:t>
          </a:r>
          <a:r>
            <a:rPr lang="fr-FR" sz="2100" b="1" kern="1200" dirty="0">
              <a:solidFill>
                <a:sysClr val="windowText" lastClr="000000">
                  <a:hueOff val="0"/>
                  <a:satOff val="0"/>
                  <a:lumOff val="0"/>
                  <a:alphaOff val="0"/>
                </a:sysClr>
              </a:solidFill>
              <a:latin typeface="Nunito"/>
              <a:ea typeface="+mn-ea"/>
              <a:cs typeface="+mn-cs"/>
            </a:rPr>
            <a:t>maintenir l’employabilité, soutenir la transition professionnelle</a:t>
          </a:r>
        </a:p>
      </dsp:txBody>
      <dsp:txXfrm rot="-5400000">
        <a:off x="1493518" y="67700"/>
        <a:ext cx="6043841" cy="125143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4FDA41-876A-49F1-8998-5234B0ED0324}" type="datetimeFigureOut">
              <a:rPr lang="fr-FR" smtClean="0"/>
              <a:t>16/09/2026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428B9F-3844-4B63-83E9-44FC28CCEA6D}" type="slidenum">
              <a:rPr lang="fr-FR" smtClean="0"/>
              <a:t>‹N°›</a:t>
            </a:fld>
            <a:endParaRPr lang="fr-FR"/>
          </a:p>
        </p:txBody>
      </p:sp>
    </p:spTree>
    <p:extLst>
      <p:ext uri="{BB962C8B-B14F-4D97-AF65-F5344CB8AC3E}">
        <p14:creationId xmlns:p14="http://schemas.microsoft.com/office/powerpoint/2010/main" val="4256894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8428B9F-3844-4B63-83E9-44FC28CCEA6D}" type="slidenum">
              <a:rPr lang="fr-FR" smtClean="0"/>
              <a:t>8</a:t>
            </a:fld>
            <a:endParaRPr lang="fr-FR"/>
          </a:p>
        </p:txBody>
      </p:sp>
    </p:spTree>
    <p:extLst>
      <p:ext uri="{BB962C8B-B14F-4D97-AF65-F5344CB8AC3E}">
        <p14:creationId xmlns:p14="http://schemas.microsoft.com/office/powerpoint/2010/main" val="1031088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88428B9F-3844-4B63-83E9-44FC28CCEA6D}" type="slidenum">
              <a:rPr lang="fr-FR" smtClean="0"/>
              <a:t>16</a:t>
            </a:fld>
            <a:endParaRPr lang="fr-FR"/>
          </a:p>
        </p:txBody>
      </p:sp>
    </p:spTree>
    <p:extLst>
      <p:ext uri="{BB962C8B-B14F-4D97-AF65-F5344CB8AC3E}">
        <p14:creationId xmlns:p14="http://schemas.microsoft.com/office/powerpoint/2010/main" val="3778529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36148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355053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5BCAD085-E8A6-8845-BD4E-CB4CCA059FC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513907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464343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80945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259574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479473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5BCAD085-E8A6-8845-BD4E-CB4CCA059FC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4002992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5BCAD085-E8A6-8845-BD4E-CB4CCA059FC4}" type="datetimeFigureOut">
              <a:rPr lang="en-US" smtClean="0"/>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37632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5BCAD085-E8A6-8845-BD4E-CB4CCA059FC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596046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5BCAD085-E8A6-8845-BD4E-CB4CCA059FC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884721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5BCAD085-E8A6-8845-BD4E-CB4CCA059FC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7060240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5BCAD085-E8A6-8845-BD4E-CB4CCA059FC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038335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5BCAD085-E8A6-8845-BD4E-CB4CCA059FC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204483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822819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579232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BCAD085-E8A6-8845-BD4E-CB4CCA059FC4}" type="datetimeFigureOut">
              <a:rPr lang="en-US" smtClean="0"/>
              <a:t>9/16/2026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086919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jpe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png"/><Relationship Id="rId7"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0.png"/><Relationship Id="rId7"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8" Type="http://schemas.openxmlformats.org/officeDocument/2006/relationships/hyperlink" Target="mailto:maintien.capemploi61@capemploi61.com" TargetMode="External"/><Relationship Id="rId3" Type="http://schemas.openxmlformats.org/officeDocument/2006/relationships/image" Target="../media/image2.png"/><Relationship Id="rId7" Type="http://schemas.openxmlformats.org/officeDocument/2006/relationships/hyperlink" Target="http://capemploi-61.com/contact.html"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5.png"/><Relationship Id="rId4" Type="http://schemas.openxmlformats.org/officeDocument/2006/relationships/image" Target="../media/image17.png"/><Relationship Id="rId9" Type="http://schemas.openxmlformats.org/officeDocument/2006/relationships/image" Target="../media/image18.jpg"/></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381000" y="-381000"/>
            <a:ext cx="2381250" cy="2381250"/>
          </a:xfrm>
          <a:prstGeom prst="rect">
            <a:avLst/>
          </a:prstGeom>
        </p:spPr>
      </p:pic>
      <p:pic>
        <p:nvPicPr>
          <p:cNvPr id="3" name="Picture 2" descr="image.png"/>
          <p:cNvPicPr>
            <a:picLocks noChangeAspect="1"/>
          </p:cNvPicPr>
          <p:nvPr/>
        </p:nvPicPr>
        <p:blipFill>
          <a:blip r:embed="rId3"/>
          <a:stretch>
            <a:fillRect/>
          </a:stretch>
        </p:blipFill>
        <p:spPr>
          <a:xfrm>
            <a:off x="9810750" y="4476750"/>
            <a:ext cx="2857500" cy="2857500"/>
          </a:xfrm>
          <a:prstGeom prst="rect">
            <a:avLst/>
          </a:prstGeom>
        </p:spPr>
      </p:pic>
      <p:pic>
        <p:nvPicPr>
          <p:cNvPr id="17" name="Image 16">
            <a:extLst>
              <a:ext uri="{FF2B5EF4-FFF2-40B4-BE49-F238E27FC236}">
                <a16:creationId xmlns:a16="http://schemas.microsoft.com/office/drawing/2014/main" id="{2FC90FD8-9414-4540-BED5-E3F1DB84A2F5}"/>
              </a:ext>
            </a:extLst>
          </p:cNvPr>
          <p:cNvPicPr>
            <a:picLocks noChangeAspect="1"/>
          </p:cNvPicPr>
          <p:nvPr/>
        </p:nvPicPr>
        <p:blipFill>
          <a:blip r:embed="rId4">
            <a:clrChange>
              <a:clrFrom>
                <a:srgbClr val="F2F3F8"/>
              </a:clrFrom>
              <a:clrTo>
                <a:srgbClr val="F2F3F8">
                  <a:alpha val="0"/>
                </a:srgbClr>
              </a:clrTo>
            </a:clrChange>
          </a:blip>
          <a:stretch>
            <a:fillRect/>
          </a:stretch>
        </p:blipFill>
        <p:spPr>
          <a:xfrm>
            <a:off x="131975" y="395972"/>
            <a:ext cx="9106287" cy="60660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B4229D-16DC-479F-BEDA-413532060538}"/>
              </a:ext>
            </a:extLst>
          </p:cNvPr>
          <p:cNvSpPr>
            <a:spLocks noGrp="1"/>
          </p:cNvSpPr>
          <p:nvPr>
            <p:ph type="title"/>
          </p:nvPr>
        </p:nvSpPr>
        <p:spPr>
          <a:xfrm>
            <a:off x="1300899" y="5172958"/>
            <a:ext cx="7841129" cy="1098448"/>
          </a:xfrm>
        </p:spPr>
        <p:txBody>
          <a:bodyPr>
            <a:normAutofit fontScale="90000"/>
          </a:bodyPr>
          <a:lstStyle/>
          <a:p>
            <a:pPr algn="ctr"/>
            <a:r>
              <a:rPr lang="fr-FR" dirty="0">
                <a:solidFill>
                  <a:schemeClr val="accent2"/>
                </a:solidFill>
              </a:rPr>
              <a:t>« Mieux comprendre les enjeux du handicap dans la fonction publique territoriale, identifier les solutions favorisant le maintien dans l'emploi et découvrir les accompagnements mobilisables pour sécuriser les parcours professionnels de vos agents. »</a:t>
            </a:r>
            <a:br>
              <a:rPr lang="fr-FR" dirty="0"/>
            </a:br>
            <a:endParaRPr lang="fr-FR" dirty="0"/>
          </a:p>
        </p:txBody>
      </p:sp>
      <p:pic>
        <p:nvPicPr>
          <p:cNvPr id="4" name="Picture 2" descr="Cap emploi 61 | LinkedIn">
            <a:extLst>
              <a:ext uri="{FF2B5EF4-FFF2-40B4-BE49-F238E27FC236}">
                <a16:creationId xmlns:a16="http://schemas.microsoft.com/office/drawing/2014/main" id="{09A38619-CFC7-4E98-BEF8-C1DF549CB53A}"/>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773" y="81709"/>
            <a:ext cx="1174126" cy="1174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7881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9810750" y="4476750"/>
            <a:ext cx="2857500" cy="2857500"/>
          </a:xfrm>
          <a:prstGeom prst="rect">
            <a:avLst/>
          </a:prstGeom>
        </p:spPr>
      </p:pic>
      <p:sp>
        <p:nvSpPr>
          <p:cNvPr id="6" name="TextBox 5"/>
          <p:cNvSpPr txBox="1"/>
          <p:nvPr/>
        </p:nvSpPr>
        <p:spPr>
          <a:xfrm>
            <a:off x="1749851" y="619849"/>
            <a:ext cx="11601450" cy="462434"/>
          </a:xfrm>
          <a:prstGeom prst="rect">
            <a:avLst/>
          </a:prstGeom>
          <a:noFill/>
        </p:spPr>
        <p:txBody>
          <a:bodyPr wrap="square" lIns="0" tIns="0" rIns="0" bIns="0" anchor="t">
            <a:spAutoFit/>
          </a:bodyPr>
          <a:lstStyle/>
          <a:p>
            <a:pPr algn="l">
              <a:lnSpc>
                <a:spcPts val="3420"/>
              </a:lnSpc>
            </a:pPr>
            <a:r>
              <a:rPr lang="fr-FR" sz="4000" b="1" dirty="0">
                <a:solidFill>
                  <a:srgbClr val="43A047"/>
                </a:solidFill>
                <a:latin typeface="Poppins"/>
              </a:rPr>
              <a:t>Qu’est ce que le Handicap</a:t>
            </a:r>
            <a:r>
              <a:rPr sz="4000" b="1" i="0" u="none" dirty="0">
                <a:solidFill>
                  <a:srgbClr val="43A047"/>
                </a:solidFill>
                <a:latin typeface="Poppins"/>
              </a:rPr>
              <a:t> ?</a:t>
            </a:r>
          </a:p>
        </p:txBody>
      </p:sp>
      <p:pic>
        <p:nvPicPr>
          <p:cNvPr id="9" name="Picture 8" descr="image.png"/>
          <p:cNvPicPr>
            <a:picLocks noChangeAspect="1"/>
          </p:cNvPicPr>
          <p:nvPr/>
        </p:nvPicPr>
        <p:blipFill>
          <a:blip r:embed="rId3"/>
          <a:stretch>
            <a:fillRect/>
          </a:stretch>
        </p:blipFill>
        <p:spPr>
          <a:xfrm>
            <a:off x="10468301" y="713164"/>
            <a:ext cx="190500" cy="247650"/>
          </a:xfrm>
          <a:prstGeom prst="rect">
            <a:avLst/>
          </a:prstGeom>
        </p:spPr>
      </p:pic>
      <p:pic>
        <p:nvPicPr>
          <p:cNvPr id="24" name="Picture 2" descr="Cap emploi 61 | LinkedIn">
            <a:extLst>
              <a:ext uri="{FF2B5EF4-FFF2-40B4-BE49-F238E27FC236}">
                <a16:creationId xmlns:a16="http://schemas.microsoft.com/office/drawing/2014/main" id="{D1A85E7A-FE9B-4B1A-B079-4239C7D08A63}"/>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773" y="81709"/>
            <a:ext cx="1174126" cy="1174126"/>
          </a:xfrm>
          <a:prstGeom prst="rect">
            <a:avLst/>
          </a:prstGeom>
          <a:noFill/>
          <a:extLst>
            <a:ext uri="{909E8E84-426E-40DD-AFC4-6F175D3DCCD1}">
              <a14:hiddenFill xmlns:a14="http://schemas.microsoft.com/office/drawing/2010/main">
                <a:solidFill>
                  <a:srgbClr val="FFFFFF"/>
                </a:solidFill>
              </a14:hiddenFill>
            </a:ext>
          </a:extLst>
        </p:spPr>
      </p:pic>
      <p:sp>
        <p:nvSpPr>
          <p:cNvPr id="25" name="Espace réservé du texte 3">
            <a:extLst>
              <a:ext uri="{FF2B5EF4-FFF2-40B4-BE49-F238E27FC236}">
                <a16:creationId xmlns:a16="http://schemas.microsoft.com/office/drawing/2014/main" id="{603586E9-FCBF-4BE8-A338-20C5FB35FD05}"/>
              </a:ext>
            </a:extLst>
          </p:cNvPr>
          <p:cNvSpPr txBox="1">
            <a:spLocks/>
          </p:cNvSpPr>
          <p:nvPr/>
        </p:nvSpPr>
        <p:spPr>
          <a:xfrm>
            <a:off x="1749851" y="1272074"/>
            <a:ext cx="3733800" cy="368126"/>
          </a:xfrm>
          <a:prstGeom prst="roundRect">
            <a:avLst/>
          </a:prstGeom>
        </p:spPr>
        <p:style>
          <a:lnRef idx="3">
            <a:schemeClr val="lt1"/>
          </a:lnRef>
          <a:fillRef idx="1">
            <a:schemeClr val="accent2"/>
          </a:fillRef>
          <a:effectRef idx="1">
            <a:schemeClr val="accent2"/>
          </a:effectRef>
          <a:fontRef idx="minor">
            <a:schemeClr val="lt1"/>
          </a:fontRef>
        </p:style>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r-FR" dirty="0">
                <a:solidFill>
                  <a:schemeClr val="bg1"/>
                </a:solidFill>
              </a:rPr>
              <a:t>Ses Répercussions en emploi</a:t>
            </a:r>
          </a:p>
        </p:txBody>
      </p:sp>
      <p:sp>
        <p:nvSpPr>
          <p:cNvPr id="26" name="Espace réservé du contenu 2">
            <a:extLst>
              <a:ext uri="{FF2B5EF4-FFF2-40B4-BE49-F238E27FC236}">
                <a16:creationId xmlns:a16="http://schemas.microsoft.com/office/drawing/2014/main" id="{FC203EB4-7B82-449C-BDB7-819A5F426E92}"/>
              </a:ext>
            </a:extLst>
          </p:cNvPr>
          <p:cNvSpPr txBox="1">
            <a:spLocks/>
          </p:cNvSpPr>
          <p:nvPr/>
        </p:nvSpPr>
        <p:spPr>
          <a:xfrm>
            <a:off x="366859" y="2349278"/>
            <a:ext cx="9682114" cy="2448182"/>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fr-FR" dirty="0">
                <a:solidFill>
                  <a:srgbClr val="030405"/>
                </a:solidFill>
              </a:rPr>
              <a:t>De manière générale, le terme handicap définie </a:t>
            </a:r>
            <a:r>
              <a:rPr lang="fr-FR" b="1" dirty="0">
                <a:solidFill>
                  <a:srgbClr val="00B050"/>
                </a:solidFill>
              </a:rPr>
              <a:t>toute limitation d’activité ou restriction subie</a:t>
            </a:r>
            <a:r>
              <a:rPr lang="fr-FR" dirty="0">
                <a:solidFill>
                  <a:srgbClr val="00B050"/>
                </a:solidFill>
              </a:rPr>
              <a:t> </a:t>
            </a:r>
            <a:r>
              <a:rPr lang="fr-FR" dirty="0">
                <a:solidFill>
                  <a:srgbClr val="030405"/>
                </a:solidFill>
              </a:rPr>
              <a:t>dans un environnement par une personne en raison de déficiences motrices, cognitives, psychiques, sensorielles (… )ou d’un trouble de santé invalidant.</a:t>
            </a:r>
          </a:p>
          <a:p>
            <a:endParaRPr lang="fr-FR" dirty="0">
              <a:solidFill>
                <a:srgbClr val="030405"/>
              </a:solidFill>
            </a:endParaRPr>
          </a:p>
          <a:p>
            <a:r>
              <a:rPr lang="fr-FR" dirty="0">
                <a:solidFill>
                  <a:srgbClr val="030405"/>
                </a:solidFill>
              </a:rPr>
              <a:t>Les situations de handicaps dans l’emploi apparaissent lorsqu’il existe une </a:t>
            </a:r>
            <a:r>
              <a:rPr lang="fr-FR" b="1" dirty="0">
                <a:solidFill>
                  <a:srgbClr val="00B050"/>
                </a:solidFill>
              </a:rPr>
              <a:t>inadéquation entre les conséquences du handicap d’une personne et son environnement de travail. </a:t>
            </a:r>
          </a:p>
          <a:p>
            <a:pPr marL="0" indent="0">
              <a:buNone/>
            </a:pPr>
            <a:endParaRPr lang="fr-FR" dirty="0">
              <a:solidFill>
                <a:srgbClr val="030405"/>
              </a:solidFill>
            </a:endParaRPr>
          </a:p>
          <a:p>
            <a:endParaRPr lang="fr-FR" dirty="0">
              <a:solidFill>
                <a:srgbClr val="030405"/>
              </a:solidFill>
            </a:endParaRPr>
          </a:p>
          <a:p>
            <a:endParaRPr lang="fr-FR" dirty="0">
              <a:solidFill>
                <a:srgbClr val="030405"/>
              </a:solidFill>
            </a:endParaRPr>
          </a:p>
        </p:txBody>
      </p:sp>
      <p:sp>
        <p:nvSpPr>
          <p:cNvPr id="27" name="ZoneTexte 26">
            <a:extLst>
              <a:ext uri="{FF2B5EF4-FFF2-40B4-BE49-F238E27FC236}">
                <a16:creationId xmlns:a16="http://schemas.microsoft.com/office/drawing/2014/main" id="{1D44A68A-4C45-4ADC-835B-6D6A86734695}"/>
              </a:ext>
            </a:extLst>
          </p:cNvPr>
          <p:cNvSpPr txBox="1"/>
          <p:nvPr/>
        </p:nvSpPr>
        <p:spPr>
          <a:xfrm>
            <a:off x="2580736" y="4987251"/>
            <a:ext cx="3282370" cy="1446550"/>
          </a:xfrm>
          <a:prstGeom prst="rect">
            <a:avLst/>
          </a:prstGeom>
          <a:noFill/>
        </p:spPr>
        <p:txBody>
          <a:bodyPr wrap="square" rtlCol="0">
            <a:spAutoFit/>
          </a:bodyPr>
          <a:lstStyle/>
          <a:p>
            <a:r>
              <a:rPr lang="fr-FR" sz="8800" b="1" dirty="0">
                <a:solidFill>
                  <a:srgbClr val="00B050"/>
                </a:solidFill>
              </a:rPr>
              <a:t>80 %</a:t>
            </a:r>
          </a:p>
        </p:txBody>
      </p:sp>
      <p:pic>
        <p:nvPicPr>
          <p:cNvPr id="28" name="Image 27">
            <a:extLst>
              <a:ext uri="{FF2B5EF4-FFF2-40B4-BE49-F238E27FC236}">
                <a16:creationId xmlns:a16="http://schemas.microsoft.com/office/drawing/2014/main" id="{715DC710-B55C-4778-8DFE-756B6B07B5F3}"/>
              </a:ext>
            </a:extLst>
          </p:cNvPr>
          <p:cNvPicPr>
            <a:picLocks noChangeAspect="1"/>
          </p:cNvPicPr>
          <p:nvPr/>
        </p:nvPicPr>
        <p:blipFill>
          <a:blip r:embed="rId5"/>
          <a:stretch>
            <a:fillRect/>
          </a:stretch>
        </p:blipFill>
        <p:spPr>
          <a:xfrm>
            <a:off x="5749331" y="5062510"/>
            <a:ext cx="2308173" cy="129603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9810750" y="4476750"/>
            <a:ext cx="2857500" cy="2857500"/>
          </a:xfrm>
          <a:prstGeom prst="rect">
            <a:avLst/>
          </a:prstGeom>
        </p:spPr>
      </p:pic>
      <p:pic>
        <p:nvPicPr>
          <p:cNvPr id="9" name="Picture 8" descr="image.png"/>
          <p:cNvPicPr>
            <a:picLocks noChangeAspect="1"/>
          </p:cNvPicPr>
          <p:nvPr/>
        </p:nvPicPr>
        <p:blipFill>
          <a:blip r:embed="rId3"/>
          <a:stretch>
            <a:fillRect/>
          </a:stretch>
        </p:blipFill>
        <p:spPr>
          <a:xfrm>
            <a:off x="10468301" y="713164"/>
            <a:ext cx="190500" cy="247650"/>
          </a:xfrm>
          <a:prstGeom prst="rect">
            <a:avLst/>
          </a:prstGeom>
        </p:spPr>
      </p:pic>
      <p:pic>
        <p:nvPicPr>
          <p:cNvPr id="24" name="Picture 2" descr="Cap emploi 61 | LinkedIn">
            <a:extLst>
              <a:ext uri="{FF2B5EF4-FFF2-40B4-BE49-F238E27FC236}">
                <a16:creationId xmlns:a16="http://schemas.microsoft.com/office/drawing/2014/main" id="{D1A85E7A-FE9B-4B1A-B079-4239C7D08A63}"/>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773" y="81709"/>
            <a:ext cx="1174126" cy="11741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401E04AD-322F-4C46-A298-7AB7835B01D3}"/>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97759" y="836989"/>
            <a:ext cx="10269282" cy="5518034"/>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16805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877EFC-D4E3-4496-9D59-871440C3A704}"/>
              </a:ext>
            </a:extLst>
          </p:cNvPr>
          <p:cNvSpPr txBox="1">
            <a:spLocks/>
          </p:cNvSpPr>
          <p:nvPr/>
        </p:nvSpPr>
        <p:spPr>
          <a:xfrm>
            <a:off x="1390742" y="564746"/>
            <a:ext cx="9232726" cy="699587"/>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4000" b="1" dirty="0">
                <a:solidFill>
                  <a:srgbClr val="43A047"/>
                </a:solidFill>
                <a:latin typeface="Poppins"/>
                <a:ea typeface="+mn-ea"/>
                <a:cs typeface="+mn-cs"/>
              </a:rPr>
              <a:t>La Reconnaissance du Handicap</a:t>
            </a:r>
          </a:p>
        </p:txBody>
      </p:sp>
      <p:sp>
        <p:nvSpPr>
          <p:cNvPr id="4" name="Text Box 14">
            <a:extLst>
              <a:ext uri="{FF2B5EF4-FFF2-40B4-BE49-F238E27FC236}">
                <a16:creationId xmlns:a16="http://schemas.microsoft.com/office/drawing/2014/main" id="{FAD0C891-803C-4E09-969B-A9E6A60E9979}"/>
              </a:ext>
            </a:extLst>
          </p:cNvPr>
          <p:cNvSpPr txBox="1">
            <a:spLocks noChangeArrowheads="1"/>
          </p:cNvSpPr>
          <p:nvPr/>
        </p:nvSpPr>
        <p:spPr bwMode="auto">
          <a:xfrm>
            <a:off x="2574927" y="2200963"/>
            <a:ext cx="1871663" cy="369332"/>
          </a:xfrm>
          <a:prstGeom prst="rect">
            <a:avLst/>
          </a:prstGeom>
          <a:noFill/>
          <a:ln w="254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1363" indent="-284163" eaLnBrk="0" hangingPunct="0">
              <a:spcBef>
                <a:spcPct val="20000"/>
              </a:spcBef>
              <a:buFont typeface="Arial" pitchFamily="34" charset="0"/>
              <a:buChar char="–"/>
              <a:defRPr sz="2800">
                <a:solidFill>
                  <a:schemeClr val="tx1"/>
                </a:solidFill>
                <a:latin typeface="Calibri" pitchFamily="34" charset="0"/>
              </a:defRPr>
            </a:lvl2pPr>
            <a:lvl3pPr marL="1141413" indent="-227013" eaLnBrk="0" hangingPunct="0">
              <a:spcBef>
                <a:spcPct val="20000"/>
              </a:spcBef>
              <a:buFont typeface="Arial" pitchFamily="34" charset="0"/>
              <a:buChar char="•"/>
              <a:defRPr sz="2400">
                <a:solidFill>
                  <a:schemeClr val="tx1"/>
                </a:solidFill>
                <a:latin typeface="Calibri" pitchFamily="34" charset="0"/>
              </a:defRPr>
            </a:lvl3pPr>
            <a:lvl4pPr marL="1598613" indent="-227013" eaLnBrk="0" hangingPunct="0">
              <a:spcBef>
                <a:spcPct val="20000"/>
              </a:spcBef>
              <a:buFont typeface="Arial" pitchFamily="34" charset="0"/>
              <a:buChar char="–"/>
              <a:defRPr sz="2000">
                <a:solidFill>
                  <a:schemeClr val="tx1"/>
                </a:solidFill>
                <a:latin typeface="Calibri" pitchFamily="34" charset="0"/>
              </a:defRPr>
            </a:lvl4pPr>
            <a:lvl5pPr marL="2055813" indent="-227013" eaLnBrk="0" hangingPunct="0">
              <a:spcBef>
                <a:spcPct val="20000"/>
              </a:spcBef>
              <a:buFont typeface="Arial" pitchFamily="34" charset="0"/>
              <a:buChar char="»"/>
              <a:defRPr sz="2000">
                <a:solidFill>
                  <a:schemeClr val="tx1"/>
                </a:solidFill>
                <a:latin typeface="Calibri" pitchFamily="34" charset="0"/>
              </a:defRPr>
            </a:lvl5pPr>
            <a:lvl6pPr marL="25130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02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74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46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None/>
              <a:defRPr/>
            </a:pPr>
            <a:r>
              <a:rPr lang="fr-FR" altLang="fr-FR" sz="1800" b="1" kern="0" dirty="0">
                <a:solidFill>
                  <a:prstClr val="black"/>
                </a:solidFill>
                <a:latin typeface="Calibri"/>
              </a:rPr>
              <a:t>MDPH</a:t>
            </a:r>
          </a:p>
        </p:txBody>
      </p:sp>
      <p:sp>
        <p:nvSpPr>
          <p:cNvPr id="5" name="Text Box 17">
            <a:extLst>
              <a:ext uri="{FF2B5EF4-FFF2-40B4-BE49-F238E27FC236}">
                <a16:creationId xmlns:a16="http://schemas.microsoft.com/office/drawing/2014/main" id="{40ED9773-DF2B-4DC7-9064-1604636C38E9}"/>
              </a:ext>
            </a:extLst>
          </p:cNvPr>
          <p:cNvSpPr txBox="1">
            <a:spLocks noChangeArrowheads="1"/>
          </p:cNvSpPr>
          <p:nvPr/>
        </p:nvSpPr>
        <p:spPr bwMode="auto">
          <a:xfrm>
            <a:off x="5425407" y="3200941"/>
            <a:ext cx="1871662" cy="369332"/>
          </a:xfrm>
          <a:prstGeom prst="rect">
            <a:avLst/>
          </a:prstGeom>
          <a:noFill/>
          <a:ln w="254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1363" indent="-284163" eaLnBrk="0" hangingPunct="0">
              <a:spcBef>
                <a:spcPct val="20000"/>
              </a:spcBef>
              <a:buFont typeface="Arial" pitchFamily="34" charset="0"/>
              <a:buChar char="–"/>
              <a:defRPr sz="2800">
                <a:solidFill>
                  <a:schemeClr val="tx1"/>
                </a:solidFill>
                <a:latin typeface="Calibri" pitchFamily="34" charset="0"/>
              </a:defRPr>
            </a:lvl2pPr>
            <a:lvl3pPr marL="1141413" indent="-227013" eaLnBrk="0" hangingPunct="0">
              <a:spcBef>
                <a:spcPct val="20000"/>
              </a:spcBef>
              <a:buFont typeface="Arial" pitchFamily="34" charset="0"/>
              <a:buChar char="•"/>
              <a:defRPr sz="2400">
                <a:solidFill>
                  <a:schemeClr val="tx1"/>
                </a:solidFill>
                <a:latin typeface="Calibri" pitchFamily="34" charset="0"/>
              </a:defRPr>
            </a:lvl3pPr>
            <a:lvl4pPr marL="1598613" indent="-227013" eaLnBrk="0" hangingPunct="0">
              <a:spcBef>
                <a:spcPct val="20000"/>
              </a:spcBef>
              <a:buFont typeface="Arial" pitchFamily="34" charset="0"/>
              <a:buChar char="–"/>
              <a:defRPr sz="2000">
                <a:solidFill>
                  <a:schemeClr val="tx1"/>
                </a:solidFill>
                <a:latin typeface="Calibri" pitchFamily="34" charset="0"/>
              </a:defRPr>
            </a:lvl4pPr>
            <a:lvl5pPr marL="2055813" indent="-227013" eaLnBrk="0" hangingPunct="0">
              <a:spcBef>
                <a:spcPct val="20000"/>
              </a:spcBef>
              <a:buFont typeface="Arial" pitchFamily="34" charset="0"/>
              <a:buChar char="»"/>
              <a:defRPr sz="2000">
                <a:solidFill>
                  <a:schemeClr val="tx1"/>
                </a:solidFill>
                <a:latin typeface="Calibri" pitchFamily="34" charset="0"/>
              </a:defRPr>
            </a:lvl5pPr>
            <a:lvl6pPr marL="25130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02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74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46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None/>
              <a:defRPr/>
            </a:pPr>
            <a:r>
              <a:rPr lang="fr-FR" altLang="fr-FR" sz="1800" b="1" kern="0" dirty="0">
                <a:solidFill>
                  <a:prstClr val="black"/>
                </a:solidFill>
                <a:latin typeface="Calibri"/>
              </a:rPr>
              <a:t>CPAM / MSA</a:t>
            </a:r>
          </a:p>
        </p:txBody>
      </p:sp>
      <p:sp>
        <p:nvSpPr>
          <p:cNvPr id="6" name="Text Box 19">
            <a:extLst>
              <a:ext uri="{FF2B5EF4-FFF2-40B4-BE49-F238E27FC236}">
                <a16:creationId xmlns:a16="http://schemas.microsoft.com/office/drawing/2014/main" id="{E1F45DED-40FF-4178-9A42-8422B6E4D5D3}"/>
              </a:ext>
            </a:extLst>
          </p:cNvPr>
          <p:cNvSpPr txBox="1">
            <a:spLocks noChangeArrowheads="1"/>
          </p:cNvSpPr>
          <p:nvPr/>
        </p:nvSpPr>
        <p:spPr bwMode="auto">
          <a:xfrm>
            <a:off x="7857685" y="4069181"/>
            <a:ext cx="2548966" cy="1119143"/>
          </a:xfrm>
          <a:prstGeom prst="rect">
            <a:avLst/>
          </a:prstGeom>
          <a:solidFill>
            <a:srgbClr val="008000"/>
          </a:solidFill>
          <a:ln w="25400">
            <a:solidFill>
              <a:schemeClr val="bg1">
                <a:lumMod val="65000"/>
              </a:schemeClr>
            </a:solidFill>
            <a:miter lim="800000"/>
            <a:headEnd/>
            <a:tailEnd/>
          </a:ln>
        </p:spPr>
        <p:txBody>
          <a:bodyPr wrap="square" tIns="36000" bIns="36000">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1363" indent="-284163" eaLnBrk="0" hangingPunct="0">
              <a:spcBef>
                <a:spcPct val="20000"/>
              </a:spcBef>
              <a:buFont typeface="Arial" pitchFamily="34" charset="0"/>
              <a:buChar char="–"/>
              <a:defRPr sz="2800">
                <a:solidFill>
                  <a:schemeClr val="tx1"/>
                </a:solidFill>
                <a:latin typeface="Calibri" pitchFamily="34" charset="0"/>
              </a:defRPr>
            </a:lvl2pPr>
            <a:lvl3pPr marL="1141413" indent="-227013" eaLnBrk="0" hangingPunct="0">
              <a:spcBef>
                <a:spcPct val="20000"/>
              </a:spcBef>
              <a:buFont typeface="Arial" pitchFamily="34" charset="0"/>
              <a:buChar char="•"/>
              <a:defRPr sz="2400">
                <a:solidFill>
                  <a:schemeClr val="tx1"/>
                </a:solidFill>
                <a:latin typeface="Calibri" pitchFamily="34" charset="0"/>
              </a:defRPr>
            </a:lvl3pPr>
            <a:lvl4pPr marL="1598613" indent="-227013" eaLnBrk="0" hangingPunct="0">
              <a:spcBef>
                <a:spcPct val="20000"/>
              </a:spcBef>
              <a:buFont typeface="Arial" pitchFamily="34" charset="0"/>
              <a:buChar char="–"/>
              <a:defRPr sz="2000">
                <a:solidFill>
                  <a:schemeClr val="tx1"/>
                </a:solidFill>
                <a:latin typeface="Calibri" pitchFamily="34" charset="0"/>
              </a:defRPr>
            </a:lvl4pPr>
            <a:lvl5pPr marL="2055813" indent="-227013" eaLnBrk="0" hangingPunct="0">
              <a:spcBef>
                <a:spcPct val="20000"/>
              </a:spcBef>
              <a:buFont typeface="Arial" pitchFamily="34" charset="0"/>
              <a:buChar char="»"/>
              <a:defRPr sz="2000">
                <a:solidFill>
                  <a:schemeClr val="tx1"/>
                </a:solidFill>
                <a:latin typeface="Calibri" pitchFamily="34" charset="0"/>
              </a:defRPr>
            </a:lvl5pPr>
            <a:lvl6pPr marL="25130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02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74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46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None/>
              <a:defRPr/>
            </a:pPr>
            <a:r>
              <a:rPr lang="fr-FR" altLang="fr-FR" sz="1600" b="1" kern="0" dirty="0">
                <a:solidFill>
                  <a:prstClr val="white"/>
                </a:solidFill>
                <a:latin typeface="Calibri"/>
              </a:rPr>
              <a:t>Pension militaire ou fonction publique  </a:t>
            </a:r>
          </a:p>
          <a:p>
            <a:pPr algn="ctr">
              <a:spcBef>
                <a:spcPct val="0"/>
              </a:spcBef>
              <a:buNone/>
              <a:defRPr/>
            </a:pPr>
            <a:r>
              <a:rPr lang="fr-FR" altLang="fr-FR" sz="1600" b="1" kern="0" dirty="0">
                <a:solidFill>
                  <a:prstClr val="white"/>
                </a:solidFill>
                <a:latin typeface="Calibri"/>
              </a:rPr>
              <a:t>≥ à 10%</a:t>
            </a:r>
          </a:p>
          <a:p>
            <a:pPr algn="ctr">
              <a:spcBef>
                <a:spcPct val="0"/>
              </a:spcBef>
              <a:buNone/>
              <a:defRPr/>
            </a:pPr>
            <a:endParaRPr lang="fr-FR" altLang="fr-FR" sz="2000" b="1" kern="0" dirty="0">
              <a:solidFill>
                <a:prstClr val="black"/>
              </a:solidFill>
              <a:latin typeface="Arial" pitchFamily="34" charset="0"/>
            </a:endParaRPr>
          </a:p>
        </p:txBody>
      </p:sp>
      <p:sp>
        <p:nvSpPr>
          <p:cNvPr id="7" name="Text Box 16">
            <a:extLst>
              <a:ext uri="{FF2B5EF4-FFF2-40B4-BE49-F238E27FC236}">
                <a16:creationId xmlns:a16="http://schemas.microsoft.com/office/drawing/2014/main" id="{35499E37-67D0-4E68-8CA9-1952C1905DFE}"/>
              </a:ext>
            </a:extLst>
          </p:cNvPr>
          <p:cNvSpPr txBox="1">
            <a:spLocks noChangeArrowheads="1"/>
          </p:cNvSpPr>
          <p:nvPr/>
        </p:nvSpPr>
        <p:spPr bwMode="auto">
          <a:xfrm>
            <a:off x="2305142" y="4079382"/>
            <a:ext cx="2530748" cy="1261884"/>
          </a:xfrm>
          <a:prstGeom prst="rect">
            <a:avLst/>
          </a:prstGeom>
          <a:solidFill>
            <a:srgbClr val="008000"/>
          </a:solidFill>
          <a:ln>
            <a:solidFill>
              <a:schemeClr val="bg1">
                <a:lumMod val="65000"/>
              </a:schemeClr>
            </a:solidFill>
            <a:headEnd/>
            <a:tailEnd/>
          </a:ln>
        </p:spPr>
        <p:style>
          <a:lnRef idx="3">
            <a:schemeClr val="lt1"/>
          </a:lnRef>
          <a:fillRef idx="1">
            <a:schemeClr val="accent2"/>
          </a:fillRef>
          <a:effectRef idx="1">
            <a:schemeClr val="accent2"/>
          </a:effectRef>
          <a:fontRef idx="minor">
            <a:schemeClr val="lt1"/>
          </a:fontRef>
        </p:style>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None/>
              <a:defRPr/>
            </a:pPr>
            <a:r>
              <a:rPr lang="fr-FR" altLang="fr-FR" sz="1600" b="1" kern="0" dirty="0">
                <a:solidFill>
                  <a:prstClr val="white"/>
                </a:solidFill>
                <a:latin typeface="Calibri"/>
                <a:cs typeface="Agenda-Light" pitchFamily="-65" charset="0"/>
              </a:rPr>
              <a:t> RQTH</a:t>
            </a:r>
          </a:p>
          <a:p>
            <a:pPr algn="ctr">
              <a:spcBef>
                <a:spcPct val="0"/>
              </a:spcBef>
              <a:buNone/>
              <a:defRPr/>
            </a:pPr>
            <a:r>
              <a:rPr lang="fr-FR" altLang="fr-FR" sz="1600" b="1" kern="0" dirty="0">
                <a:solidFill>
                  <a:prstClr val="white"/>
                </a:solidFill>
                <a:latin typeface="Calibri"/>
                <a:cs typeface="Agenda-Light" pitchFamily="-65" charset="0"/>
              </a:rPr>
              <a:t>CMI mention « Invalidité »</a:t>
            </a:r>
          </a:p>
          <a:p>
            <a:pPr algn="ctr">
              <a:spcBef>
                <a:spcPct val="0"/>
              </a:spcBef>
              <a:buNone/>
              <a:defRPr/>
            </a:pPr>
            <a:r>
              <a:rPr lang="fr-FR" altLang="fr-FR" sz="1600" kern="0" dirty="0">
                <a:solidFill>
                  <a:prstClr val="white"/>
                </a:solidFill>
                <a:latin typeface="Calibri"/>
                <a:cs typeface="Agenda-Light" pitchFamily="-65" charset="0"/>
              </a:rPr>
              <a:t>et / ou</a:t>
            </a:r>
            <a:r>
              <a:rPr lang="fr-FR" altLang="fr-FR" sz="1600" b="1" kern="0" dirty="0">
                <a:solidFill>
                  <a:prstClr val="white"/>
                </a:solidFill>
                <a:latin typeface="Calibri"/>
                <a:cs typeface="Agenda-Light" pitchFamily="-65" charset="0"/>
              </a:rPr>
              <a:t> AAH </a:t>
            </a:r>
          </a:p>
          <a:p>
            <a:pPr algn="ctr">
              <a:spcBef>
                <a:spcPct val="0"/>
              </a:spcBef>
              <a:buNone/>
              <a:defRPr/>
            </a:pPr>
            <a:r>
              <a:rPr lang="fr-FR" altLang="fr-FR" sz="1400" kern="0" dirty="0">
                <a:solidFill>
                  <a:prstClr val="white"/>
                </a:solidFill>
                <a:latin typeface="Calibri"/>
                <a:cs typeface="Agenda-Light" pitchFamily="-65" charset="0"/>
              </a:rPr>
              <a:t>avec orientation professionnelle</a:t>
            </a:r>
          </a:p>
          <a:p>
            <a:pPr algn="ctr">
              <a:spcBef>
                <a:spcPct val="0"/>
              </a:spcBef>
              <a:buNone/>
              <a:defRPr/>
            </a:pPr>
            <a:r>
              <a:rPr lang="fr-FR" altLang="fr-FR" sz="1400" kern="0" dirty="0">
                <a:solidFill>
                  <a:prstClr val="white"/>
                </a:solidFill>
                <a:latin typeface="Calibri"/>
                <a:cs typeface="Agenda-Light" pitchFamily="-65" charset="0"/>
              </a:rPr>
              <a:t>en milieu ordinaire ou protégé.</a:t>
            </a:r>
          </a:p>
        </p:txBody>
      </p:sp>
      <p:sp>
        <p:nvSpPr>
          <p:cNvPr id="8" name="Text Box 18">
            <a:extLst>
              <a:ext uri="{FF2B5EF4-FFF2-40B4-BE49-F238E27FC236}">
                <a16:creationId xmlns:a16="http://schemas.microsoft.com/office/drawing/2014/main" id="{33EE14A7-B49F-4ADD-91A9-1FCC3895C1DE}"/>
              </a:ext>
            </a:extLst>
          </p:cNvPr>
          <p:cNvSpPr txBox="1">
            <a:spLocks noChangeArrowheads="1"/>
          </p:cNvSpPr>
          <p:nvPr/>
        </p:nvSpPr>
        <p:spPr bwMode="auto">
          <a:xfrm>
            <a:off x="5162966" y="4079382"/>
            <a:ext cx="2412000" cy="1261884"/>
          </a:xfrm>
          <a:prstGeom prst="rect">
            <a:avLst/>
          </a:prstGeom>
          <a:solidFill>
            <a:srgbClr val="008000"/>
          </a:solidFill>
          <a:ln w="25400" algn="ctr">
            <a:solidFill>
              <a:schemeClr val="bg1">
                <a:lumMod val="65000"/>
              </a:schemeClr>
            </a:solidFill>
            <a:miter lim="800000"/>
            <a:headEnd/>
            <a:tailEnd/>
          </a:ln>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None/>
              <a:defRPr/>
            </a:pPr>
            <a:r>
              <a:rPr lang="fr-FR" altLang="fr-FR" sz="1600" b="1" kern="0" dirty="0">
                <a:solidFill>
                  <a:prstClr val="white"/>
                </a:solidFill>
                <a:latin typeface="Calibri"/>
                <a:cs typeface="Agenda-Light" pitchFamily="-65" charset="0"/>
              </a:rPr>
              <a:t>Pension d’invalidité </a:t>
            </a:r>
            <a:r>
              <a:rPr lang="fr-FR" altLang="fr-FR" sz="1600" kern="0" dirty="0">
                <a:solidFill>
                  <a:prstClr val="white"/>
                </a:solidFill>
                <a:latin typeface="Calibri"/>
                <a:cs typeface="Agenda-Light" pitchFamily="-65" charset="0"/>
              </a:rPr>
              <a:t>1</a:t>
            </a:r>
            <a:r>
              <a:rPr lang="fr-FR" altLang="fr-FR" sz="1600" kern="0" baseline="30000" dirty="0">
                <a:solidFill>
                  <a:prstClr val="white"/>
                </a:solidFill>
                <a:latin typeface="Calibri"/>
                <a:cs typeface="Agenda-Light" pitchFamily="-65" charset="0"/>
              </a:rPr>
              <a:t>ère</a:t>
            </a:r>
            <a:r>
              <a:rPr lang="fr-FR" altLang="fr-FR" sz="1600" kern="0" dirty="0">
                <a:solidFill>
                  <a:prstClr val="white"/>
                </a:solidFill>
                <a:latin typeface="Calibri"/>
                <a:cs typeface="Agenda-Light" pitchFamily="-65" charset="0"/>
              </a:rPr>
              <a:t> et 2</a:t>
            </a:r>
            <a:r>
              <a:rPr lang="fr-FR" altLang="fr-FR" sz="1600" kern="0" baseline="30000" dirty="0">
                <a:solidFill>
                  <a:prstClr val="white"/>
                </a:solidFill>
                <a:latin typeface="Calibri"/>
                <a:cs typeface="Agenda-Light" pitchFamily="-65" charset="0"/>
              </a:rPr>
              <a:t>ème </a:t>
            </a:r>
            <a:r>
              <a:rPr lang="fr-FR" altLang="fr-FR" sz="1600" kern="0" dirty="0">
                <a:solidFill>
                  <a:prstClr val="white"/>
                </a:solidFill>
                <a:latin typeface="Calibri"/>
                <a:cs typeface="Agenda-Light" pitchFamily="-65" charset="0"/>
              </a:rPr>
              <a:t>catégorie</a:t>
            </a:r>
          </a:p>
          <a:p>
            <a:pPr algn="ctr">
              <a:spcBef>
                <a:spcPct val="0"/>
              </a:spcBef>
              <a:buNone/>
              <a:defRPr/>
            </a:pPr>
            <a:r>
              <a:rPr lang="fr-FR" altLang="fr-FR" sz="1600" b="1" kern="0" dirty="0">
                <a:solidFill>
                  <a:prstClr val="white"/>
                </a:solidFill>
                <a:latin typeface="Calibri"/>
                <a:cs typeface="Agenda-Light" pitchFamily="-65" charset="0"/>
              </a:rPr>
              <a:t>IPP ≥ à 10% avec Rente  </a:t>
            </a:r>
            <a:r>
              <a:rPr lang="fr-FR" altLang="fr-FR" sz="1400" kern="0" dirty="0">
                <a:solidFill>
                  <a:prstClr val="white"/>
                </a:solidFill>
                <a:latin typeface="Calibri"/>
                <a:cs typeface="Agenda-Light" pitchFamily="-65" charset="0"/>
              </a:rPr>
              <a:t>(Accident de Travail, Maladie Professionnelle)</a:t>
            </a:r>
          </a:p>
        </p:txBody>
      </p:sp>
      <p:sp>
        <p:nvSpPr>
          <p:cNvPr id="9" name="Line 28">
            <a:extLst>
              <a:ext uri="{FF2B5EF4-FFF2-40B4-BE49-F238E27FC236}">
                <a16:creationId xmlns:a16="http://schemas.microsoft.com/office/drawing/2014/main" id="{A4F8B791-4E71-4B61-ACDA-EC8E2F1EEFAE}"/>
              </a:ext>
            </a:extLst>
          </p:cNvPr>
          <p:cNvSpPr>
            <a:spLocks noChangeShapeType="1"/>
          </p:cNvSpPr>
          <p:nvPr/>
        </p:nvSpPr>
        <p:spPr bwMode="auto">
          <a:xfrm flipH="1">
            <a:off x="6338889" y="2703642"/>
            <a:ext cx="0" cy="504000"/>
          </a:xfrm>
          <a:prstGeom prst="line">
            <a:avLst/>
          </a:prstGeom>
          <a:noFill/>
          <a:ln w="5080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fr-FR" kern="0">
              <a:solidFill>
                <a:prstClr val="black"/>
              </a:solidFill>
              <a:latin typeface="Calibri"/>
            </a:endParaRPr>
          </a:p>
        </p:txBody>
      </p:sp>
      <p:sp>
        <p:nvSpPr>
          <p:cNvPr id="10" name="Line 31">
            <a:extLst>
              <a:ext uri="{FF2B5EF4-FFF2-40B4-BE49-F238E27FC236}">
                <a16:creationId xmlns:a16="http://schemas.microsoft.com/office/drawing/2014/main" id="{F6D146EB-8C41-4377-8BD1-7BB2FC3D01E9}"/>
              </a:ext>
            </a:extLst>
          </p:cNvPr>
          <p:cNvSpPr>
            <a:spLocks noChangeShapeType="1"/>
          </p:cNvSpPr>
          <p:nvPr/>
        </p:nvSpPr>
        <p:spPr bwMode="auto">
          <a:xfrm>
            <a:off x="6338889" y="3565181"/>
            <a:ext cx="0" cy="504000"/>
          </a:xfrm>
          <a:prstGeom prst="line">
            <a:avLst/>
          </a:prstGeom>
          <a:noFill/>
          <a:ln w="5080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fr-FR" kern="0">
              <a:solidFill>
                <a:prstClr val="black"/>
              </a:solidFill>
              <a:latin typeface="Calibri"/>
            </a:endParaRPr>
          </a:p>
        </p:txBody>
      </p:sp>
      <p:sp>
        <p:nvSpPr>
          <p:cNvPr id="11" name="Text Box 17">
            <a:extLst>
              <a:ext uri="{FF2B5EF4-FFF2-40B4-BE49-F238E27FC236}">
                <a16:creationId xmlns:a16="http://schemas.microsoft.com/office/drawing/2014/main" id="{5EFCE77B-7910-4A42-A8CA-B944C735C950}"/>
              </a:ext>
            </a:extLst>
          </p:cNvPr>
          <p:cNvSpPr txBox="1">
            <a:spLocks noChangeArrowheads="1"/>
          </p:cNvSpPr>
          <p:nvPr/>
        </p:nvSpPr>
        <p:spPr bwMode="auto">
          <a:xfrm>
            <a:off x="8167690" y="3189312"/>
            <a:ext cx="1871663" cy="369332"/>
          </a:xfrm>
          <a:prstGeom prst="rect">
            <a:avLst/>
          </a:prstGeom>
          <a:noFill/>
          <a:ln w="254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1363" indent="-284163" eaLnBrk="0" hangingPunct="0">
              <a:spcBef>
                <a:spcPct val="20000"/>
              </a:spcBef>
              <a:buFont typeface="Arial" pitchFamily="34" charset="0"/>
              <a:buChar char="–"/>
              <a:defRPr sz="2800">
                <a:solidFill>
                  <a:schemeClr val="tx1"/>
                </a:solidFill>
                <a:latin typeface="Calibri" pitchFamily="34" charset="0"/>
              </a:defRPr>
            </a:lvl2pPr>
            <a:lvl3pPr marL="1141413" indent="-227013" eaLnBrk="0" hangingPunct="0">
              <a:spcBef>
                <a:spcPct val="20000"/>
              </a:spcBef>
              <a:buFont typeface="Arial" pitchFamily="34" charset="0"/>
              <a:buChar char="•"/>
              <a:defRPr sz="2400">
                <a:solidFill>
                  <a:schemeClr val="tx1"/>
                </a:solidFill>
                <a:latin typeface="Calibri" pitchFamily="34" charset="0"/>
              </a:defRPr>
            </a:lvl3pPr>
            <a:lvl4pPr marL="1598613" indent="-227013" eaLnBrk="0" hangingPunct="0">
              <a:spcBef>
                <a:spcPct val="20000"/>
              </a:spcBef>
              <a:buFont typeface="Arial" pitchFamily="34" charset="0"/>
              <a:buChar char="–"/>
              <a:defRPr sz="2000">
                <a:solidFill>
                  <a:schemeClr val="tx1"/>
                </a:solidFill>
                <a:latin typeface="Calibri" pitchFamily="34" charset="0"/>
              </a:defRPr>
            </a:lvl4pPr>
            <a:lvl5pPr marL="2055813" indent="-227013" eaLnBrk="0" hangingPunct="0">
              <a:spcBef>
                <a:spcPct val="20000"/>
              </a:spcBef>
              <a:buFont typeface="Arial" pitchFamily="34" charset="0"/>
              <a:buChar char="»"/>
              <a:defRPr sz="2000">
                <a:solidFill>
                  <a:schemeClr val="tx1"/>
                </a:solidFill>
                <a:latin typeface="Calibri" pitchFamily="34" charset="0"/>
              </a:defRPr>
            </a:lvl5pPr>
            <a:lvl6pPr marL="25130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02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74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46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None/>
              <a:defRPr/>
            </a:pPr>
            <a:r>
              <a:rPr lang="fr-FR" altLang="fr-FR" sz="1800" b="1" kern="0" dirty="0">
                <a:solidFill>
                  <a:prstClr val="black"/>
                </a:solidFill>
                <a:latin typeface="Calibri"/>
              </a:rPr>
              <a:t>AUTRES</a:t>
            </a:r>
          </a:p>
        </p:txBody>
      </p:sp>
      <p:sp>
        <p:nvSpPr>
          <p:cNvPr id="12" name="Line 28">
            <a:extLst>
              <a:ext uri="{FF2B5EF4-FFF2-40B4-BE49-F238E27FC236}">
                <a16:creationId xmlns:a16="http://schemas.microsoft.com/office/drawing/2014/main" id="{D4ADE066-63C6-4C26-B524-927AB1DD11A8}"/>
              </a:ext>
            </a:extLst>
          </p:cNvPr>
          <p:cNvSpPr>
            <a:spLocks noChangeShapeType="1"/>
          </p:cNvSpPr>
          <p:nvPr/>
        </p:nvSpPr>
        <p:spPr bwMode="auto">
          <a:xfrm>
            <a:off x="9102727" y="2696941"/>
            <a:ext cx="1587" cy="504000"/>
          </a:xfrm>
          <a:prstGeom prst="line">
            <a:avLst/>
          </a:prstGeom>
          <a:noFill/>
          <a:ln w="5080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fr-FR" kern="0">
              <a:solidFill>
                <a:prstClr val="black"/>
              </a:solidFill>
              <a:latin typeface="Calibri"/>
            </a:endParaRPr>
          </a:p>
        </p:txBody>
      </p:sp>
      <p:sp>
        <p:nvSpPr>
          <p:cNvPr id="13" name="Line 31">
            <a:extLst>
              <a:ext uri="{FF2B5EF4-FFF2-40B4-BE49-F238E27FC236}">
                <a16:creationId xmlns:a16="http://schemas.microsoft.com/office/drawing/2014/main" id="{7474159C-02FC-438B-B4C3-714CCE83EBB9}"/>
              </a:ext>
            </a:extLst>
          </p:cNvPr>
          <p:cNvSpPr>
            <a:spLocks noChangeShapeType="1"/>
          </p:cNvSpPr>
          <p:nvPr/>
        </p:nvSpPr>
        <p:spPr bwMode="auto">
          <a:xfrm>
            <a:off x="3512531" y="3576974"/>
            <a:ext cx="0" cy="504000"/>
          </a:xfrm>
          <a:prstGeom prst="line">
            <a:avLst/>
          </a:prstGeom>
          <a:noFill/>
          <a:ln w="5080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fr-FR" kern="0">
              <a:solidFill>
                <a:prstClr val="black"/>
              </a:solidFill>
              <a:latin typeface="Calibri"/>
            </a:endParaRPr>
          </a:p>
        </p:txBody>
      </p:sp>
      <p:sp>
        <p:nvSpPr>
          <p:cNvPr id="14" name="Line 31">
            <a:extLst>
              <a:ext uri="{FF2B5EF4-FFF2-40B4-BE49-F238E27FC236}">
                <a16:creationId xmlns:a16="http://schemas.microsoft.com/office/drawing/2014/main" id="{8BE0B81F-A01A-40E3-B96F-65C9B943EB96}"/>
              </a:ext>
            </a:extLst>
          </p:cNvPr>
          <p:cNvSpPr>
            <a:spLocks noChangeShapeType="1"/>
          </p:cNvSpPr>
          <p:nvPr/>
        </p:nvSpPr>
        <p:spPr bwMode="auto">
          <a:xfrm>
            <a:off x="9127405" y="3576974"/>
            <a:ext cx="9525" cy="504000"/>
          </a:xfrm>
          <a:prstGeom prst="line">
            <a:avLst/>
          </a:prstGeom>
          <a:noFill/>
          <a:ln w="5080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fr-FR" kern="0">
              <a:solidFill>
                <a:prstClr val="black"/>
              </a:solidFill>
              <a:latin typeface="Calibri"/>
            </a:endParaRPr>
          </a:p>
        </p:txBody>
      </p:sp>
      <p:sp>
        <p:nvSpPr>
          <p:cNvPr id="15" name="Text Box 13">
            <a:extLst>
              <a:ext uri="{FF2B5EF4-FFF2-40B4-BE49-F238E27FC236}">
                <a16:creationId xmlns:a16="http://schemas.microsoft.com/office/drawing/2014/main" id="{1B9DFB43-930E-46BE-9440-05F9C56A7623}"/>
              </a:ext>
            </a:extLst>
          </p:cNvPr>
          <p:cNvSpPr txBox="1">
            <a:spLocks noChangeArrowheads="1"/>
          </p:cNvSpPr>
          <p:nvPr/>
        </p:nvSpPr>
        <p:spPr bwMode="auto">
          <a:xfrm>
            <a:off x="2349500" y="2057311"/>
            <a:ext cx="7931150" cy="646331"/>
          </a:xfrm>
          <a:prstGeom prst="rect">
            <a:avLst/>
          </a:prstGeom>
          <a:solidFill>
            <a:srgbClr val="008000"/>
          </a:solidFill>
          <a:ln>
            <a:headEnd/>
            <a:tailEnd/>
          </a:ln>
        </p:spPr>
        <p:style>
          <a:lnRef idx="3">
            <a:schemeClr val="lt1"/>
          </a:lnRef>
          <a:fillRef idx="1">
            <a:schemeClr val="accent2"/>
          </a:fillRef>
          <a:effectRef idx="1">
            <a:schemeClr val="accent2"/>
          </a:effectRef>
          <a:fontRef idx="minor">
            <a:schemeClr val="lt1"/>
          </a:fontRef>
        </p:style>
        <p:txBody>
          <a:bodyPr anchor="ct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None/>
              <a:defRPr/>
            </a:pPr>
            <a:r>
              <a:rPr lang="fr-FR" altLang="fr-FR" sz="2000" b="1" kern="0" dirty="0">
                <a:solidFill>
                  <a:prstClr val="white"/>
                </a:solidFill>
                <a:latin typeface="Calibri"/>
              </a:rPr>
              <a:t>Les Bénéficiaires de la loi du 11 février 2005 :</a:t>
            </a:r>
          </a:p>
          <a:p>
            <a:pPr algn="ctr">
              <a:spcBef>
                <a:spcPct val="0"/>
              </a:spcBef>
              <a:buNone/>
              <a:defRPr/>
            </a:pPr>
            <a:r>
              <a:rPr lang="fr-FR" altLang="fr-FR" sz="1600" kern="0" dirty="0">
                <a:solidFill>
                  <a:prstClr val="white"/>
                </a:solidFill>
                <a:latin typeface="Calibri"/>
              </a:rPr>
              <a:t>(article L5212-13 du code du travail) </a:t>
            </a:r>
            <a:endParaRPr lang="fr-FR" altLang="fr-FR" sz="1600" b="1" kern="0" dirty="0">
              <a:solidFill>
                <a:prstClr val="white"/>
              </a:solidFill>
              <a:latin typeface="Calibri"/>
            </a:endParaRPr>
          </a:p>
        </p:txBody>
      </p:sp>
      <p:sp>
        <p:nvSpPr>
          <p:cNvPr id="16" name="Text Box 14">
            <a:extLst>
              <a:ext uri="{FF2B5EF4-FFF2-40B4-BE49-F238E27FC236}">
                <a16:creationId xmlns:a16="http://schemas.microsoft.com/office/drawing/2014/main" id="{D4D4B46F-0D63-48DD-A218-5DEBA4A6BDD4}"/>
              </a:ext>
            </a:extLst>
          </p:cNvPr>
          <p:cNvSpPr txBox="1">
            <a:spLocks noChangeArrowheads="1"/>
          </p:cNvSpPr>
          <p:nvPr/>
        </p:nvSpPr>
        <p:spPr bwMode="auto">
          <a:xfrm>
            <a:off x="2576699" y="3207642"/>
            <a:ext cx="1871663" cy="369332"/>
          </a:xfrm>
          <a:prstGeom prst="rect">
            <a:avLst/>
          </a:prstGeom>
          <a:noFill/>
          <a:ln w="254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1363" indent="-284163" eaLnBrk="0" hangingPunct="0">
              <a:spcBef>
                <a:spcPct val="20000"/>
              </a:spcBef>
              <a:buFont typeface="Arial" pitchFamily="34" charset="0"/>
              <a:buChar char="–"/>
              <a:defRPr sz="2800">
                <a:solidFill>
                  <a:schemeClr val="tx1"/>
                </a:solidFill>
                <a:latin typeface="Calibri" pitchFamily="34" charset="0"/>
              </a:defRPr>
            </a:lvl2pPr>
            <a:lvl3pPr marL="1141413" indent="-227013" eaLnBrk="0" hangingPunct="0">
              <a:spcBef>
                <a:spcPct val="20000"/>
              </a:spcBef>
              <a:buFont typeface="Arial" pitchFamily="34" charset="0"/>
              <a:buChar char="•"/>
              <a:defRPr sz="2400">
                <a:solidFill>
                  <a:schemeClr val="tx1"/>
                </a:solidFill>
                <a:latin typeface="Calibri" pitchFamily="34" charset="0"/>
              </a:defRPr>
            </a:lvl3pPr>
            <a:lvl4pPr marL="1598613" indent="-227013" eaLnBrk="0" hangingPunct="0">
              <a:spcBef>
                <a:spcPct val="20000"/>
              </a:spcBef>
              <a:buFont typeface="Arial" pitchFamily="34" charset="0"/>
              <a:buChar char="–"/>
              <a:defRPr sz="2000">
                <a:solidFill>
                  <a:schemeClr val="tx1"/>
                </a:solidFill>
                <a:latin typeface="Calibri" pitchFamily="34" charset="0"/>
              </a:defRPr>
            </a:lvl4pPr>
            <a:lvl5pPr marL="2055813" indent="-227013" eaLnBrk="0" hangingPunct="0">
              <a:spcBef>
                <a:spcPct val="20000"/>
              </a:spcBef>
              <a:buFont typeface="Arial" pitchFamily="34" charset="0"/>
              <a:buChar char="»"/>
              <a:defRPr sz="2000">
                <a:solidFill>
                  <a:schemeClr val="tx1"/>
                </a:solidFill>
                <a:latin typeface="Calibri" pitchFamily="34" charset="0"/>
              </a:defRPr>
            </a:lvl5pPr>
            <a:lvl6pPr marL="25130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02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74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4613" indent="-227013"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None/>
              <a:defRPr/>
            </a:pPr>
            <a:r>
              <a:rPr lang="fr-FR" altLang="fr-FR" sz="1800" b="1" kern="0" dirty="0">
                <a:solidFill>
                  <a:prstClr val="black"/>
                </a:solidFill>
                <a:latin typeface="Calibri"/>
              </a:rPr>
              <a:t>MDPH</a:t>
            </a:r>
          </a:p>
        </p:txBody>
      </p:sp>
      <p:sp>
        <p:nvSpPr>
          <p:cNvPr id="17" name="Line 28">
            <a:extLst>
              <a:ext uri="{FF2B5EF4-FFF2-40B4-BE49-F238E27FC236}">
                <a16:creationId xmlns:a16="http://schemas.microsoft.com/office/drawing/2014/main" id="{EE3F9FBF-3227-49FC-921E-816618FA3BAA}"/>
              </a:ext>
            </a:extLst>
          </p:cNvPr>
          <p:cNvSpPr>
            <a:spLocks noChangeShapeType="1"/>
          </p:cNvSpPr>
          <p:nvPr/>
        </p:nvSpPr>
        <p:spPr bwMode="auto">
          <a:xfrm>
            <a:off x="3507767" y="2703642"/>
            <a:ext cx="0" cy="504000"/>
          </a:xfrm>
          <a:prstGeom prst="line">
            <a:avLst/>
          </a:prstGeom>
          <a:noFill/>
          <a:ln w="50800">
            <a:solidFill>
              <a:schemeClr val="tx2"/>
            </a:solidFill>
            <a:round/>
            <a:headEnd/>
            <a:tailEnd type="triangle" w="med" len="med"/>
          </a:ln>
          <a:extLst>
            <a:ext uri="{909E8E84-426E-40DD-AFC4-6F175D3DCCD1}">
              <a14:hiddenFill xmlns:a14="http://schemas.microsoft.com/office/drawing/2010/main">
                <a:noFill/>
              </a14:hiddenFill>
            </a:ext>
          </a:extLst>
        </p:spPr>
        <p:txBody>
          <a:bodyPr/>
          <a:lstStyle/>
          <a:p>
            <a:pPr>
              <a:defRPr/>
            </a:pPr>
            <a:endParaRPr lang="fr-FR" kern="0">
              <a:solidFill>
                <a:prstClr val="black"/>
              </a:solidFill>
              <a:latin typeface="Calibri"/>
            </a:endParaRPr>
          </a:p>
        </p:txBody>
      </p:sp>
      <p:sp>
        <p:nvSpPr>
          <p:cNvPr id="18" name="ZoneTexte 17">
            <a:extLst>
              <a:ext uri="{FF2B5EF4-FFF2-40B4-BE49-F238E27FC236}">
                <a16:creationId xmlns:a16="http://schemas.microsoft.com/office/drawing/2014/main" id="{DB992EDE-0788-473E-8A84-11A40DC0B337}"/>
              </a:ext>
            </a:extLst>
          </p:cNvPr>
          <p:cNvSpPr txBox="1"/>
          <p:nvPr/>
        </p:nvSpPr>
        <p:spPr>
          <a:xfrm>
            <a:off x="4012075" y="5547455"/>
            <a:ext cx="4653628" cy="116955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rPr>
              <a:t>AAH = Allocation Adulte Handicapé</a:t>
            </a:r>
          </a:p>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rPr>
              <a:t>RQTH = Reconnaissance Qualité Travailleur Handicapé</a:t>
            </a:r>
          </a:p>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rPr>
              <a:t>CMI = Carte de Mobilité Inclusion  </a:t>
            </a:r>
          </a:p>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rPr>
              <a:t>Pension d’invalidité = PI1, PI2,PI3</a:t>
            </a:r>
          </a:p>
          <a:p>
            <a:pPr marL="0" marR="0" lvl="0" indent="0" defTabSz="914400" eaLnBrk="1" fontAlgn="auto" latinLnBrk="0" hangingPunct="1">
              <a:lnSpc>
                <a:spcPct val="100000"/>
              </a:lnSpc>
              <a:spcBef>
                <a:spcPts val="0"/>
              </a:spcBef>
              <a:spcAft>
                <a:spcPts val="0"/>
              </a:spcAft>
              <a:buClrTx/>
              <a:buSzTx/>
              <a:buFontTx/>
              <a:buNone/>
              <a:tabLst/>
              <a:defRPr/>
            </a:pPr>
            <a:r>
              <a:rPr kumimoji="0" lang="fr-FR" sz="1400" b="0" i="0" u="none" strike="noStrike" kern="0" cap="none" spc="0" normalizeH="0" baseline="0" noProof="0" dirty="0">
                <a:ln>
                  <a:noFill/>
                </a:ln>
                <a:solidFill>
                  <a:prstClr val="black"/>
                </a:solidFill>
                <a:effectLst/>
                <a:uLnTx/>
                <a:uFillTx/>
              </a:rPr>
              <a:t>IPP = taux d’Incapacité Permanente Partielle </a:t>
            </a:r>
          </a:p>
        </p:txBody>
      </p:sp>
      <p:sp>
        <p:nvSpPr>
          <p:cNvPr id="19" name="Espace réservé du texte 3">
            <a:extLst>
              <a:ext uri="{FF2B5EF4-FFF2-40B4-BE49-F238E27FC236}">
                <a16:creationId xmlns:a16="http://schemas.microsoft.com/office/drawing/2014/main" id="{992FC297-3955-48C9-A36A-894DC7AED1CB}"/>
              </a:ext>
            </a:extLst>
          </p:cNvPr>
          <p:cNvSpPr txBox="1">
            <a:spLocks/>
          </p:cNvSpPr>
          <p:nvPr/>
        </p:nvSpPr>
        <p:spPr>
          <a:xfrm>
            <a:off x="1480008" y="1370840"/>
            <a:ext cx="5196770" cy="368126"/>
          </a:xfrm>
          <a:prstGeom prst="roundRect">
            <a:avLst/>
          </a:prstGeom>
        </p:spPr>
        <p:style>
          <a:lnRef idx="3">
            <a:schemeClr val="lt1"/>
          </a:lnRef>
          <a:fillRef idx="1">
            <a:schemeClr val="accent2"/>
          </a:fillRef>
          <a:effectRef idx="1">
            <a:schemeClr val="accent2"/>
          </a:effectRef>
          <a:fontRef idx="minor">
            <a:schemeClr val="lt1"/>
          </a:fontRef>
        </p:style>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r-FR" dirty="0">
                <a:solidFill>
                  <a:schemeClr val="bg1"/>
                </a:solidFill>
              </a:rPr>
              <a:t>Nécessaire pour les aides de droit spécifique</a:t>
            </a:r>
          </a:p>
        </p:txBody>
      </p:sp>
      <p:pic>
        <p:nvPicPr>
          <p:cNvPr id="20" name="Picture 2" descr="Cap emploi 61 | LinkedIn">
            <a:extLst>
              <a:ext uri="{FF2B5EF4-FFF2-40B4-BE49-F238E27FC236}">
                <a16:creationId xmlns:a16="http://schemas.microsoft.com/office/drawing/2014/main" id="{14777577-B530-4361-8518-262ED349B93C}"/>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773" y="81709"/>
            <a:ext cx="1174126" cy="1174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1824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5C97AD-398E-4678-9532-862202897391}"/>
              </a:ext>
            </a:extLst>
          </p:cNvPr>
          <p:cNvSpPr txBox="1">
            <a:spLocks/>
          </p:cNvSpPr>
          <p:nvPr/>
        </p:nvSpPr>
        <p:spPr>
          <a:xfrm>
            <a:off x="1432089" y="542863"/>
            <a:ext cx="10515600" cy="919338"/>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4000" b="1" dirty="0">
                <a:solidFill>
                  <a:srgbClr val="43A047"/>
                </a:solidFill>
                <a:latin typeface="Poppins"/>
                <a:ea typeface="+mn-ea"/>
                <a:cs typeface="+mn-cs"/>
              </a:rPr>
              <a:t>Cap Emploi 61</a:t>
            </a:r>
            <a:endParaRPr lang="fr-FR" sz="4000" b="1" u="sng" dirty="0">
              <a:solidFill>
                <a:srgbClr val="43A047"/>
              </a:solidFill>
              <a:latin typeface="Poppins"/>
              <a:ea typeface="+mn-ea"/>
              <a:cs typeface="+mn-cs"/>
            </a:endParaRPr>
          </a:p>
        </p:txBody>
      </p:sp>
      <p:sp>
        <p:nvSpPr>
          <p:cNvPr id="3" name="Espace réservé du contenu 2">
            <a:extLst>
              <a:ext uri="{FF2B5EF4-FFF2-40B4-BE49-F238E27FC236}">
                <a16:creationId xmlns:a16="http://schemas.microsoft.com/office/drawing/2014/main" id="{9DE040BE-54C0-417D-A334-B78EE8177792}"/>
              </a:ext>
            </a:extLst>
          </p:cNvPr>
          <p:cNvSpPr txBox="1">
            <a:spLocks/>
          </p:cNvSpPr>
          <p:nvPr/>
        </p:nvSpPr>
        <p:spPr>
          <a:xfrm>
            <a:off x="776682" y="2190123"/>
            <a:ext cx="9029857" cy="3984907"/>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fr-FR" dirty="0">
                <a:solidFill>
                  <a:srgbClr val="030405"/>
                </a:solidFill>
              </a:rPr>
              <a:t>Service public de l’emploi (SPE). Intervention gratuite.</a:t>
            </a:r>
          </a:p>
          <a:p>
            <a:r>
              <a:rPr lang="fr-FR" dirty="0">
                <a:solidFill>
                  <a:srgbClr val="030405"/>
                </a:solidFill>
              </a:rPr>
              <a:t>Accompagnement des salariés du privé, des agents de la fonction publique, des exploitants agricole, de travailleurs indépendants </a:t>
            </a:r>
            <a:r>
              <a:rPr lang="fr-FR" b="1" dirty="0">
                <a:solidFill>
                  <a:schemeClr val="accent2"/>
                </a:solidFill>
              </a:rPr>
              <a:t>ayant une reconnaissance d’une situation de handicap ou en cours de démarche.</a:t>
            </a:r>
          </a:p>
          <a:p>
            <a:r>
              <a:rPr lang="fr-FR" dirty="0">
                <a:solidFill>
                  <a:srgbClr val="030405"/>
                </a:solidFill>
              </a:rPr>
              <a:t>Accompagnement des personnes </a:t>
            </a:r>
            <a:r>
              <a:rPr lang="fr-FR" b="1" dirty="0">
                <a:solidFill>
                  <a:schemeClr val="accent2"/>
                </a:solidFill>
              </a:rPr>
              <a:t>en activité ou en arrêt</a:t>
            </a:r>
            <a:r>
              <a:rPr lang="fr-FR" dirty="0">
                <a:solidFill>
                  <a:schemeClr val="accent2"/>
                </a:solidFill>
              </a:rPr>
              <a:t>.</a:t>
            </a:r>
          </a:p>
          <a:p>
            <a:r>
              <a:rPr lang="fr-FR" dirty="0">
                <a:solidFill>
                  <a:srgbClr val="030405"/>
                </a:solidFill>
              </a:rPr>
              <a:t>Qui peut nous solliciter ? L’agent, l’employeur, le service de santé au travail, un partenaire.</a:t>
            </a:r>
          </a:p>
          <a:p>
            <a:r>
              <a:rPr lang="fr-FR" dirty="0">
                <a:solidFill>
                  <a:srgbClr val="030405"/>
                </a:solidFill>
              </a:rPr>
              <a:t>Mobilité géographique : nous intervenons sur tout le département de l’Orne, </a:t>
            </a:r>
            <a:r>
              <a:rPr lang="fr-FR" b="1" dirty="0">
                <a:solidFill>
                  <a:schemeClr val="accent2"/>
                </a:solidFill>
              </a:rPr>
              <a:t>sur le lieu de travail ou dans un de nos bureaux.</a:t>
            </a:r>
          </a:p>
          <a:p>
            <a:endParaRPr lang="fr-FR" dirty="0"/>
          </a:p>
        </p:txBody>
      </p:sp>
      <p:pic>
        <p:nvPicPr>
          <p:cNvPr id="4" name="Picture 2" descr="Cap emploi 61 | LinkedIn">
            <a:extLst>
              <a:ext uri="{FF2B5EF4-FFF2-40B4-BE49-F238E27FC236}">
                <a16:creationId xmlns:a16="http://schemas.microsoft.com/office/drawing/2014/main" id="{3B27B5EC-984F-4365-B651-B7F4878479B8}"/>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773" y="81709"/>
            <a:ext cx="1174126" cy="1174126"/>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texte 3">
            <a:extLst>
              <a:ext uri="{FF2B5EF4-FFF2-40B4-BE49-F238E27FC236}">
                <a16:creationId xmlns:a16="http://schemas.microsoft.com/office/drawing/2014/main" id="{7122B93B-3856-4087-90B8-AB628FBBCA1B}"/>
              </a:ext>
            </a:extLst>
          </p:cNvPr>
          <p:cNvSpPr txBox="1">
            <a:spLocks/>
          </p:cNvSpPr>
          <p:nvPr/>
        </p:nvSpPr>
        <p:spPr>
          <a:xfrm>
            <a:off x="1493119" y="1390044"/>
            <a:ext cx="5196770" cy="368126"/>
          </a:xfrm>
          <a:prstGeom prst="roundRect">
            <a:avLst/>
          </a:prstGeom>
        </p:spPr>
        <p:style>
          <a:lnRef idx="3">
            <a:schemeClr val="lt1"/>
          </a:lnRef>
          <a:fillRef idx="1">
            <a:schemeClr val="accent2"/>
          </a:fillRef>
          <a:effectRef idx="1">
            <a:schemeClr val="accent2"/>
          </a:effectRef>
          <a:fontRef idx="minor">
            <a:schemeClr val="lt1"/>
          </a:fontRef>
        </p:style>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r-FR" dirty="0">
                <a:solidFill>
                  <a:schemeClr val="bg1"/>
                </a:solidFill>
              </a:rPr>
              <a:t>Le service maintien</a:t>
            </a:r>
          </a:p>
        </p:txBody>
      </p:sp>
    </p:spTree>
    <p:extLst>
      <p:ext uri="{BB962C8B-B14F-4D97-AF65-F5344CB8AC3E}">
        <p14:creationId xmlns:p14="http://schemas.microsoft.com/office/powerpoint/2010/main" val="4267348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474434-3E00-4E00-8C02-0568EFB14A0A}"/>
              </a:ext>
            </a:extLst>
          </p:cNvPr>
          <p:cNvSpPr txBox="1">
            <a:spLocks/>
          </p:cNvSpPr>
          <p:nvPr/>
        </p:nvSpPr>
        <p:spPr>
          <a:xfrm>
            <a:off x="1479637" y="556248"/>
            <a:ext cx="9232726" cy="699587"/>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4000" b="1" dirty="0">
                <a:solidFill>
                  <a:schemeClr val="accent2"/>
                </a:solidFill>
                <a:latin typeface="Poppins"/>
              </a:rPr>
              <a:t>Le Maintien DANS l’Emploi</a:t>
            </a:r>
          </a:p>
        </p:txBody>
      </p:sp>
      <p:graphicFrame>
        <p:nvGraphicFramePr>
          <p:cNvPr id="4" name="Diagramme 3">
            <a:extLst>
              <a:ext uri="{FF2B5EF4-FFF2-40B4-BE49-F238E27FC236}">
                <a16:creationId xmlns:a16="http://schemas.microsoft.com/office/drawing/2014/main" id="{ED5F537D-8B5E-4ED9-A341-C58093ECC9DC}"/>
              </a:ext>
            </a:extLst>
          </p:cNvPr>
          <p:cNvGraphicFramePr/>
          <p:nvPr>
            <p:extLst>
              <p:ext uri="{D42A27DB-BD31-4B8C-83A1-F6EECF244321}">
                <p14:modId xmlns:p14="http://schemas.microsoft.com/office/powerpoint/2010/main" val="2324889055"/>
              </p:ext>
            </p:extLst>
          </p:nvPr>
        </p:nvGraphicFramePr>
        <p:xfrm>
          <a:off x="2095605" y="1933904"/>
          <a:ext cx="7972035" cy="32891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re 1">
            <a:extLst>
              <a:ext uri="{FF2B5EF4-FFF2-40B4-BE49-F238E27FC236}">
                <a16:creationId xmlns:a16="http://schemas.microsoft.com/office/drawing/2014/main" id="{FA995BD8-E734-49DF-B033-8675BBB3D601}"/>
              </a:ext>
            </a:extLst>
          </p:cNvPr>
          <p:cNvSpPr txBox="1">
            <a:spLocks/>
          </p:cNvSpPr>
          <p:nvPr/>
        </p:nvSpPr>
        <p:spPr>
          <a:xfrm>
            <a:off x="713836" y="5325028"/>
            <a:ext cx="8584685" cy="1152119"/>
          </a:xfrm>
          <a:prstGeom prst="rect">
            <a:avLst/>
          </a:prstGeom>
        </p:spPr>
        <p:txBody>
          <a:bodyPr vert="horz" lIns="91440" tIns="36000" rIns="91440" bIns="36000" rtlCol="0" anchor="ctr">
            <a:noAutofit/>
          </a:bodyPr>
          <a:lstStyle>
            <a:lvl1pPr algn="l" defTabSz="685800" rtl="0" eaLnBrk="1" latinLnBrk="0" hangingPunct="1">
              <a:lnSpc>
                <a:spcPct val="80000"/>
              </a:lnSpc>
              <a:spcBef>
                <a:spcPts val="0"/>
              </a:spcBef>
              <a:buNone/>
              <a:defRPr sz="3400" b="1" kern="1200">
                <a:solidFill>
                  <a:schemeClr val="tx2"/>
                </a:solidFill>
                <a:latin typeface="Nunito" panose="00000500000000000000" pitchFamily="2" charset="0"/>
                <a:ea typeface="+mj-ea"/>
                <a:cs typeface="+mj-cs"/>
              </a:defRPr>
            </a:lvl1pPr>
          </a:lstStyle>
          <a:p>
            <a:pPr algn="just"/>
            <a:r>
              <a:rPr lang="fr-FR" sz="2000" b="0" dirty="0">
                <a:solidFill>
                  <a:prstClr val="black"/>
                </a:solidFill>
                <a:latin typeface="Calibri" panose="020F0502020204030204" pitchFamily="34" charset="0"/>
                <a:cs typeface="Calibri" panose="020F0502020204030204" pitchFamily="34" charset="0"/>
              </a:rPr>
              <a:t>Le maintien DANS l’emploi a pour but de </a:t>
            </a:r>
            <a:r>
              <a:rPr lang="fr-FR" sz="2000" dirty="0">
                <a:solidFill>
                  <a:schemeClr val="accent2"/>
                </a:solidFill>
                <a:latin typeface="Calibri" panose="020F0502020204030204" pitchFamily="34" charset="0"/>
                <a:cs typeface="Calibri" panose="020F0502020204030204" pitchFamily="34" charset="0"/>
              </a:rPr>
              <a:t>conserver un emploi dans la collectivité </a:t>
            </a:r>
            <a:r>
              <a:rPr lang="fr-FR" sz="2000" dirty="0">
                <a:solidFill>
                  <a:srgbClr val="00B050"/>
                </a:solidFill>
                <a:latin typeface="Calibri" panose="020F0502020204030204" pitchFamily="34" charset="0"/>
                <a:cs typeface="Calibri" panose="020F0502020204030204" pitchFamily="34" charset="0"/>
              </a:rPr>
              <a:t>d’origine</a:t>
            </a:r>
            <a:r>
              <a:rPr lang="fr-FR" sz="2000" b="0" dirty="0">
                <a:solidFill>
                  <a:prstClr val="black"/>
                </a:solidFill>
                <a:latin typeface="Calibri" panose="020F0502020204030204" pitchFamily="34" charset="0"/>
                <a:cs typeface="Calibri" panose="020F0502020204030204" pitchFamily="34" charset="0"/>
              </a:rPr>
              <a:t>, avec des conditions compatibles à l’état de santé et à la situation de handicap du salarié, pour lui permettre de poursuivre sa carrière professionnelle</a:t>
            </a:r>
          </a:p>
        </p:txBody>
      </p:sp>
      <p:sp>
        <p:nvSpPr>
          <p:cNvPr id="10" name="Espace réservé du texte 3">
            <a:extLst>
              <a:ext uri="{FF2B5EF4-FFF2-40B4-BE49-F238E27FC236}">
                <a16:creationId xmlns:a16="http://schemas.microsoft.com/office/drawing/2014/main" id="{A8D45BAA-2371-4E2A-92D7-9A22D5DE0A37}"/>
              </a:ext>
            </a:extLst>
          </p:cNvPr>
          <p:cNvSpPr txBox="1">
            <a:spLocks/>
          </p:cNvSpPr>
          <p:nvPr/>
        </p:nvSpPr>
        <p:spPr>
          <a:xfrm>
            <a:off x="1606240" y="1293714"/>
            <a:ext cx="2202189" cy="368126"/>
          </a:xfrm>
          <a:prstGeom prst="roundRect">
            <a:avLst/>
          </a:prstGeom>
        </p:spPr>
        <p:style>
          <a:lnRef idx="3">
            <a:schemeClr val="lt1"/>
          </a:lnRef>
          <a:fillRef idx="1">
            <a:schemeClr val="accent2"/>
          </a:fillRef>
          <a:effectRef idx="1">
            <a:schemeClr val="accent2"/>
          </a:effectRef>
          <a:fontRef idx="minor">
            <a:schemeClr val="lt1"/>
          </a:fontRef>
        </p:style>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r-FR" dirty="0">
                <a:solidFill>
                  <a:schemeClr val="bg1"/>
                </a:solidFill>
              </a:rPr>
              <a:t>Notre priorité</a:t>
            </a:r>
          </a:p>
        </p:txBody>
      </p:sp>
      <p:pic>
        <p:nvPicPr>
          <p:cNvPr id="11" name="Picture 2" descr="Cap emploi 61 | LinkedIn">
            <a:extLst>
              <a:ext uri="{FF2B5EF4-FFF2-40B4-BE49-F238E27FC236}">
                <a16:creationId xmlns:a16="http://schemas.microsoft.com/office/drawing/2014/main" id="{189D2E74-C7A5-4078-8A49-9C6D8C2FCFC4}"/>
              </a:ext>
            </a:extLst>
          </p:cNvPr>
          <p:cNvPicPr>
            <a:picLocks noChangeAspect="1" noChangeArrowheads="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773" y="81709"/>
            <a:ext cx="1174126" cy="1174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073173"/>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4BA2649-2EAB-40B8-B823-AFF87D32D854}"/>
              </a:ext>
            </a:extLst>
          </p:cNvPr>
          <p:cNvSpPr txBox="1"/>
          <p:nvPr/>
        </p:nvSpPr>
        <p:spPr>
          <a:xfrm>
            <a:off x="516382" y="2340042"/>
            <a:ext cx="9702274" cy="2585323"/>
          </a:xfrm>
          <a:prstGeom prst="rect">
            <a:avLst/>
          </a:prstGeom>
          <a:noFill/>
        </p:spPr>
        <p:txBody>
          <a:bodyPr wrap="square" rtlCol="0">
            <a:spAutoFit/>
          </a:bodyPr>
          <a:lstStyle/>
          <a:p>
            <a:endParaRPr lang="fr-FR" dirty="0">
              <a:solidFill>
                <a:srgbClr val="030405"/>
              </a:solidFill>
            </a:endParaRPr>
          </a:p>
          <a:p>
            <a:pPr marL="285750" indent="-285750">
              <a:buFont typeface="Arial" panose="020B0604020202020204" pitchFamily="34" charset="0"/>
              <a:buChar char="•"/>
            </a:pPr>
            <a:r>
              <a:rPr lang="en-US" dirty="0">
                <a:solidFill>
                  <a:srgbClr val="030405"/>
                </a:solidFill>
                <a:sym typeface="Object Sans"/>
              </a:rPr>
              <a:t>Proposition d’intervention d’ergonomes spécifiques </a:t>
            </a:r>
            <a:r>
              <a:rPr lang="en-US" b="1" dirty="0">
                <a:solidFill>
                  <a:schemeClr val="accent2"/>
                </a:solidFill>
                <a:sym typeface="Object Sans"/>
              </a:rPr>
              <a:t>liée à la typologie de handicap.</a:t>
            </a:r>
          </a:p>
          <a:p>
            <a:endParaRPr lang="en-US" dirty="0">
              <a:solidFill>
                <a:srgbClr val="030405"/>
              </a:solidFill>
              <a:sym typeface="Object Sans"/>
            </a:endParaRPr>
          </a:p>
          <a:p>
            <a:pPr marL="285750" indent="-285750">
              <a:buFont typeface="Arial" panose="020B0604020202020204" pitchFamily="34" charset="0"/>
              <a:buChar char="•"/>
            </a:pPr>
            <a:r>
              <a:rPr lang="en-US" dirty="0">
                <a:solidFill>
                  <a:srgbClr val="030405"/>
                </a:solidFill>
                <a:sym typeface="Object Sans"/>
              </a:rPr>
              <a:t>Proposition </a:t>
            </a:r>
            <a:r>
              <a:rPr lang="en-US" b="1" dirty="0">
                <a:solidFill>
                  <a:schemeClr val="accent2"/>
                </a:solidFill>
                <a:sym typeface="Object Sans"/>
              </a:rPr>
              <a:t>d’aménagements matériels et / ou organisationnels </a:t>
            </a:r>
            <a:r>
              <a:rPr lang="en-US" dirty="0">
                <a:solidFill>
                  <a:srgbClr val="030405"/>
                </a:solidFill>
                <a:sym typeface="Object Sans"/>
              </a:rPr>
              <a:t>afin de compenser la situation de handicap</a:t>
            </a:r>
          </a:p>
          <a:p>
            <a:endParaRPr lang="en-US" dirty="0">
              <a:solidFill>
                <a:srgbClr val="030405"/>
              </a:solidFill>
              <a:sym typeface="Object Sans"/>
            </a:endParaRPr>
          </a:p>
          <a:p>
            <a:pPr marL="285750" indent="-285750">
              <a:buFont typeface="Arial" panose="020B0604020202020204" pitchFamily="34" charset="0"/>
              <a:buChar char="•"/>
            </a:pPr>
            <a:r>
              <a:rPr lang="en-US" b="1" dirty="0">
                <a:solidFill>
                  <a:schemeClr val="accent2"/>
                </a:solidFill>
                <a:sym typeface="Object Sans"/>
              </a:rPr>
              <a:t>Sensibilisation du collectif </a:t>
            </a:r>
            <a:r>
              <a:rPr lang="en-US" dirty="0">
                <a:solidFill>
                  <a:srgbClr val="030405"/>
                </a:solidFill>
                <a:sym typeface="Object Sans"/>
              </a:rPr>
              <a:t>à la typologie de handicap et aux moyens de compensation / communication</a:t>
            </a:r>
          </a:p>
          <a:p>
            <a:pPr marL="285750" indent="-285750">
              <a:buFont typeface="Arial" panose="020B0604020202020204" pitchFamily="34" charset="0"/>
              <a:buChar char="•"/>
            </a:pPr>
            <a:endParaRPr lang="fr-FR" dirty="0">
              <a:solidFill>
                <a:srgbClr val="415A69"/>
              </a:solidFill>
              <a:latin typeface="Nunito" panose="00000500000000000000"/>
            </a:endParaRPr>
          </a:p>
        </p:txBody>
      </p:sp>
      <p:sp>
        <p:nvSpPr>
          <p:cNvPr id="5" name="Titre 1">
            <a:extLst>
              <a:ext uri="{FF2B5EF4-FFF2-40B4-BE49-F238E27FC236}">
                <a16:creationId xmlns:a16="http://schemas.microsoft.com/office/drawing/2014/main" id="{CE49E5A5-6248-4C86-80D8-74A4E4EEB4B5}"/>
              </a:ext>
            </a:extLst>
          </p:cNvPr>
          <p:cNvSpPr txBox="1">
            <a:spLocks/>
          </p:cNvSpPr>
          <p:nvPr/>
        </p:nvSpPr>
        <p:spPr>
          <a:xfrm>
            <a:off x="1149284" y="840660"/>
            <a:ext cx="9232726" cy="699587"/>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4000" b="1" dirty="0">
                <a:solidFill>
                  <a:schemeClr val="accent2"/>
                </a:solidFill>
                <a:latin typeface="Poppins"/>
              </a:rPr>
              <a:t>Quels aménagements ?</a:t>
            </a:r>
          </a:p>
        </p:txBody>
      </p:sp>
      <p:pic>
        <p:nvPicPr>
          <p:cNvPr id="6" name="Picture 2" descr="Cap emploi 61 | LinkedIn">
            <a:extLst>
              <a:ext uri="{FF2B5EF4-FFF2-40B4-BE49-F238E27FC236}">
                <a16:creationId xmlns:a16="http://schemas.microsoft.com/office/drawing/2014/main" id="{BC0EBF74-E8DC-43C8-A6C1-A838E3EDF58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773" y="81709"/>
            <a:ext cx="1174126" cy="1174126"/>
          </a:xfrm>
          <a:prstGeom prst="rect">
            <a:avLst/>
          </a:prstGeom>
          <a:noFill/>
          <a:extLst>
            <a:ext uri="{909E8E84-426E-40DD-AFC4-6F175D3DCCD1}">
              <a14:hiddenFill xmlns:a14="http://schemas.microsoft.com/office/drawing/2010/main">
                <a:solidFill>
                  <a:srgbClr val="FFFFFF"/>
                </a:solidFill>
              </a14:hiddenFill>
            </a:ext>
          </a:extLst>
        </p:spPr>
      </p:pic>
      <p:sp>
        <p:nvSpPr>
          <p:cNvPr id="8" name="Espace réservé du texte 3">
            <a:extLst>
              <a:ext uri="{FF2B5EF4-FFF2-40B4-BE49-F238E27FC236}">
                <a16:creationId xmlns:a16="http://schemas.microsoft.com/office/drawing/2014/main" id="{75CBA7F1-7593-4CDA-96A6-663E1A03CD47}"/>
              </a:ext>
            </a:extLst>
          </p:cNvPr>
          <p:cNvSpPr txBox="1">
            <a:spLocks/>
          </p:cNvSpPr>
          <p:nvPr/>
        </p:nvSpPr>
        <p:spPr>
          <a:xfrm>
            <a:off x="1219741" y="1646660"/>
            <a:ext cx="7038139" cy="368126"/>
          </a:xfrm>
          <a:prstGeom prst="roundRect">
            <a:avLst/>
          </a:prstGeom>
        </p:spPr>
        <p:style>
          <a:lnRef idx="3">
            <a:schemeClr val="lt1"/>
          </a:lnRef>
          <a:fillRef idx="1">
            <a:schemeClr val="accent2"/>
          </a:fillRef>
          <a:effectRef idx="1">
            <a:schemeClr val="accent2"/>
          </a:effectRef>
          <a:fontRef idx="minor">
            <a:schemeClr val="lt1"/>
          </a:fontRef>
        </p:style>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r-FR" dirty="0">
                <a:solidFill>
                  <a:schemeClr val="bg1"/>
                </a:solidFill>
              </a:rPr>
              <a:t>Des solutions adaptées aux situations individuelles</a:t>
            </a:r>
          </a:p>
        </p:txBody>
      </p:sp>
    </p:spTree>
    <p:extLst>
      <p:ext uri="{BB962C8B-B14F-4D97-AF65-F5344CB8AC3E}">
        <p14:creationId xmlns:p14="http://schemas.microsoft.com/office/powerpoint/2010/main" val="1481932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3">
            <a:extLst>
              <a:ext uri="{FF2B5EF4-FFF2-40B4-BE49-F238E27FC236}">
                <a16:creationId xmlns:a16="http://schemas.microsoft.com/office/drawing/2014/main" id="{38E74A0B-C81F-40E4-89C9-D8EF46FF7A31}"/>
              </a:ext>
            </a:extLst>
          </p:cNvPr>
          <p:cNvSpPr/>
          <p:nvPr/>
        </p:nvSpPr>
        <p:spPr>
          <a:xfrm>
            <a:off x="609600" y="1402080"/>
            <a:ext cx="10972800" cy="609600"/>
          </a:xfrm>
          <a:prstGeom prst="rect">
            <a:avLst/>
          </a:prstGeom>
          <a:solidFill>
            <a:srgbClr val="F0EFEA"/>
          </a:solidFill>
          <a:ln w="6350">
            <a:solidFill>
              <a:srgbClr val="D4D1CA"/>
            </a:solidFill>
            <a:prstDash val="solid"/>
          </a:ln>
        </p:spPr>
      </p:sp>
      <p:sp>
        <p:nvSpPr>
          <p:cNvPr id="6" name="Text 4">
            <a:extLst>
              <a:ext uri="{FF2B5EF4-FFF2-40B4-BE49-F238E27FC236}">
                <a16:creationId xmlns:a16="http://schemas.microsoft.com/office/drawing/2014/main" id="{CE2D1838-4B79-4D0F-9BE7-0F0ADEA526A0}"/>
              </a:ext>
            </a:extLst>
          </p:cNvPr>
          <p:cNvSpPr/>
          <p:nvPr/>
        </p:nvSpPr>
        <p:spPr>
          <a:xfrm>
            <a:off x="792480" y="1463040"/>
            <a:ext cx="10607040" cy="487680"/>
          </a:xfrm>
          <a:prstGeom prst="rect">
            <a:avLst/>
          </a:prstGeom>
          <a:noFill/>
          <a:ln/>
        </p:spPr>
        <p:txBody>
          <a:bodyPr wrap="square" lIns="0" tIns="0" rIns="0" bIns="0" rtlCol="0" anchor="ctr"/>
          <a:lstStyle/>
          <a:p>
            <a:r>
              <a:rPr lang="en-US" sz="1467" b="1" dirty="0">
                <a:solidFill>
                  <a:srgbClr val="00B050"/>
                </a:solidFill>
                <a:latin typeface="Calibri" pitchFamily="34" charset="0"/>
                <a:ea typeface="Calibri" pitchFamily="34" charset="-122"/>
                <a:cs typeface="Calibri" pitchFamily="34" charset="-120"/>
              </a:rPr>
              <a:t>Quand ?  </a:t>
            </a:r>
            <a:r>
              <a:rPr lang="en-US" sz="1333" dirty="0">
                <a:solidFill>
                  <a:srgbClr val="00B050"/>
                </a:solidFill>
                <a:latin typeface="Calibri" pitchFamily="34" charset="0"/>
                <a:ea typeface="Calibri" pitchFamily="34" charset="-122"/>
                <a:cs typeface="Calibri" pitchFamily="34" charset="-120"/>
              </a:rPr>
              <a:t>➡︎  Lorsque l’agent ne peut plus exercer les fonctions de son grade, malgré les possibilités d’aménagement ou d’adaptation du poste.</a:t>
            </a:r>
            <a:endParaRPr lang="en-US" sz="1467" dirty="0">
              <a:solidFill>
                <a:srgbClr val="00B050"/>
              </a:solidFill>
            </a:endParaRPr>
          </a:p>
        </p:txBody>
      </p:sp>
      <p:sp>
        <p:nvSpPr>
          <p:cNvPr id="7" name="Shape 5">
            <a:extLst>
              <a:ext uri="{FF2B5EF4-FFF2-40B4-BE49-F238E27FC236}">
                <a16:creationId xmlns:a16="http://schemas.microsoft.com/office/drawing/2014/main" id="{03BF9427-45EC-47A6-95EB-2302439E0E59}"/>
              </a:ext>
            </a:extLst>
          </p:cNvPr>
          <p:cNvSpPr/>
          <p:nvPr/>
        </p:nvSpPr>
        <p:spPr>
          <a:xfrm>
            <a:off x="609600" y="2255520"/>
            <a:ext cx="2621280" cy="3291840"/>
          </a:xfrm>
          <a:prstGeom prst="rect">
            <a:avLst/>
          </a:prstGeom>
          <a:solidFill>
            <a:srgbClr val="FFFFFF"/>
          </a:solidFill>
          <a:ln w="6350">
            <a:solidFill>
              <a:srgbClr val="D4D1CA"/>
            </a:solidFill>
            <a:prstDash val="solid"/>
          </a:ln>
          <a:effectLst>
            <a:outerShdw blurRad="63500" dist="25400" dir="5400000" algn="bl" rotWithShape="0">
              <a:srgbClr val="28251D">
                <a:alpha val="7000"/>
              </a:srgbClr>
            </a:outerShdw>
          </a:effectLst>
        </p:spPr>
      </p:sp>
      <p:sp>
        <p:nvSpPr>
          <p:cNvPr id="8" name="Shape 6">
            <a:extLst>
              <a:ext uri="{FF2B5EF4-FFF2-40B4-BE49-F238E27FC236}">
                <a16:creationId xmlns:a16="http://schemas.microsoft.com/office/drawing/2014/main" id="{DC57E07D-9D1D-4445-9693-415F25C8552F}"/>
              </a:ext>
            </a:extLst>
          </p:cNvPr>
          <p:cNvSpPr/>
          <p:nvPr/>
        </p:nvSpPr>
        <p:spPr>
          <a:xfrm>
            <a:off x="1676400" y="2438400"/>
            <a:ext cx="487680" cy="487680"/>
          </a:xfrm>
          <a:prstGeom prst="ellipse">
            <a:avLst/>
          </a:prstGeom>
          <a:solidFill>
            <a:srgbClr val="01696F"/>
          </a:solidFill>
          <a:ln w="12700">
            <a:solidFill>
              <a:srgbClr val="01696F"/>
            </a:solidFill>
            <a:prstDash val="solid"/>
          </a:ln>
        </p:spPr>
      </p:sp>
      <p:sp>
        <p:nvSpPr>
          <p:cNvPr id="9" name="Text 7">
            <a:extLst>
              <a:ext uri="{FF2B5EF4-FFF2-40B4-BE49-F238E27FC236}">
                <a16:creationId xmlns:a16="http://schemas.microsoft.com/office/drawing/2014/main" id="{6E39BC6D-362E-48CF-AB14-20472A18D10B}"/>
              </a:ext>
            </a:extLst>
          </p:cNvPr>
          <p:cNvSpPr/>
          <p:nvPr/>
        </p:nvSpPr>
        <p:spPr>
          <a:xfrm>
            <a:off x="1676400" y="2438400"/>
            <a:ext cx="487680" cy="487680"/>
          </a:xfrm>
          <a:prstGeom prst="rect">
            <a:avLst/>
          </a:prstGeom>
          <a:noFill/>
          <a:ln/>
        </p:spPr>
        <p:txBody>
          <a:bodyPr wrap="square" lIns="0" tIns="0" rIns="0" bIns="0" rtlCol="0" anchor="ctr"/>
          <a:lstStyle/>
          <a:p>
            <a:pPr algn="ctr"/>
            <a:r>
              <a:rPr lang="en-US" sz="1867" b="1" dirty="0">
                <a:solidFill>
                  <a:srgbClr val="92D050"/>
                </a:solidFill>
                <a:latin typeface="Calibri" pitchFamily="34" charset="0"/>
                <a:ea typeface="Calibri" pitchFamily="34" charset="-122"/>
                <a:cs typeface="Calibri" pitchFamily="34" charset="-120"/>
              </a:rPr>
              <a:t>1</a:t>
            </a:r>
            <a:endParaRPr lang="en-US" sz="1867" dirty="0">
              <a:solidFill>
                <a:srgbClr val="92D050"/>
              </a:solidFill>
            </a:endParaRPr>
          </a:p>
        </p:txBody>
      </p:sp>
      <p:sp>
        <p:nvSpPr>
          <p:cNvPr id="10" name="Text 8">
            <a:extLst>
              <a:ext uri="{FF2B5EF4-FFF2-40B4-BE49-F238E27FC236}">
                <a16:creationId xmlns:a16="http://schemas.microsoft.com/office/drawing/2014/main" id="{BB4E0CAA-0DDA-4E0F-92EA-1026F7759E23}"/>
              </a:ext>
            </a:extLst>
          </p:cNvPr>
          <p:cNvSpPr/>
          <p:nvPr/>
        </p:nvSpPr>
        <p:spPr>
          <a:xfrm>
            <a:off x="792480" y="3048000"/>
            <a:ext cx="2255520" cy="609600"/>
          </a:xfrm>
          <a:prstGeom prst="rect">
            <a:avLst/>
          </a:prstGeom>
          <a:noFill/>
          <a:ln/>
        </p:spPr>
        <p:txBody>
          <a:bodyPr wrap="square" lIns="0" tIns="0" rIns="0" bIns="0" rtlCol="0" anchor="ctr"/>
          <a:lstStyle/>
          <a:p>
            <a:pPr algn="ctr">
              <a:lnSpc>
                <a:spcPct val="110000"/>
              </a:lnSpc>
            </a:pPr>
            <a:r>
              <a:rPr lang="en-US" sz="1467" b="1" dirty="0">
                <a:solidFill>
                  <a:srgbClr val="92D050"/>
                </a:solidFill>
                <a:latin typeface="Calibri" pitchFamily="34" charset="0"/>
                <a:ea typeface="Calibri" pitchFamily="34" charset="-122"/>
                <a:cs typeface="Calibri" pitchFamily="34" charset="-120"/>
              </a:rPr>
              <a:t>Évaluation de la situation</a:t>
            </a:r>
            <a:endParaRPr lang="en-US" sz="1467" dirty="0">
              <a:solidFill>
                <a:srgbClr val="92D050"/>
              </a:solidFill>
            </a:endParaRPr>
          </a:p>
        </p:txBody>
      </p:sp>
      <p:sp>
        <p:nvSpPr>
          <p:cNvPr id="11" name="Text 9">
            <a:extLst>
              <a:ext uri="{FF2B5EF4-FFF2-40B4-BE49-F238E27FC236}">
                <a16:creationId xmlns:a16="http://schemas.microsoft.com/office/drawing/2014/main" id="{B4246EE4-477B-43D4-B82B-1AB8B8288B3B}"/>
              </a:ext>
            </a:extLst>
          </p:cNvPr>
          <p:cNvSpPr/>
          <p:nvPr/>
        </p:nvSpPr>
        <p:spPr>
          <a:xfrm>
            <a:off x="792480" y="3657600"/>
            <a:ext cx="2255520" cy="1706880"/>
          </a:xfrm>
          <a:prstGeom prst="rect">
            <a:avLst/>
          </a:prstGeom>
          <a:noFill/>
          <a:ln/>
        </p:spPr>
        <p:txBody>
          <a:bodyPr wrap="square" lIns="0" tIns="0" rIns="0" bIns="0" rtlCol="0" anchor="ctr"/>
          <a:lstStyle/>
          <a:p>
            <a:pPr algn="ctr">
              <a:lnSpc>
                <a:spcPct val="120000"/>
              </a:lnSpc>
            </a:pPr>
            <a:r>
              <a:rPr lang="en-US" sz="1200" dirty="0">
                <a:solidFill>
                  <a:srgbClr val="92D050"/>
                </a:solidFill>
                <a:latin typeface="Calibri" pitchFamily="34" charset="0"/>
                <a:ea typeface="Calibri" pitchFamily="34" charset="-122"/>
                <a:cs typeface="Calibri" pitchFamily="34" charset="-120"/>
              </a:rPr>
              <a:t>Avis médical sur les capacités de l’agent et les possibilités de maintien dans l’emploi.</a:t>
            </a:r>
            <a:endParaRPr lang="en-US" sz="1200" dirty="0">
              <a:solidFill>
                <a:srgbClr val="92D050"/>
              </a:solidFill>
            </a:endParaRPr>
          </a:p>
        </p:txBody>
      </p:sp>
      <p:sp>
        <p:nvSpPr>
          <p:cNvPr id="12" name="Text 10">
            <a:extLst>
              <a:ext uri="{FF2B5EF4-FFF2-40B4-BE49-F238E27FC236}">
                <a16:creationId xmlns:a16="http://schemas.microsoft.com/office/drawing/2014/main" id="{3C8CA467-2EE8-4B68-A681-BB7FDB01C70A}"/>
              </a:ext>
            </a:extLst>
          </p:cNvPr>
          <p:cNvSpPr/>
          <p:nvPr/>
        </p:nvSpPr>
        <p:spPr>
          <a:xfrm>
            <a:off x="3206496" y="3718560"/>
            <a:ext cx="365760" cy="365760"/>
          </a:xfrm>
          <a:prstGeom prst="rect">
            <a:avLst/>
          </a:prstGeom>
          <a:noFill/>
          <a:ln/>
        </p:spPr>
        <p:txBody>
          <a:bodyPr wrap="square" lIns="0" tIns="0" rIns="0" bIns="0" rtlCol="0" anchor="ctr"/>
          <a:lstStyle/>
          <a:p>
            <a:pPr algn="ctr"/>
            <a:r>
              <a:rPr lang="en-US" sz="2133" b="1" dirty="0">
                <a:solidFill>
                  <a:srgbClr val="92D050"/>
                </a:solidFill>
                <a:latin typeface="Calibri" pitchFamily="34" charset="0"/>
                <a:ea typeface="Calibri" pitchFamily="34" charset="-122"/>
                <a:cs typeface="Calibri" pitchFamily="34" charset="-120"/>
              </a:rPr>
              <a:t>→</a:t>
            </a:r>
            <a:endParaRPr lang="en-US" sz="2133" dirty="0">
              <a:solidFill>
                <a:srgbClr val="92D050"/>
              </a:solidFill>
            </a:endParaRPr>
          </a:p>
        </p:txBody>
      </p:sp>
      <p:sp>
        <p:nvSpPr>
          <p:cNvPr id="13" name="Shape 11">
            <a:extLst>
              <a:ext uri="{FF2B5EF4-FFF2-40B4-BE49-F238E27FC236}">
                <a16:creationId xmlns:a16="http://schemas.microsoft.com/office/drawing/2014/main" id="{845C5875-0BFD-4497-B094-E3175CCFF743}"/>
              </a:ext>
            </a:extLst>
          </p:cNvPr>
          <p:cNvSpPr/>
          <p:nvPr/>
        </p:nvSpPr>
        <p:spPr>
          <a:xfrm>
            <a:off x="3474720" y="2255520"/>
            <a:ext cx="2621280" cy="3291840"/>
          </a:xfrm>
          <a:prstGeom prst="rect">
            <a:avLst/>
          </a:prstGeom>
          <a:solidFill>
            <a:srgbClr val="FFFFFF"/>
          </a:solidFill>
          <a:ln w="6350">
            <a:solidFill>
              <a:srgbClr val="D4D1CA"/>
            </a:solidFill>
            <a:prstDash val="solid"/>
          </a:ln>
          <a:effectLst>
            <a:outerShdw blurRad="63500" dist="25400" dir="5400000" algn="bl" rotWithShape="0">
              <a:srgbClr val="28251D">
                <a:alpha val="7000"/>
              </a:srgbClr>
            </a:outerShdw>
          </a:effectLst>
        </p:spPr>
      </p:sp>
      <p:sp>
        <p:nvSpPr>
          <p:cNvPr id="14" name="Shape 12">
            <a:extLst>
              <a:ext uri="{FF2B5EF4-FFF2-40B4-BE49-F238E27FC236}">
                <a16:creationId xmlns:a16="http://schemas.microsoft.com/office/drawing/2014/main" id="{B83844C2-6C49-4B27-BD7C-BAE3B5A7B016}"/>
              </a:ext>
            </a:extLst>
          </p:cNvPr>
          <p:cNvSpPr/>
          <p:nvPr/>
        </p:nvSpPr>
        <p:spPr>
          <a:xfrm>
            <a:off x="4541520" y="2438400"/>
            <a:ext cx="487680" cy="487680"/>
          </a:xfrm>
          <a:prstGeom prst="ellipse">
            <a:avLst/>
          </a:prstGeom>
          <a:solidFill>
            <a:srgbClr val="01696F"/>
          </a:solidFill>
          <a:ln w="12700">
            <a:solidFill>
              <a:srgbClr val="01696F"/>
            </a:solidFill>
            <a:prstDash val="solid"/>
          </a:ln>
        </p:spPr>
      </p:sp>
      <p:sp>
        <p:nvSpPr>
          <p:cNvPr id="15" name="Text 13">
            <a:extLst>
              <a:ext uri="{FF2B5EF4-FFF2-40B4-BE49-F238E27FC236}">
                <a16:creationId xmlns:a16="http://schemas.microsoft.com/office/drawing/2014/main" id="{CC2AE10F-7938-4ED4-BC41-34DC5689E647}"/>
              </a:ext>
            </a:extLst>
          </p:cNvPr>
          <p:cNvSpPr/>
          <p:nvPr/>
        </p:nvSpPr>
        <p:spPr>
          <a:xfrm>
            <a:off x="4541520" y="2438400"/>
            <a:ext cx="487680" cy="487680"/>
          </a:xfrm>
          <a:prstGeom prst="rect">
            <a:avLst/>
          </a:prstGeom>
          <a:noFill/>
          <a:ln/>
        </p:spPr>
        <p:txBody>
          <a:bodyPr wrap="square" lIns="0" tIns="0" rIns="0" bIns="0" rtlCol="0" anchor="ctr"/>
          <a:lstStyle/>
          <a:p>
            <a:pPr algn="ctr"/>
            <a:r>
              <a:rPr lang="en-US" sz="1867" b="1" dirty="0">
                <a:solidFill>
                  <a:srgbClr val="92D050"/>
                </a:solidFill>
                <a:latin typeface="Calibri" pitchFamily="34" charset="0"/>
                <a:ea typeface="Calibri" pitchFamily="34" charset="-122"/>
                <a:cs typeface="Calibri" pitchFamily="34" charset="-120"/>
              </a:rPr>
              <a:t>2</a:t>
            </a:r>
            <a:endParaRPr lang="en-US" sz="1867" dirty="0">
              <a:solidFill>
                <a:srgbClr val="92D050"/>
              </a:solidFill>
            </a:endParaRPr>
          </a:p>
        </p:txBody>
      </p:sp>
      <p:sp>
        <p:nvSpPr>
          <p:cNvPr id="16" name="Text 14">
            <a:extLst>
              <a:ext uri="{FF2B5EF4-FFF2-40B4-BE49-F238E27FC236}">
                <a16:creationId xmlns:a16="http://schemas.microsoft.com/office/drawing/2014/main" id="{6CCCA955-1A9B-4505-90FC-023542C6F015}"/>
              </a:ext>
            </a:extLst>
          </p:cNvPr>
          <p:cNvSpPr/>
          <p:nvPr/>
        </p:nvSpPr>
        <p:spPr>
          <a:xfrm>
            <a:off x="3657600" y="3048000"/>
            <a:ext cx="2255520" cy="609600"/>
          </a:xfrm>
          <a:prstGeom prst="rect">
            <a:avLst/>
          </a:prstGeom>
          <a:noFill/>
          <a:ln/>
        </p:spPr>
        <p:txBody>
          <a:bodyPr wrap="square" lIns="0" tIns="0" rIns="0" bIns="0" rtlCol="0" anchor="ctr"/>
          <a:lstStyle/>
          <a:p>
            <a:pPr algn="ctr">
              <a:lnSpc>
                <a:spcPct val="110000"/>
              </a:lnSpc>
            </a:pPr>
            <a:r>
              <a:rPr lang="en-US" sz="1467" b="1" dirty="0">
                <a:solidFill>
                  <a:srgbClr val="92D050"/>
                </a:solidFill>
                <a:latin typeface="Calibri" pitchFamily="34" charset="0"/>
                <a:ea typeface="Calibri" pitchFamily="34" charset="-122"/>
                <a:cs typeface="Calibri" pitchFamily="34" charset="-120"/>
              </a:rPr>
              <a:t>Recherche de solutions de maintien</a:t>
            </a:r>
            <a:endParaRPr lang="en-US" sz="1467" dirty="0">
              <a:solidFill>
                <a:srgbClr val="92D050"/>
              </a:solidFill>
            </a:endParaRPr>
          </a:p>
        </p:txBody>
      </p:sp>
      <p:sp>
        <p:nvSpPr>
          <p:cNvPr id="17" name="Text 15">
            <a:extLst>
              <a:ext uri="{FF2B5EF4-FFF2-40B4-BE49-F238E27FC236}">
                <a16:creationId xmlns:a16="http://schemas.microsoft.com/office/drawing/2014/main" id="{F4E67CD9-8AD5-41F4-BB81-5ED83B2A151C}"/>
              </a:ext>
            </a:extLst>
          </p:cNvPr>
          <p:cNvSpPr/>
          <p:nvPr/>
        </p:nvSpPr>
        <p:spPr>
          <a:xfrm>
            <a:off x="3657600" y="3657600"/>
            <a:ext cx="2255520" cy="1706880"/>
          </a:xfrm>
          <a:prstGeom prst="rect">
            <a:avLst/>
          </a:prstGeom>
          <a:noFill/>
          <a:ln/>
        </p:spPr>
        <p:txBody>
          <a:bodyPr wrap="square" lIns="0" tIns="0" rIns="0" bIns="0" rtlCol="0" anchor="ctr"/>
          <a:lstStyle/>
          <a:p>
            <a:pPr algn="ctr">
              <a:lnSpc>
                <a:spcPct val="120000"/>
              </a:lnSpc>
            </a:pPr>
            <a:r>
              <a:rPr lang="en-US" sz="1200" dirty="0">
                <a:solidFill>
                  <a:srgbClr val="92D050"/>
                </a:solidFill>
                <a:latin typeface="Calibri" pitchFamily="34" charset="0"/>
                <a:ea typeface="Calibri" pitchFamily="34" charset="-122"/>
                <a:cs typeface="Calibri" pitchFamily="34" charset="-120"/>
              </a:rPr>
              <a:t>Aménagement du poste, adaptation des conditions de travail ou changement d’organisation.</a:t>
            </a:r>
            <a:endParaRPr lang="en-US" sz="1200" dirty="0">
              <a:solidFill>
                <a:srgbClr val="92D050"/>
              </a:solidFill>
            </a:endParaRPr>
          </a:p>
        </p:txBody>
      </p:sp>
      <p:sp>
        <p:nvSpPr>
          <p:cNvPr id="18" name="Text 16">
            <a:extLst>
              <a:ext uri="{FF2B5EF4-FFF2-40B4-BE49-F238E27FC236}">
                <a16:creationId xmlns:a16="http://schemas.microsoft.com/office/drawing/2014/main" id="{470A7C28-48AA-4929-8243-18C0B02A4840}"/>
              </a:ext>
            </a:extLst>
          </p:cNvPr>
          <p:cNvSpPr/>
          <p:nvPr/>
        </p:nvSpPr>
        <p:spPr>
          <a:xfrm>
            <a:off x="6071616" y="3718560"/>
            <a:ext cx="365760" cy="365760"/>
          </a:xfrm>
          <a:prstGeom prst="rect">
            <a:avLst/>
          </a:prstGeom>
          <a:noFill/>
          <a:ln/>
        </p:spPr>
        <p:txBody>
          <a:bodyPr wrap="square" lIns="0" tIns="0" rIns="0" bIns="0" rtlCol="0" anchor="ctr"/>
          <a:lstStyle/>
          <a:p>
            <a:pPr algn="ctr"/>
            <a:r>
              <a:rPr lang="en-US" sz="2133" b="1" dirty="0">
                <a:solidFill>
                  <a:srgbClr val="92D050"/>
                </a:solidFill>
                <a:latin typeface="Calibri" pitchFamily="34" charset="0"/>
                <a:ea typeface="Calibri" pitchFamily="34" charset="-122"/>
                <a:cs typeface="Calibri" pitchFamily="34" charset="-120"/>
              </a:rPr>
              <a:t>→</a:t>
            </a:r>
            <a:endParaRPr lang="en-US" sz="2133" dirty="0">
              <a:solidFill>
                <a:srgbClr val="92D050"/>
              </a:solidFill>
            </a:endParaRPr>
          </a:p>
        </p:txBody>
      </p:sp>
      <p:sp>
        <p:nvSpPr>
          <p:cNvPr id="19" name="Shape 17">
            <a:extLst>
              <a:ext uri="{FF2B5EF4-FFF2-40B4-BE49-F238E27FC236}">
                <a16:creationId xmlns:a16="http://schemas.microsoft.com/office/drawing/2014/main" id="{292B5930-0536-4F83-98C3-BCD3A0C481C3}"/>
              </a:ext>
            </a:extLst>
          </p:cNvPr>
          <p:cNvSpPr/>
          <p:nvPr/>
        </p:nvSpPr>
        <p:spPr>
          <a:xfrm>
            <a:off x="6339840" y="2255520"/>
            <a:ext cx="2621280" cy="3291840"/>
          </a:xfrm>
          <a:prstGeom prst="rect">
            <a:avLst/>
          </a:prstGeom>
          <a:solidFill>
            <a:srgbClr val="FFFFFF"/>
          </a:solidFill>
          <a:ln w="6350">
            <a:solidFill>
              <a:srgbClr val="D4D1CA"/>
            </a:solidFill>
            <a:prstDash val="solid"/>
          </a:ln>
          <a:effectLst>
            <a:outerShdw blurRad="63500" dist="25400" dir="5400000" algn="bl" rotWithShape="0">
              <a:srgbClr val="28251D">
                <a:alpha val="7000"/>
              </a:srgbClr>
            </a:outerShdw>
          </a:effectLst>
        </p:spPr>
      </p:sp>
      <p:sp>
        <p:nvSpPr>
          <p:cNvPr id="20" name="Shape 18">
            <a:extLst>
              <a:ext uri="{FF2B5EF4-FFF2-40B4-BE49-F238E27FC236}">
                <a16:creationId xmlns:a16="http://schemas.microsoft.com/office/drawing/2014/main" id="{6139E07B-FE73-43E9-B946-27694CE64253}"/>
              </a:ext>
            </a:extLst>
          </p:cNvPr>
          <p:cNvSpPr/>
          <p:nvPr/>
        </p:nvSpPr>
        <p:spPr>
          <a:xfrm>
            <a:off x="7406640" y="2438400"/>
            <a:ext cx="487680" cy="487680"/>
          </a:xfrm>
          <a:prstGeom prst="ellipse">
            <a:avLst/>
          </a:prstGeom>
          <a:solidFill>
            <a:srgbClr val="01696F"/>
          </a:solidFill>
          <a:ln w="12700">
            <a:solidFill>
              <a:srgbClr val="01696F"/>
            </a:solidFill>
            <a:prstDash val="solid"/>
          </a:ln>
        </p:spPr>
      </p:sp>
      <p:sp>
        <p:nvSpPr>
          <p:cNvPr id="21" name="Text 19">
            <a:extLst>
              <a:ext uri="{FF2B5EF4-FFF2-40B4-BE49-F238E27FC236}">
                <a16:creationId xmlns:a16="http://schemas.microsoft.com/office/drawing/2014/main" id="{73410F5F-0648-40A9-A0B9-41B129CD71A7}"/>
              </a:ext>
            </a:extLst>
          </p:cNvPr>
          <p:cNvSpPr/>
          <p:nvPr/>
        </p:nvSpPr>
        <p:spPr>
          <a:xfrm>
            <a:off x="7406640" y="2438400"/>
            <a:ext cx="487680" cy="487680"/>
          </a:xfrm>
          <a:prstGeom prst="rect">
            <a:avLst/>
          </a:prstGeom>
          <a:noFill/>
          <a:ln/>
        </p:spPr>
        <p:txBody>
          <a:bodyPr wrap="square" lIns="0" tIns="0" rIns="0" bIns="0" rtlCol="0" anchor="ctr"/>
          <a:lstStyle/>
          <a:p>
            <a:pPr algn="ctr"/>
            <a:r>
              <a:rPr lang="en-US" sz="1867" b="1" dirty="0">
                <a:solidFill>
                  <a:srgbClr val="92D050"/>
                </a:solidFill>
                <a:latin typeface="Calibri" pitchFamily="34" charset="0"/>
                <a:ea typeface="Calibri" pitchFamily="34" charset="-122"/>
                <a:cs typeface="Calibri" pitchFamily="34" charset="-120"/>
              </a:rPr>
              <a:t>3</a:t>
            </a:r>
            <a:endParaRPr lang="en-US" sz="1867" dirty="0">
              <a:solidFill>
                <a:srgbClr val="92D050"/>
              </a:solidFill>
            </a:endParaRPr>
          </a:p>
        </p:txBody>
      </p:sp>
      <p:sp>
        <p:nvSpPr>
          <p:cNvPr id="22" name="Text 20">
            <a:extLst>
              <a:ext uri="{FF2B5EF4-FFF2-40B4-BE49-F238E27FC236}">
                <a16:creationId xmlns:a16="http://schemas.microsoft.com/office/drawing/2014/main" id="{0E0F77CC-08C7-45A8-BC39-218FA712C0E9}"/>
              </a:ext>
            </a:extLst>
          </p:cNvPr>
          <p:cNvSpPr/>
          <p:nvPr/>
        </p:nvSpPr>
        <p:spPr>
          <a:xfrm>
            <a:off x="6522720" y="3048000"/>
            <a:ext cx="2255520" cy="609600"/>
          </a:xfrm>
          <a:prstGeom prst="rect">
            <a:avLst/>
          </a:prstGeom>
          <a:noFill/>
          <a:ln/>
        </p:spPr>
        <p:txBody>
          <a:bodyPr wrap="square" lIns="0" tIns="0" rIns="0" bIns="0" rtlCol="0" anchor="ctr"/>
          <a:lstStyle/>
          <a:p>
            <a:pPr algn="ctr">
              <a:lnSpc>
                <a:spcPct val="110000"/>
              </a:lnSpc>
            </a:pPr>
            <a:r>
              <a:rPr lang="en-US" sz="1467" b="1" dirty="0">
                <a:solidFill>
                  <a:srgbClr val="92D050"/>
                </a:solidFill>
                <a:latin typeface="Calibri" pitchFamily="34" charset="0"/>
                <a:ea typeface="Calibri" pitchFamily="34" charset="-122"/>
                <a:cs typeface="Calibri" pitchFamily="34" charset="-120"/>
              </a:rPr>
              <a:t>Préparation au reclassement (PPR)</a:t>
            </a:r>
            <a:endParaRPr lang="en-US" sz="1467" dirty="0">
              <a:solidFill>
                <a:srgbClr val="92D050"/>
              </a:solidFill>
            </a:endParaRPr>
          </a:p>
        </p:txBody>
      </p:sp>
      <p:sp>
        <p:nvSpPr>
          <p:cNvPr id="23" name="Text 21">
            <a:extLst>
              <a:ext uri="{FF2B5EF4-FFF2-40B4-BE49-F238E27FC236}">
                <a16:creationId xmlns:a16="http://schemas.microsoft.com/office/drawing/2014/main" id="{81D586C1-6F34-4FB8-8902-8EDBAD15F189}"/>
              </a:ext>
            </a:extLst>
          </p:cNvPr>
          <p:cNvSpPr/>
          <p:nvPr/>
        </p:nvSpPr>
        <p:spPr>
          <a:xfrm>
            <a:off x="6522720" y="3718560"/>
            <a:ext cx="2255520" cy="1706880"/>
          </a:xfrm>
          <a:prstGeom prst="rect">
            <a:avLst/>
          </a:prstGeom>
          <a:noFill/>
          <a:ln/>
        </p:spPr>
        <p:txBody>
          <a:bodyPr wrap="square" lIns="0" tIns="0" rIns="0" bIns="0" rtlCol="0" anchor="ctr"/>
          <a:lstStyle/>
          <a:p>
            <a:pPr>
              <a:lnSpc>
                <a:spcPct val="110000"/>
              </a:lnSpc>
              <a:spcAft>
                <a:spcPts val="400"/>
              </a:spcAft>
            </a:pPr>
            <a:r>
              <a:rPr lang="en-US" sz="1067" dirty="0">
                <a:solidFill>
                  <a:srgbClr val="92D050"/>
                </a:solidFill>
                <a:latin typeface="Calibri" pitchFamily="34" charset="0"/>
                <a:ea typeface="Calibri" pitchFamily="34" charset="-122"/>
                <a:cs typeface="Calibri" pitchFamily="34" charset="-120"/>
              </a:rPr>
              <a:t>Construction d’un nouveau projet professionnel compatible avec l’état de santé :</a:t>
            </a:r>
            <a:endParaRPr lang="en-US" sz="1067" dirty="0">
              <a:solidFill>
                <a:srgbClr val="92D050"/>
              </a:solidFill>
            </a:endParaRPr>
          </a:p>
          <a:p>
            <a:pPr marL="457189" indent="-457189">
              <a:lnSpc>
                <a:spcPct val="110000"/>
              </a:lnSpc>
              <a:spcAft>
                <a:spcPts val="267"/>
              </a:spcAft>
              <a:buSzPct val="100000"/>
              <a:buChar char="•"/>
            </a:pPr>
            <a:r>
              <a:rPr lang="en-US" sz="1067" dirty="0">
                <a:solidFill>
                  <a:srgbClr val="92D050"/>
                </a:solidFill>
                <a:latin typeface="Calibri" pitchFamily="34" charset="0"/>
                <a:ea typeface="Calibri" pitchFamily="34" charset="-122"/>
                <a:cs typeface="Calibri" pitchFamily="34" charset="-120"/>
              </a:rPr>
              <a:t>bilan / orientation professionnelle</a:t>
            </a:r>
            <a:endParaRPr lang="en-US" sz="1067" dirty="0">
              <a:solidFill>
                <a:srgbClr val="92D050"/>
              </a:solidFill>
            </a:endParaRPr>
          </a:p>
          <a:p>
            <a:pPr marL="457189" indent="-457189">
              <a:lnSpc>
                <a:spcPct val="110000"/>
              </a:lnSpc>
              <a:spcAft>
                <a:spcPts val="267"/>
              </a:spcAft>
              <a:buSzPct val="100000"/>
              <a:buChar char="•"/>
            </a:pPr>
            <a:r>
              <a:rPr lang="en-US" sz="1067" dirty="0">
                <a:solidFill>
                  <a:srgbClr val="92D050"/>
                </a:solidFill>
                <a:latin typeface="Calibri" pitchFamily="34" charset="0"/>
                <a:ea typeface="Calibri" pitchFamily="34" charset="-122"/>
                <a:cs typeface="Calibri" pitchFamily="34" charset="-120"/>
              </a:rPr>
              <a:t>formations</a:t>
            </a:r>
            <a:endParaRPr lang="en-US" sz="1067" dirty="0">
              <a:solidFill>
                <a:srgbClr val="92D050"/>
              </a:solidFill>
            </a:endParaRPr>
          </a:p>
          <a:p>
            <a:pPr marL="457189" indent="-457189">
              <a:lnSpc>
                <a:spcPct val="110000"/>
              </a:lnSpc>
              <a:spcAft>
                <a:spcPts val="267"/>
              </a:spcAft>
              <a:buSzPct val="100000"/>
              <a:buChar char="•"/>
            </a:pPr>
            <a:r>
              <a:rPr lang="en-US" sz="1067" dirty="0">
                <a:solidFill>
                  <a:srgbClr val="92D050"/>
                </a:solidFill>
                <a:latin typeface="Calibri" pitchFamily="34" charset="0"/>
                <a:ea typeface="Calibri" pitchFamily="34" charset="-122"/>
                <a:cs typeface="Calibri" pitchFamily="34" charset="-120"/>
              </a:rPr>
              <a:t>périodes d’observation ou d’immersion</a:t>
            </a:r>
            <a:endParaRPr lang="en-US" sz="1067" dirty="0">
              <a:solidFill>
                <a:srgbClr val="92D050"/>
              </a:solidFill>
            </a:endParaRPr>
          </a:p>
          <a:p>
            <a:pPr marL="457189" indent="-457189">
              <a:lnSpc>
                <a:spcPct val="110000"/>
              </a:lnSpc>
              <a:spcAft>
                <a:spcPts val="267"/>
              </a:spcAft>
              <a:buSzPct val="100000"/>
              <a:buChar char="•"/>
            </a:pPr>
            <a:r>
              <a:rPr lang="en-US" sz="1067" dirty="0">
                <a:solidFill>
                  <a:srgbClr val="92D050"/>
                </a:solidFill>
                <a:latin typeface="Calibri" pitchFamily="34" charset="0"/>
                <a:ea typeface="Calibri" pitchFamily="34" charset="-122"/>
                <a:cs typeface="Calibri" pitchFamily="34" charset="-120"/>
              </a:rPr>
              <a:t>découverte d’autres métiers</a:t>
            </a:r>
            <a:endParaRPr lang="en-US" sz="1067" dirty="0">
              <a:solidFill>
                <a:srgbClr val="92D050"/>
              </a:solidFill>
            </a:endParaRPr>
          </a:p>
        </p:txBody>
      </p:sp>
      <p:sp>
        <p:nvSpPr>
          <p:cNvPr id="24" name="Text 22">
            <a:extLst>
              <a:ext uri="{FF2B5EF4-FFF2-40B4-BE49-F238E27FC236}">
                <a16:creationId xmlns:a16="http://schemas.microsoft.com/office/drawing/2014/main" id="{58766A5D-69B2-4B93-9B2F-9AB2FB70B89A}"/>
              </a:ext>
            </a:extLst>
          </p:cNvPr>
          <p:cNvSpPr/>
          <p:nvPr/>
        </p:nvSpPr>
        <p:spPr>
          <a:xfrm>
            <a:off x="8936736" y="3718560"/>
            <a:ext cx="365760" cy="365760"/>
          </a:xfrm>
          <a:prstGeom prst="rect">
            <a:avLst/>
          </a:prstGeom>
          <a:noFill/>
          <a:ln/>
        </p:spPr>
        <p:txBody>
          <a:bodyPr wrap="square" lIns="0" tIns="0" rIns="0" bIns="0" rtlCol="0" anchor="ctr"/>
          <a:lstStyle/>
          <a:p>
            <a:pPr algn="ctr"/>
            <a:r>
              <a:rPr lang="en-US" sz="2133" b="1" dirty="0">
                <a:solidFill>
                  <a:srgbClr val="92D050"/>
                </a:solidFill>
                <a:latin typeface="Calibri" pitchFamily="34" charset="0"/>
                <a:ea typeface="Calibri" pitchFamily="34" charset="-122"/>
                <a:cs typeface="Calibri" pitchFamily="34" charset="-120"/>
              </a:rPr>
              <a:t>→</a:t>
            </a:r>
            <a:endParaRPr lang="en-US" sz="2133" dirty="0">
              <a:solidFill>
                <a:srgbClr val="92D050"/>
              </a:solidFill>
            </a:endParaRPr>
          </a:p>
        </p:txBody>
      </p:sp>
      <p:sp>
        <p:nvSpPr>
          <p:cNvPr id="25" name="Shape 23">
            <a:extLst>
              <a:ext uri="{FF2B5EF4-FFF2-40B4-BE49-F238E27FC236}">
                <a16:creationId xmlns:a16="http://schemas.microsoft.com/office/drawing/2014/main" id="{216E884E-B78D-4475-84EA-690FAE804DEA}"/>
              </a:ext>
            </a:extLst>
          </p:cNvPr>
          <p:cNvSpPr/>
          <p:nvPr/>
        </p:nvSpPr>
        <p:spPr>
          <a:xfrm>
            <a:off x="9204960" y="2255520"/>
            <a:ext cx="2621280" cy="3291840"/>
          </a:xfrm>
          <a:prstGeom prst="rect">
            <a:avLst/>
          </a:prstGeom>
          <a:solidFill>
            <a:srgbClr val="FFFFFF"/>
          </a:solidFill>
          <a:ln w="6350">
            <a:solidFill>
              <a:srgbClr val="D4D1CA"/>
            </a:solidFill>
            <a:prstDash val="solid"/>
          </a:ln>
          <a:effectLst>
            <a:outerShdw blurRad="63500" dist="25400" dir="5400000" algn="bl" rotWithShape="0">
              <a:srgbClr val="28251D">
                <a:alpha val="7000"/>
              </a:srgbClr>
            </a:outerShdw>
          </a:effectLst>
        </p:spPr>
      </p:sp>
      <p:sp>
        <p:nvSpPr>
          <p:cNvPr id="26" name="Shape 24">
            <a:extLst>
              <a:ext uri="{FF2B5EF4-FFF2-40B4-BE49-F238E27FC236}">
                <a16:creationId xmlns:a16="http://schemas.microsoft.com/office/drawing/2014/main" id="{17243AA5-7E8A-40A0-858A-94D99BD64082}"/>
              </a:ext>
            </a:extLst>
          </p:cNvPr>
          <p:cNvSpPr/>
          <p:nvPr/>
        </p:nvSpPr>
        <p:spPr>
          <a:xfrm>
            <a:off x="10271760" y="2438400"/>
            <a:ext cx="487680" cy="487680"/>
          </a:xfrm>
          <a:prstGeom prst="ellipse">
            <a:avLst/>
          </a:prstGeom>
          <a:solidFill>
            <a:srgbClr val="01696F"/>
          </a:solidFill>
          <a:ln w="12700">
            <a:solidFill>
              <a:srgbClr val="01696F"/>
            </a:solidFill>
            <a:prstDash val="solid"/>
          </a:ln>
        </p:spPr>
      </p:sp>
      <p:sp>
        <p:nvSpPr>
          <p:cNvPr id="27" name="Text 25">
            <a:extLst>
              <a:ext uri="{FF2B5EF4-FFF2-40B4-BE49-F238E27FC236}">
                <a16:creationId xmlns:a16="http://schemas.microsoft.com/office/drawing/2014/main" id="{FB0F29E4-8ECB-48AA-8914-993AE7B30589}"/>
              </a:ext>
            </a:extLst>
          </p:cNvPr>
          <p:cNvSpPr/>
          <p:nvPr/>
        </p:nvSpPr>
        <p:spPr>
          <a:xfrm>
            <a:off x="10271760" y="2438400"/>
            <a:ext cx="487680" cy="487680"/>
          </a:xfrm>
          <a:prstGeom prst="rect">
            <a:avLst/>
          </a:prstGeom>
          <a:noFill/>
          <a:ln/>
        </p:spPr>
        <p:txBody>
          <a:bodyPr wrap="square" lIns="0" tIns="0" rIns="0" bIns="0" rtlCol="0" anchor="ctr"/>
          <a:lstStyle/>
          <a:p>
            <a:pPr algn="ctr"/>
            <a:r>
              <a:rPr lang="en-US" sz="1867" b="1" dirty="0">
                <a:solidFill>
                  <a:srgbClr val="92D050"/>
                </a:solidFill>
                <a:latin typeface="Calibri" pitchFamily="34" charset="0"/>
                <a:ea typeface="Calibri" pitchFamily="34" charset="-122"/>
                <a:cs typeface="Calibri" pitchFamily="34" charset="-120"/>
              </a:rPr>
              <a:t>4</a:t>
            </a:r>
            <a:endParaRPr lang="en-US" sz="1867" dirty="0">
              <a:solidFill>
                <a:srgbClr val="92D050"/>
              </a:solidFill>
            </a:endParaRPr>
          </a:p>
        </p:txBody>
      </p:sp>
      <p:sp>
        <p:nvSpPr>
          <p:cNvPr id="28" name="Text 26">
            <a:extLst>
              <a:ext uri="{FF2B5EF4-FFF2-40B4-BE49-F238E27FC236}">
                <a16:creationId xmlns:a16="http://schemas.microsoft.com/office/drawing/2014/main" id="{A7392464-A893-4649-A261-F8F63011B946}"/>
              </a:ext>
            </a:extLst>
          </p:cNvPr>
          <p:cNvSpPr/>
          <p:nvPr/>
        </p:nvSpPr>
        <p:spPr>
          <a:xfrm>
            <a:off x="9387840" y="3048000"/>
            <a:ext cx="2255520" cy="487680"/>
          </a:xfrm>
          <a:prstGeom prst="rect">
            <a:avLst/>
          </a:prstGeom>
          <a:noFill/>
          <a:ln/>
        </p:spPr>
        <p:txBody>
          <a:bodyPr wrap="square" lIns="0" tIns="0" rIns="0" bIns="0" rtlCol="0" anchor="ctr"/>
          <a:lstStyle/>
          <a:p>
            <a:pPr algn="ctr"/>
            <a:r>
              <a:rPr lang="en-US" sz="1467" b="1" dirty="0">
                <a:solidFill>
                  <a:srgbClr val="92D050"/>
                </a:solidFill>
                <a:latin typeface="Calibri" pitchFamily="34" charset="0"/>
                <a:ea typeface="Calibri" pitchFamily="34" charset="-122"/>
                <a:cs typeface="Calibri" pitchFamily="34" charset="-120"/>
              </a:rPr>
              <a:t>Reclassement</a:t>
            </a:r>
            <a:endParaRPr lang="en-US" sz="1467" dirty="0">
              <a:solidFill>
                <a:srgbClr val="92D050"/>
              </a:solidFill>
            </a:endParaRPr>
          </a:p>
        </p:txBody>
      </p:sp>
      <p:sp>
        <p:nvSpPr>
          <p:cNvPr id="29" name="Text 27">
            <a:extLst>
              <a:ext uri="{FF2B5EF4-FFF2-40B4-BE49-F238E27FC236}">
                <a16:creationId xmlns:a16="http://schemas.microsoft.com/office/drawing/2014/main" id="{EF689C9A-D0C1-40A4-B016-79CD1F728501}"/>
              </a:ext>
            </a:extLst>
          </p:cNvPr>
          <p:cNvSpPr/>
          <p:nvPr/>
        </p:nvSpPr>
        <p:spPr>
          <a:xfrm>
            <a:off x="9387840" y="3596640"/>
            <a:ext cx="2255520" cy="1706880"/>
          </a:xfrm>
          <a:prstGeom prst="rect">
            <a:avLst/>
          </a:prstGeom>
          <a:noFill/>
          <a:ln/>
        </p:spPr>
        <p:txBody>
          <a:bodyPr wrap="square" lIns="0" tIns="0" rIns="0" bIns="0" rtlCol="0" anchor="ctr"/>
          <a:lstStyle/>
          <a:p>
            <a:pPr algn="ctr">
              <a:lnSpc>
                <a:spcPct val="120000"/>
              </a:lnSpc>
            </a:pPr>
            <a:r>
              <a:rPr lang="en-US" sz="1200" dirty="0">
                <a:solidFill>
                  <a:srgbClr val="92D050"/>
                </a:solidFill>
                <a:latin typeface="Calibri" pitchFamily="34" charset="0"/>
                <a:ea typeface="Calibri" pitchFamily="34" charset="-122"/>
                <a:cs typeface="Calibri" pitchFamily="34" charset="-120"/>
              </a:rPr>
              <a:t>Recherche d’un emploi compatible avec les capacités de l’agent, dans un autre cadre d’emplois lorsque nécessaire.</a:t>
            </a:r>
            <a:endParaRPr lang="en-US" sz="1200" dirty="0">
              <a:solidFill>
                <a:srgbClr val="92D050"/>
              </a:solidFill>
            </a:endParaRPr>
          </a:p>
        </p:txBody>
      </p:sp>
      <p:sp>
        <p:nvSpPr>
          <p:cNvPr id="30" name="Shape 28">
            <a:extLst>
              <a:ext uri="{FF2B5EF4-FFF2-40B4-BE49-F238E27FC236}">
                <a16:creationId xmlns:a16="http://schemas.microsoft.com/office/drawing/2014/main" id="{E264E12E-4A0A-4773-9B47-0E9B66E7511B}"/>
              </a:ext>
            </a:extLst>
          </p:cNvPr>
          <p:cNvSpPr/>
          <p:nvPr/>
        </p:nvSpPr>
        <p:spPr>
          <a:xfrm>
            <a:off x="609600" y="5791200"/>
            <a:ext cx="10972800" cy="853440"/>
          </a:xfrm>
          <a:prstGeom prst="rect">
            <a:avLst/>
          </a:prstGeom>
          <a:solidFill>
            <a:srgbClr val="0C4E54"/>
          </a:solidFill>
          <a:ln w="12700">
            <a:solidFill>
              <a:srgbClr val="0C4E54"/>
            </a:solidFill>
            <a:prstDash val="solid"/>
          </a:ln>
        </p:spPr>
      </p:sp>
      <p:sp>
        <p:nvSpPr>
          <p:cNvPr id="31" name="Text 29">
            <a:extLst>
              <a:ext uri="{FF2B5EF4-FFF2-40B4-BE49-F238E27FC236}">
                <a16:creationId xmlns:a16="http://schemas.microsoft.com/office/drawing/2014/main" id="{3D30B690-5A9D-4DAA-BA89-BDEB6107B22E}"/>
              </a:ext>
            </a:extLst>
          </p:cNvPr>
          <p:cNvSpPr/>
          <p:nvPr/>
        </p:nvSpPr>
        <p:spPr>
          <a:xfrm>
            <a:off x="853440" y="5852160"/>
            <a:ext cx="10485120" cy="731520"/>
          </a:xfrm>
          <a:prstGeom prst="rect">
            <a:avLst/>
          </a:prstGeom>
          <a:noFill/>
          <a:ln/>
        </p:spPr>
        <p:txBody>
          <a:bodyPr wrap="square" lIns="0" tIns="0" rIns="0" bIns="0" rtlCol="0" anchor="ctr"/>
          <a:lstStyle/>
          <a:p>
            <a:pPr>
              <a:lnSpc>
                <a:spcPct val="115000"/>
              </a:lnSpc>
            </a:pPr>
            <a:r>
              <a:rPr lang="en-US" sz="1467" b="1" dirty="0">
                <a:solidFill>
                  <a:srgbClr val="92D050"/>
                </a:solidFill>
                <a:latin typeface="Calibri" pitchFamily="34" charset="0"/>
                <a:ea typeface="Calibri" pitchFamily="34" charset="-122"/>
                <a:cs typeface="Calibri" pitchFamily="34" charset="-120"/>
              </a:rPr>
              <a:t>➡  Objectif</a:t>
            </a:r>
            <a:endParaRPr lang="en-US" sz="1467" dirty="0">
              <a:solidFill>
                <a:srgbClr val="92D050"/>
              </a:solidFill>
            </a:endParaRPr>
          </a:p>
          <a:p>
            <a:pPr>
              <a:lnSpc>
                <a:spcPct val="115000"/>
              </a:lnSpc>
            </a:pPr>
            <a:r>
              <a:rPr lang="en-US" sz="1333" dirty="0">
                <a:solidFill>
                  <a:srgbClr val="92D050"/>
                </a:solidFill>
                <a:latin typeface="Calibri" pitchFamily="34" charset="0"/>
                <a:ea typeface="Calibri" pitchFamily="34" charset="-122"/>
                <a:cs typeface="Calibri" pitchFamily="34" charset="-120"/>
              </a:rPr>
              <a:t>Éviter la rupture professionnelle et permettre à l’agent de poursuivre son parcours dans la fonction publique.</a:t>
            </a:r>
            <a:endParaRPr lang="en-US" sz="1467" dirty="0">
              <a:solidFill>
                <a:srgbClr val="92D050"/>
              </a:solidFill>
            </a:endParaRPr>
          </a:p>
        </p:txBody>
      </p:sp>
      <p:sp>
        <p:nvSpPr>
          <p:cNvPr id="32" name="Titre 1">
            <a:extLst>
              <a:ext uri="{FF2B5EF4-FFF2-40B4-BE49-F238E27FC236}">
                <a16:creationId xmlns:a16="http://schemas.microsoft.com/office/drawing/2014/main" id="{FCD180F5-DACF-4CE8-8F08-4EF482B0DB1B}"/>
              </a:ext>
            </a:extLst>
          </p:cNvPr>
          <p:cNvSpPr txBox="1">
            <a:spLocks/>
          </p:cNvSpPr>
          <p:nvPr/>
        </p:nvSpPr>
        <p:spPr>
          <a:xfrm>
            <a:off x="467144" y="184307"/>
            <a:ext cx="9232726" cy="699587"/>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4000" b="1" dirty="0">
                <a:solidFill>
                  <a:schemeClr val="accent2"/>
                </a:solidFill>
                <a:latin typeface="Poppins"/>
              </a:rPr>
              <a:t>En cas de risque d’inaptitude</a:t>
            </a:r>
          </a:p>
        </p:txBody>
      </p:sp>
      <p:sp>
        <p:nvSpPr>
          <p:cNvPr id="33" name="Espace réservé du texte 3">
            <a:extLst>
              <a:ext uri="{FF2B5EF4-FFF2-40B4-BE49-F238E27FC236}">
                <a16:creationId xmlns:a16="http://schemas.microsoft.com/office/drawing/2014/main" id="{D6A23638-4E26-48AB-B6E0-5A886FD3E614}"/>
              </a:ext>
            </a:extLst>
          </p:cNvPr>
          <p:cNvSpPr txBox="1">
            <a:spLocks/>
          </p:cNvSpPr>
          <p:nvPr/>
        </p:nvSpPr>
        <p:spPr>
          <a:xfrm>
            <a:off x="596484" y="849891"/>
            <a:ext cx="5951543" cy="368126"/>
          </a:xfrm>
          <a:prstGeom prst="roundRect">
            <a:avLst/>
          </a:prstGeom>
        </p:spPr>
        <p:style>
          <a:lnRef idx="3">
            <a:schemeClr val="lt1"/>
          </a:lnRef>
          <a:fillRef idx="1">
            <a:schemeClr val="accent2"/>
          </a:fillRef>
          <a:effectRef idx="1">
            <a:schemeClr val="accent2"/>
          </a:effectRef>
          <a:fontRef idx="minor">
            <a:schemeClr val="lt1"/>
          </a:fontRef>
        </p:style>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r-FR" dirty="0">
                <a:solidFill>
                  <a:schemeClr val="bg1"/>
                </a:solidFill>
              </a:rPr>
              <a:t>Préparer une reconversion professionnelle dans la FPT</a:t>
            </a:r>
          </a:p>
        </p:txBody>
      </p:sp>
      <p:pic>
        <p:nvPicPr>
          <p:cNvPr id="34" name="Image 33">
            <a:extLst>
              <a:ext uri="{FF2B5EF4-FFF2-40B4-BE49-F238E27FC236}">
                <a16:creationId xmlns:a16="http://schemas.microsoft.com/office/drawing/2014/main" id="{04FFB003-ADE7-4638-A13C-A22F415825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82411" y="274320"/>
            <a:ext cx="1749030" cy="902500"/>
          </a:xfrm>
          <a:prstGeom prst="rect">
            <a:avLst/>
          </a:prstGeom>
        </p:spPr>
      </p:pic>
    </p:spTree>
    <p:extLst>
      <p:ext uri="{BB962C8B-B14F-4D97-AF65-F5344CB8AC3E}">
        <p14:creationId xmlns:p14="http://schemas.microsoft.com/office/powerpoint/2010/main" val="3062996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me 2">
            <a:extLst>
              <a:ext uri="{FF2B5EF4-FFF2-40B4-BE49-F238E27FC236}">
                <a16:creationId xmlns:a16="http://schemas.microsoft.com/office/drawing/2014/main" id="{AD96E62F-1841-460D-A7B4-BBF3A98CECA2}"/>
              </a:ext>
            </a:extLst>
          </p:cNvPr>
          <p:cNvGraphicFramePr/>
          <p:nvPr>
            <p:extLst>
              <p:ext uri="{D42A27DB-BD31-4B8C-83A1-F6EECF244321}">
                <p14:modId xmlns:p14="http://schemas.microsoft.com/office/powerpoint/2010/main" val="1061596280"/>
              </p:ext>
            </p:extLst>
          </p:nvPr>
        </p:nvGraphicFramePr>
        <p:xfrm>
          <a:off x="1606240" y="2230652"/>
          <a:ext cx="7605060" cy="21335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re 1">
            <a:extLst>
              <a:ext uri="{FF2B5EF4-FFF2-40B4-BE49-F238E27FC236}">
                <a16:creationId xmlns:a16="http://schemas.microsoft.com/office/drawing/2014/main" id="{400201E9-F039-4EC6-B54E-480DE26A331C}"/>
              </a:ext>
            </a:extLst>
          </p:cNvPr>
          <p:cNvSpPr txBox="1">
            <a:spLocks/>
          </p:cNvSpPr>
          <p:nvPr/>
        </p:nvSpPr>
        <p:spPr>
          <a:xfrm>
            <a:off x="624504" y="4364250"/>
            <a:ext cx="8786029" cy="1857044"/>
          </a:xfrm>
          <a:prstGeom prst="rect">
            <a:avLst/>
          </a:prstGeom>
        </p:spPr>
        <p:txBody>
          <a:bodyPr vert="horz" lIns="91440" tIns="36000" rIns="91440" bIns="36000" rtlCol="0" anchor="ctr">
            <a:noAutofit/>
          </a:bodyPr>
          <a:lstStyle>
            <a:lvl1pPr algn="l" defTabSz="685800" rtl="0" eaLnBrk="1" latinLnBrk="0" hangingPunct="1">
              <a:lnSpc>
                <a:spcPct val="80000"/>
              </a:lnSpc>
              <a:spcBef>
                <a:spcPts val="0"/>
              </a:spcBef>
              <a:buNone/>
              <a:defRPr sz="3400" b="1" kern="1200">
                <a:solidFill>
                  <a:schemeClr val="tx2"/>
                </a:solidFill>
                <a:latin typeface="Nunito" panose="00000500000000000000" pitchFamily="2" charset="0"/>
                <a:ea typeface="+mj-ea"/>
                <a:cs typeface="+mj-cs"/>
              </a:defRPr>
            </a:lvl1pPr>
          </a:lstStyle>
          <a:p>
            <a:pPr algn="just"/>
            <a:r>
              <a:rPr lang="fr-FR" sz="2000" b="0" dirty="0">
                <a:solidFill>
                  <a:prstClr val="black"/>
                </a:solidFill>
                <a:latin typeface="Calibri" panose="020F0502020204030204" pitchFamily="34" charset="0"/>
                <a:cs typeface="Calibri" panose="020F0502020204030204" pitchFamily="34" charset="0"/>
              </a:rPr>
              <a:t>Le maintien EN emploi a pour objectif de permettre aux personnes confrontées à un risque avéré de perte d’emploi du fait de leur état de santé / handicap, </a:t>
            </a:r>
            <a:r>
              <a:rPr lang="fr-FR" sz="2000" dirty="0">
                <a:solidFill>
                  <a:prstClr val="black"/>
                </a:solidFill>
                <a:latin typeface="Calibri" panose="020F0502020204030204" pitchFamily="34" charset="0"/>
                <a:cs typeface="Calibri" panose="020F0502020204030204" pitchFamily="34" charset="0"/>
              </a:rPr>
              <a:t>de préparer le plus en amont possible leur reconversion professionnelle </a:t>
            </a:r>
            <a:r>
              <a:rPr lang="fr-FR" sz="2000" u="sng" dirty="0">
                <a:solidFill>
                  <a:prstClr val="black"/>
                </a:solidFill>
                <a:latin typeface="Calibri" panose="020F0502020204030204" pitchFamily="34" charset="0"/>
                <a:cs typeface="Calibri" panose="020F0502020204030204" pitchFamily="34" charset="0"/>
              </a:rPr>
              <a:t>à l’externe</a:t>
            </a:r>
            <a:r>
              <a:rPr lang="fr-FR" sz="2000" dirty="0">
                <a:solidFill>
                  <a:prstClr val="black"/>
                </a:solidFill>
                <a:latin typeface="Calibri" panose="020F0502020204030204" pitchFamily="34" charset="0"/>
                <a:cs typeface="Calibri" panose="020F0502020204030204" pitchFamily="34" charset="0"/>
              </a:rPr>
              <a:t>, sans attendre la rupture de leur contrat de travail</a:t>
            </a:r>
            <a:r>
              <a:rPr lang="fr-FR" sz="2000" b="0" dirty="0">
                <a:solidFill>
                  <a:prstClr val="black"/>
                </a:solidFill>
                <a:latin typeface="Calibri" panose="020F0502020204030204" pitchFamily="34" charset="0"/>
                <a:cs typeface="Calibri" panose="020F0502020204030204" pitchFamily="34" charset="0"/>
              </a:rPr>
              <a:t>.</a:t>
            </a:r>
          </a:p>
        </p:txBody>
      </p:sp>
      <p:sp>
        <p:nvSpPr>
          <p:cNvPr id="5" name="Titre 1">
            <a:extLst>
              <a:ext uri="{FF2B5EF4-FFF2-40B4-BE49-F238E27FC236}">
                <a16:creationId xmlns:a16="http://schemas.microsoft.com/office/drawing/2014/main" id="{CC8A9EC3-DD37-43B7-8A06-14670410341B}"/>
              </a:ext>
            </a:extLst>
          </p:cNvPr>
          <p:cNvSpPr txBox="1">
            <a:spLocks/>
          </p:cNvSpPr>
          <p:nvPr/>
        </p:nvSpPr>
        <p:spPr>
          <a:xfrm>
            <a:off x="1479637" y="556248"/>
            <a:ext cx="9232726" cy="699587"/>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4000" b="1" dirty="0">
                <a:solidFill>
                  <a:schemeClr val="accent2"/>
                </a:solidFill>
                <a:latin typeface="Poppins"/>
              </a:rPr>
              <a:t>Le Maintien EN Emploi</a:t>
            </a:r>
          </a:p>
        </p:txBody>
      </p:sp>
      <p:sp>
        <p:nvSpPr>
          <p:cNvPr id="6" name="Espace réservé du texte 3">
            <a:extLst>
              <a:ext uri="{FF2B5EF4-FFF2-40B4-BE49-F238E27FC236}">
                <a16:creationId xmlns:a16="http://schemas.microsoft.com/office/drawing/2014/main" id="{E9D4B291-0941-4B05-856F-D655AF8DB003}"/>
              </a:ext>
            </a:extLst>
          </p:cNvPr>
          <p:cNvSpPr txBox="1">
            <a:spLocks/>
          </p:cNvSpPr>
          <p:nvPr/>
        </p:nvSpPr>
        <p:spPr>
          <a:xfrm>
            <a:off x="1606240" y="1293714"/>
            <a:ext cx="2946906" cy="368126"/>
          </a:xfrm>
          <a:prstGeom prst="roundRect">
            <a:avLst/>
          </a:prstGeom>
        </p:spPr>
        <p:style>
          <a:lnRef idx="3">
            <a:schemeClr val="lt1"/>
          </a:lnRef>
          <a:fillRef idx="1">
            <a:schemeClr val="accent2"/>
          </a:fillRef>
          <a:effectRef idx="1">
            <a:schemeClr val="accent2"/>
          </a:effectRef>
          <a:fontRef idx="minor">
            <a:schemeClr val="lt1"/>
          </a:fontRef>
        </p:style>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r-FR" dirty="0">
                <a:solidFill>
                  <a:schemeClr val="bg1"/>
                </a:solidFill>
              </a:rPr>
              <a:t>Maintenir l’employabilité</a:t>
            </a:r>
          </a:p>
        </p:txBody>
      </p:sp>
      <p:pic>
        <p:nvPicPr>
          <p:cNvPr id="7" name="Picture 2" descr="Cap emploi 61 | LinkedIn">
            <a:extLst>
              <a:ext uri="{FF2B5EF4-FFF2-40B4-BE49-F238E27FC236}">
                <a16:creationId xmlns:a16="http://schemas.microsoft.com/office/drawing/2014/main" id="{0CF9B6BC-7729-4579-ADE5-6BF3C7A8C2F8}"/>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773" y="81709"/>
            <a:ext cx="1174126" cy="1174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9965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FIPHFP | Semaine européenne pour l'emploi des personnes ...">
            <a:extLst>
              <a:ext uri="{FF2B5EF4-FFF2-40B4-BE49-F238E27FC236}">
                <a16:creationId xmlns:a16="http://schemas.microsoft.com/office/drawing/2014/main" id="{9EA468DE-7220-45F3-BB37-408AC9E2A6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516" t="4286" r="21576" b="7296"/>
          <a:stretch/>
        </p:blipFill>
        <p:spPr bwMode="auto">
          <a:xfrm>
            <a:off x="254524" y="259159"/>
            <a:ext cx="1555422" cy="1577484"/>
          </a:xfrm>
          <a:prstGeom prst="rect">
            <a:avLst/>
          </a:prstGeom>
          <a:noFill/>
          <a:extLst>
            <a:ext uri="{909E8E84-426E-40DD-AFC4-6F175D3DCCD1}">
              <a14:hiddenFill xmlns:a14="http://schemas.microsoft.com/office/drawing/2010/main">
                <a:solidFill>
                  <a:srgbClr val="FFFFFF"/>
                </a:solidFill>
              </a14:hiddenFill>
            </a:ext>
          </a:extLst>
        </p:spPr>
      </p:pic>
      <p:sp>
        <p:nvSpPr>
          <p:cNvPr id="3" name="Titre 1">
            <a:extLst>
              <a:ext uri="{FF2B5EF4-FFF2-40B4-BE49-F238E27FC236}">
                <a16:creationId xmlns:a16="http://schemas.microsoft.com/office/drawing/2014/main" id="{183AB013-6419-4ECF-99BE-06D216F71AB1}"/>
              </a:ext>
            </a:extLst>
          </p:cNvPr>
          <p:cNvSpPr txBox="1">
            <a:spLocks/>
          </p:cNvSpPr>
          <p:nvPr/>
        </p:nvSpPr>
        <p:spPr>
          <a:xfrm>
            <a:off x="1979258" y="744785"/>
            <a:ext cx="9232726" cy="699587"/>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4000" b="1" dirty="0">
                <a:solidFill>
                  <a:schemeClr val="accent2"/>
                </a:solidFill>
                <a:latin typeface="Poppins"/>
              </a:rPr>
              <a:t>Les aides et dispositifs mobilisables</a:t>
            </a:r>
          </a:p>
        </p:txBody>
      </p:sp>
      <p:sp>
        <p:nvSpPr>
          <p:cNvPr id="4" name="Espace réservé du contenu 2">
            <a:extLst>
              <a:ext uri="{FF2B5EF4-FFF2-40B4-BE49-F238E27FC236}">
                <a16:creationId xmlns:a16="http://schemas.microsoft.com/office/drawing/2014/main" id="{F8D6B299-CAFE-497B-B527-BF23E9F93B6D}"/>
              </a:ext>
            </a:extLst>
          </p:cNvPr>
          <p:cNvSpPr txBox="1">
            <a:spLocks/>
          </p:cNvSpPr>
          <p:nvPr/>
        </p:nvSpPr>
        <p:spPr>
          <a:xfrm>
            <a:off x="464363" y="1979629"/>
            <a:ext cx="9612891" cy="4479265"/>
          </a:xfrm>
          <a:prstGeom prst="rect">
            <a:avLst/>
          </a:prstGeom>
        </p:spPr>
        <p:txBody>
          <a:bodyPr>
            <a:normAutofit fontScale="92500" lnSpcReduction="2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r-FR" dirty="0"/>
              <a:t>Le fonds pour l’insertion des personnes handicapées dans la Fonction publique — est un acteur de référence pour favoriser </a:t>
            </a:r>
            <a:r>
              <a:rPr lang="fr-FR" b="1" dirty="0"/>
              <a:t>l’insertion, le maintien dans l’emploi et le parcours professionnel des agents en situation de handicap</a:t>
            </a:r>
            <a:r>
              <a:rPr lang="fr-FR" dirty="0"/>
              <a:t> dans les trois versants de la Fonction publique.</a:t>
            </a:r>
          </a:p>
          <a:p>
            <a:pPr marL="0" indent="0">
              <a:buNone/>
            </a:pPr>
            <a:r>
              <a:rPr lang="fr-FR" b="1" dirty="0"/>
              <a:t>🎯 </a:t>
            </a:r>
            <a:r>
              <a:rPr lang="fr-FR" b="1" u="sng" dirty="0"/>
              <a:t>Ses principales missions </a:t>
            </a:r>
            <a:r>
              <a:rPr lang="fr-FR" b="1" dirty="0"/>
              <a:t>:</a:t>
            </a:r>
          </a:p>
          <a:p>
            <a:r>
              <a:rPr lang="fr-FR" b="1" dirty="0">
                <a:solidFill>
                  <a:schemeClr val="accent2"/>
                </a:solidFill>
              </a:rPr>
              <a:t>RECRUTER</a:t>
            </a:r>
            <a:br>
              <a:rPr lang="fr-FR" dirty="0"/>
            </a:br>
            <a:r>
              <a:rPr lang="fr-FR" dirty="0"/>
              <a:t>→ Favoriser l’accès à l’emploi des personnes en situation de handicap.</a:t>
            </a:r>
          </a:p>
          <a:p>
            <a:r>
              <a:rPr lang="fr-FR" b="1" dirty="0">
                <a:solidFill>
                  <a:schemeClr val="accent2"/>
                </a:solidFill>
              </a:rPr>
              <a:t>MAINTENIR DANS L’EMPLOI</a:t>
            </a:r>
            <a:br>
              <a:rPr lang="fr-FR" dirty="0"/>
            </a:br>
            <a:r>
              <a:rPr lang="fr-FR" dirty="0"/>
              <a:t>→ Prévenir la désinsertion professionnelle et accompagner les agents dont la situation de santé ou de handicap évolue.</a:t>
            </a:r>
          </a:p>
          <a:p>
            <a:r>
              <a:rPr lang="fr-FR" b="1" dirty="0">
                <a:solidFill>
                  <a:schemeClr val="accent2"/>
                </a:solidFill>
              </a:rPr>
              <a:t>AMÉNAGER</a:t>
            </a:r>
            <a:br>
              <a:rPr lang="fr-FR" dirty="0"/>
            </a:br>
            <a:r>
              <a:rPr lang="fr-FR" dirty="0"/>
              <a:t>→ Participer au financement des aides et aménagements nécessaires à la compensation du handicap au travail.</a:t>
            </a:r>
          </a:p>
          <a:p>
            <a:r>
              <a:rPr lang="fr-FR" b="1" dirty="0">
                <a:solidFill>
                  <a:schemeClr val="accent2"/>
                </a:solidFill>
              </a:rPr>
              <a:t>ACCOMPAGNER LES PARCOURS</a:t>
            </a:r>
            <a:br>
              <a:rPr lang="fr-FR" dirty="0"/>
            </a:br>
            <a:r>
              <a:rPr lang="fr-FR" dirty="0"/>
              <a:t>→ Favoriser la formation, l’évolution professionnelle et la sécurisation des parcours.</a:t>
            </a:r>
          </a:p>
          <a:p>
            <a:r>
              <a:rPr lang="fr-FR" b="1" dirty="0">
                <a:solidFill>
                  <a:schemeClr val="accent2"/>
                </a:solidFill>
              </a:rPr>
              <a:t>SENSIBILISER</a:t>
            </a:r>
            <a:br>
              <a:rPr lang="fr-FR" dirty="0"/>
            </a:br>
            <a:r>
              <a:rPr lang="fr-FR" dirty="0"/>
              <a:t>→ Accompagner les employeurs publics dans leurs politiques handicap et contribuer à faire évoluer les représentations.</a:t>
            </a:r>
          </a:p>
          <a:p>
            <a:pPr marL="0" indent="0">
              <a:buFont typeface="Wingdings 3" charset="2"/>
              <a:buNone/>
            </a:pPr>
            <a:endParaRPr lang="fr-FR" dirty="0"/>
          </a:p>
        </p:txBody>
      </p:sp>
    </p:spTree>
    <p:extLst>
      <p:ext uri="{BB962C8B-B14F-4D97-AF65-F5344CB8AC3E}">
        <p14:creationId xmlns:p14="http://schemas.microsoft.com/office/powerpoint/2010/main" val="4098290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FIPHFP | Semaine européenne pour l'emploi des personnes ...">
            <a:extLst>
              <a:ext uri="{FF2B5EF4-FFF2-40B4-BE49-F238E27FC236}">
                <a16:creationId xmlns:a16="http://schemas.microsoft.com/office/drawing/2014/main" id="{9EA468DE-7220-45F3-BB37-408AC9E2A6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516" t="4286" r="21576" b="7296"/>
          <a:stretch/>
        </p:blipFill>
        <p:spPr bwMode="auto">
          <a:xfrm>
            <a:off x="254524" y="259158"/>
            <a:ext cx="1640264" cy="1663529"/>
          </a:xfrm>
          <a:prstGeom prst="rect">
            <a:avLst/>
          </a:prstGeom>
          <a:noFill/>
          <a:extLst>
            <a:ext uri="{909E8E84-426E-40DD-AFC4-6F175D3DCCD1}">
              <a14:hiddenFill xmlns:a14="http://schemas.microsoft.com/office/drawing/2010/main">
                <a:solidFill>
                  <a:srgbClr val="FFFFFF"/>
                </a:solidFill>
              </a14:hiddenFill>
            </a:ext>
          </a:extLst>
        </p:spPr>
      </p:pic>
      <p:sp>
        <p:nvSpPr>
          <p:cNvPr id="3" name="Titre 1">
            <a:extLst>
              <a:ext uri="{FF2B5EF4-FFF2-40B4-BE49-F238E27FC236}">
                <a16:creationId xmlns:a16="http://schemas.microsoft.com/office/drawing/2014/main" id="{23CF138B-3AE4-4E56-902B-7893BD379EF5}"/>
              </a:ext>
            </a:extLst>
          </p:cNvPr>
          <p:cNvSpPr txBox="1">
            <a:spLocks/>
          </p:cNvSpPr>
          <p:nvPr/>
        </p:nvSpPr>
        <p:spPr>
          <a:xfrm>
            <a:off x="1979258" y="744785"/>
            <a:ext cx="9232726" cy="699587"/>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4000" b="1" dirty="0">
                <a:solidFill>
                  <a:schemeClr val="accent2"/>
                </a:solidFill>
                <a:latin typeface="Poppins"/>
              </a:rPr>
              <a:t>Les aides et dispositifs mobilisables</a:t>
            </a:r>
          </a:p>
        </p:txBody>
      </p:sp>
      <p:sp>
        <p:nvSpPr>
          <p:cNvPr id="4" name="Espace réservé du contenu 2">
            <a:extLst>
              <a:ext uri="{FF2B5EF4-FFF2-40B4-BE49-F238E27FC236}">
                <a16:creationId xmlns:a16="http://schemas.microsoft.com/office/drawing/2014/main" id="{F361876D-430B-4585-A703-14164DA3012B}"/>
              </a:ext>
            </a:extLst>
          </p:cNvPr>
          <p:cNvSpPr txBox="1">
            <a:spLocks/>
          </p:cNvSpPr>
          <p:nvPr/>
        </p:nvSpPr>
        <p:spPr>
          <a:xfrm>
            <a:off x="621755" y="1922687"/>
            <a:ext cx="10590229" cy="4351338"/>
          </a:xfrm>
          <a:prstGeom prst="rect">
            <a:avLst/>
          </a:prstGeom>
        </p:spPr>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r-FR" dirty="0"/>
              <a:t>Le </a:t>
            </a:r>
            <a:r>
              <a:rPr lang="fr-FR" b="1" dirty="0"/>
              <a:t>FIPHFP</a:t>
            </a:r>
            <a:r>
              <a:rPr lang="fr-FR" dirty="0"/>
              <a:t> mobilise des financements et des dispositifs permettant aux employeurs publics de mettre en œuvre des </a:t>
            </a:r>
            <a:r>
              <a:rPr lang="fr-FR" b="1" dirty="0"/>
              <a:t>solutions de compensation adaptées aux besoins de l’agent</a:t>
            </a:r>
            <a:r>
              <a:rPr lang="fr-FR" dirty="0"/>
              <a:t>.</a:t>
            </a:r>
          </a:p>
          <a:p>
            <a:r>
              <a:rPr lang="fr-FR" dirty="0">
                <a:solidFill>
                  <a:schemeClr val="accent2"/>
                </a:solidFill>
              </a:rPr>
              <a:t>🖥️ </a:t>
            </a:r>
            <a:r>
              <a:rPr lang="fr-FR" b="1" dirty="0">
                <a:solidFill>
                  <a:schemeClr val="accent2"/>
                </a:solidFill>
              </a:rPr>
              <a:t>Aides techniques</a:t>
            </a:r>
            <a:br>
              <a:rPr lang="fr-FR" dirty="0"/>
            </a:br>
            <a:r>
              <a:rPr lang="fr-FR" dirty="0"/>
              <a:t>Financement de matériels ou équipements adaptés : </a:t>
            </a:r>
            <a:r>
              <a:rPr lang="fr-FR" b="1" dirty="0"/>
              <a:t>mobilier ergonomique, outils informatiques, équipements spécifiques</a:t>
            </a:r>
            <a:r>
              <a:rPr lang="fr-FR" dirty="0"/>
              <a:t>, etc. </a:t>
            </a:r>
          </a:p>
          <a:p>
            <a:r>
              <a:rPr lang="fr-FR" dirty="0">
                <a:solidFill>
                  <a:schemeClr val="accent2"/>
                </a:solidFill>
              </a:rPr>
              <a:t>👥 </a:t>
            </a:r>
            <a:r>
              <a:rPr lang="fr-FR" b="1" dirty="0">
                <a:solidFill>
                  <a:schemeClr val="accent2"/>
                </a:solidFill>
              </a:rPr>
              <a:t>Aides humaines</a:t>
            </a:r>
            <a:br>
              <a:rPr lang="fr-FR" dirty="0"/>
            </a:br>
            <a:r>
              <a:rPr lang="fr-FR" dirty="0"/>
              <a:t>Mise en place d’un accompagnement ou d’une assistance lorsque l’agent a besoin d’un </a:t>
            </a:r>
            <a:r>
              <a:rPr lang="fr-FR" b="1" dirty="0"/>
              <a:t>appui humain pour réaliser certaines activités professionnelles</a:t>
            </a:r>
            <a:r>
              <a:rPr lang="fr-FR" dirty="0"/>
              <a:t>. </a:t>
            </a:r>
          </a:p>
          <a:p>
            <a:r>
              <a:rPr lang="fr-FR" dirty="0">
                <a:solidFill>
                  <a:schemeClr val="accent2"/>
                </a:solidFill>
              </a:rPr>
              <a:t>🪑 </a:t>
            </a:r>
            <a:r>
              <a:rPr lang="fr-FR" b="1" dirty="0">
                <a:solidFill>
                  <a:schemeClr val="accent2"/>
                </a:solidFill>
              </a:rPr>
              <a:t>Aménagement du poste de travail</a:t>
            </a:r>
            <a:br>
              <a:rPr lang="fr-FR" dirty="0"/>
            </a:br>
            <a:r>
              <a:rPr lang="fr-FR" dirty="0"/>
              <a:t>Adaptation de l’environnement et des conditions de travail afin de </a:t>
            </a:r>
            <a:r>
              <a:rPr lang="fr-FR" b="1" dirty="0"/>
              <a:t>faciliter le maintien dans l’emploi</a:t>
            </a:r>
            <a:r>
              <a:rPr lang="fr-FR" dirty="0"/>
              <a:t> : organisation, mobilier, équipements, accessibilité… </a:t>
            </a:r>
          </a:p>
          <a:p>
            <a:r>
              <a:rPr lang="fr-FR" dirty="0">
                <a:solidFill>
                  <a:schemeClr val="accent2"/>
                </a:solidFill>
              </a:rPr>
              <a:t>🎓 </a:t>
            </a:r>
            <a:r>
              <a:rPr lang="fr-FR" b="1" dirty="0">
                <a:solidFill>
                  <a:schemeClr val="accent2"/>
                </a:solidFill>
              </a:rPr>
              <a:t>Formation / reconversion professionnelle</a:t>
            </a:r>
            <a:br>
              <a:rPr lang="fr-FR" dirty="0"/>
            </a:br>
            <a:r>
              <a:rPr lang="fr-FR" dirty="0"/>
              <a:t>Accompagnement des situations nécessitant une </a:t>
            </a:r>
            <a:r>
              <a:rPr lang="fr-FR" b="1" dirty="0"/>
              <a:t>évolution des compétences, un changement de métier ou une reconversion</a:t>
            </a:r>
            <a:r>
              <a:rPr lang="fr-FR" dirty="0"/>
              <a:t>, notamment lorsque le maintien sur le poste initial n’est plus possible.</a:t>
            </a:r>
          </a:p>
        </p:txBody>
      </p:sp>
    </p:spTree>
    <p:extLst>
      <p:ext uri="{BB962C8B-B14F-4D97-AF65-F5344CB8AC3E}">
        <p14:creationId xmlns:p14="http://schemas.microsoft.com/office/powerpoint/2010/main" val="561319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9810750" y="4476750"/>
            <a:ext cx="2857500" cy="2857500"/>
          </a:xfrm>
          <a:prstGeom prst="rect">
            <a:avLst/>
          </a:prstGeom>
        </p:spPr>
      </p:pic>
      <p:pic>
        <p:nvPicPr>
          <p:cNvPr id="5" name="Picture 4" descr="image.png"/>
          <p:cNvPicPr>
            <a:picLocks noChangeAspect="1"/>
          </p:cNvPicPr>
          <p:nvPr/>
        </p:nvPicPr>
        <p:blipFill>
          <a:blip r:embed="rId3"/>
          <a:stretch>
            <a:fillRect/>
          </a:stretch>
        </p:blipFill>
        <p:spPr>
          <a:xfrm>
            <a:off x="571500" y="2291655"/>
            <a:ext cx="5381625" cy="4185344"/>
          </a:xfrm>
          <a:prstGeom prst="rect">
            <a:avLst/>
          </a:prstGeom>
        </p:spPr>
      </p:pic>
      <p:pic>
        <p:nvPicPr>
          <p:cNvPr id="6" name="Picture 5" descr="image.png"/>
          <p:cNvPicPr>
            <a:picLocks noChangeAspect="1"/>
          </p:cNvPicPr>
          <p:nvPr/>
        </p:nvPicPr>
        <p:blipFill>
          <a:blip r:embed="rId4"/>
          <a:stretch>
            <a:fillRect/>
          </a:stretch>
        </p:blipFill>
        <p:spPr>
          <a:xfrm>
            <a:off x="6238875" y="2291655"/>
            <a:ext cx="5381625" cy="4185344"/>
          </a:xfrm>
          <a:prstGeom prst="rect">
            <a:avLst/>
          </a:prstGeom>
        </p:spPr>
      </p:pic>
      <p:pic>
        <p:nvPicPr>
          <p:cNvPr id="11" name="Picture 10" descr="image.png"/>
          <p:cNvPicPr>
            <a:picLocks noChangeAspect="1"/>
          </p:cNvPicPr>
          <p:nvPr/>
        </p:nvPicPr>
        <p:blipFill>
          <a:blip r:embed="rId5"/>
          <a:stretch>
            <a:fillRect/>
          </a:stretch>
        </p:blipFill>
        <p:spPr>
          <a:xfrm>
            <a:off x="11210925" y="542925"/>
            <a:ext cx="247650" cy="247650"/>
          </a:xfrm>
          <a:prstGeom prst="rect">
            <a:avLst/>
          </a:prstGeom>
        </p:spPr>
      </p:pic>
      <p:sp>
        <p:nvSpPr>
          <p:cNvPr id="12" name="TextBox 11"/>
          <p:cNvSpPr txBox="1"/>
          <p:nvPr/>
        </p:nvSpPr>
        <p:spPr>
          <a:xfrm>
            <a:off x="819150" y="2539305"/>
            <a:ext cx="5130641" cy="507831"/>
          </a:xfrm>
          <a:prstGeom prst="rect">
            <a:avLst/>
          </a:prstGeom>
          <a:noFill/>
        </p:spPr>
        <p:txBody>
          <a:bodyPr wrap="square" lIns="285750" tIns="0" rIns="0" bIns="0" anchor="t">
            <a:spAutoFit/>
          </a:bodyPr>
          <a:lstStyle/>
          <a:p>
            <a:pPr algn="l"/>
            <a:r>
              <a:rPr sz="1650" b="1" i="0" u="none" dirty="0">
                <a:solidFill>
                  <a:srgbClr val="2E7D32"/>
                </a:solidFill>
                <a:latin typeface="Poppins"/>
              </a:rPr>
              <a:t>[ </a:t>
            </a:r>
            <a:r>
              <a:rPr lang="fr-FR" sz="1650" b="1" i="0" u="none" dirty="0">
                <a:solidFill>
                  <a:srgbClr val="2E7D32"/>
                </a:solidFill>
                <a:latin typeface="Poppins"/>
              </a:rPr>
              <a:t>Madame présente des douleurs lombaires, cervicales et membres supérieurs</a:t>
            </a:r>
            <a:r>
              <a:rPr sz="1650" b="1" i="0" u="none" dirty="0">
                <a:solidFill>
                  <a:srgbClr val="2E7D32"/>
                </a:solidFill>
                <a:latin typeface="Poppins"/>
              </a:rPr>
              <a:t>]</a:t>
            </a:r>
          </a:p>
        </p:txBody>
      </p:sp>
      <p:sp>
        <p:nvSpPr>
          <p:cNvPr id="13" name="TextBox 12"/>
          <p:cNvSpPr txBox="1"/>
          <p:nvPr/>
        </p:nvSpPr>
        <p:spPr>
          <a:xfrm>
            <a:off x="819149" y="3248620"/>
            <a:ext cx="4886325" cy="3200876"/>
          </a:xfrm>
          <a:prstGeom prst="rect">
            <a:avLst/>
          </a:prstGeom>
          <a:noFill/>
        </p:spPr>
        <p:txBody>
          <a:bodyPr wrap="square" lIns="0" tIns="0" rIns="0" bIns="0" anchor="t">
            <a:spAutoFit/>
          </a:bodyPr>
          <a:lstStyle/>
          <a:p>
            <a:r>
              <a:rPr lang="fr-FR" sz="1600" dirty="0"/>
              <a:t>Poste administratif avec </a:t>
            </a:r>
            <a:r>
              <a:rPr lang="fr-FR" sz="1600" b="1" dirty="0"/>
              <a:t>position assise prolongée</a:t>
            </a:r>
            <a:r>
              <a:rPr lang="fr-FR" sz="1600" dirty="0"/>
              <a:t>.</a:t>
            </a:r>
          </a:p>
          <a:p>
            <a:endParaRPr lang="fr-FR" sz="1600" b="1" dirty="0"/>
          </a:p>
          <a:p>
            <a:r>
              <a:rPr lang="fr-FR" sz="1600" b="1" dirty="0"/>
              <a:t>Difficultés rencontrées</a:t>
            </a:r>
            <a:br>
              <a:rPr lang="fr-FR" sz="1600" dirty="0"/>
            </a:br>
            <a:r>
              <a:rPr lang="fr-FR" sz="1600" dirty="0"/>
              <a:t>• Maintien prolongé en position statique.</a:t>
            </a:r>
            <a:br>
              <a:rPr lang="fr-FR" sz="1600" dirty="0"/>
            </a:br>
            <a:r>
              <a:rPr lang="fr-FR" sz="1600" dirty="0"/>
              <a:t>• Inconfort et douleurs lors du travail sur écran.</a:t>
            </a:r>
            <a:br>
              <a:rPr lang="fr-FR" sz="1600" dirty="0"/>
            </a:br>
            <a:r>
              <a:rPr lang="fr-FR" sz="1600" dirty="0"/>
              <a:t>• Risque d’aggravation des difficultés fonctionnelles.</a:t>
            </a:r>
          </a:p>
          <a:p>
            <a:endParaRPr lang="fr-FR" sz="1600" dirty="0"/>
          </a:p>
          <a:p>
            <a:r>
              <a:rPr lang="fr-FR" sz="1600" b="1" dirty="0"/>
              <a:t>Accompagnement &amp; compensation</a:t>
            </a:r>
            <a:br>
              <a:rPr lang="fr-FR" sz="1600" dirty="0"/>
            </a:br>
            <a:r>
              <a:rPr lang="fr-FR" sz="1600" dirty="0"/>
              <a:t>• Reconnaissance de la situation de handicap.</a:t>
            </a:r>
            <a:br>
              <a:rPr lang="fr-FR" sz="1600" dirty="0"/>
            </a:br>
            <a:r>
              <a:rPr lang="fr-FR" sz="1600" dirty="0"/>
              <a:t>• Visite auprès du médecin du travail et préconisations.</a:t>
            </a:r>
            <a:br>
              <a:rPr lang="fr-FR" sz="1600" dirty="0"/>
            </a:br>
            <a:r>
              <a:rPr lang="fr-FR" sz="1600" dirty="0"/>
              <a:t>• Intervention de </a:t>
            </a:r>
            <a:r>
              <a:rPr lang="fr-FR" sz="1600" b="1" dirty="0">
                <a:solidFill>
                  <a:schemeClr val="accent2"/>
                </a:solidFill>
              </a:rPr>
              <a:t>Cap emploi </a:t>
            </a:r>
            <a:r>
              <a:rPr lang="fr-FR" sz="1600" dirty="0"/>
              <a:t>auprès de l’agent et de l’employeur.</a:t>
            </a:r>
            <a:endParaRPr sz="1600" b="0" i="0" u="none" dirty="0">
              <a:solidFill>
                <a:srgbClr val="455A64"/>
              </a:solidFill>
              <a:latin typeface="Roboto"/>
            </a:endParaRPr>
          </a:p>
        </p:txBody>
      </p:sp>
      <p:sp>
        <p:nvSpPr>
          <p:cNvPr id="15" name="TextBox 14"/>
          <p:cNvSpPr txBox="1"/>
          <p:nvPr/>
        </p:nvSpPr>
        <p:spPr>
          <a:xfrm>
            <a:off x="6486525" y="2967930"/>
            <a:ext cx="4886325" cy="2708434"/>
          </a:xfrm>
          <a:prstGeom prst="rect">
            <a:avLst/>
          </a:prstGeom>
          <a:noFill/>
        </p:spPr>
        <p:txBody>
          <a:bodyPr wrap="square" lIns="0" tIns="0" rIns="0" bIns="0" anchor="t">
            <a:spAutoFit/>
          </a:bodyPr>
          <a:lstStyle/>
          <a:p>
            <a:r>
              <a:rPr lang="fr-FR" sz="1600" dirty="0"/>
              <a:t>• Étude de poste.</a:t>
            </a:r>
            <a:br>
              <a:rPr lang="fr-FR" sz="1600" dirty="0"/>
            </a:br>
            <a:r>
              <a:rPr lang="fr-FR" sz="1600" dirty="0"/>
              <a:t>• Essais de matériel : siège ergonomique, bureau à hauteur variable, clavier compact, souris verticale, support porte-documents.</a:t>
            </a:r>
          </a:p>
          <a:p>
            <a:br>
              <a:rPr lang="fr-FR" sz="1600" dirty="0"/>
            </a:br>
            <a:r>
              <a:rPr lang="fr-FR" sz="1600" b="1" dirty="0"/>
              <a:t>• Accompagnement à la constitution du dossier de demande de financement auprès du FIPHFP.</a:t>
            </a:r>
          </a:p>
          <a:p>
            <a:endParaRPr lang="fr-FR" sz="1600" b="1" dirty="0"/>
          </a:p>
          <a:p>
            <a:r>
              <a:rPr lang="fr-FR" sz="1600" b="1" dirty="0">
                <a:solidFill>
                  <a:schemeClr val="accent2"/>
                </a:solidFill>
              </a:rPr>
              <a:t>🎯 Objectif : réduire les contraintes posturales et permettre la poursuite de l’activité dans de bonnes conditions.</a:t>
            </a:r>
          </a:p>
        </p:txBody>
      </p:sp>
      <p:pic>
        <p:nvPicPr>
          <p:cNvPr id="16" name="Picture 15" descr="image.png"/>
          <p:cNvPicPr>
            <a:picLocks noChangeAspect="1"/>
          </p:cNvPicPr>
          <p:nvPr/>
        </p:nvPicPr>
        <p:blipFill>
          <a:blip r:embed="rId6"/>
          <a:stretch>
            <a:fillRect/>
          </a:stretch>
        </p:blipFill>
        <p:spPr>
          <a:xfrm>
            <a:off x="819150" y="2586930"/>
            <a:ext cx="209550" cy="209550"/>
          </a:xfrm>
          <a:prstGeom prst="rect">
            <a:avLst/>
          </a:prstGeom>
        </p:spPr>
      </p:pic>
      <p:sp>
        <p:nvSpPr>
          <p:cNvPr id="19" name="TextBox 18"/>
          <p:cNvSpPr txBox="1"/>
          <p:nvPr/>
        </p:nvSpPr>
        <p:spPr>
          <a:xfrm>
            <a:off x="962025" y="3781722"/>
            <a:ext cx="47625" cy="219075"/>
          </a:xfrm>
          <a:prstGeom prst="rect">
            <a:avLst/>
          </a:prstGeom>
          <a:noFill/>
        </p:spPr>
        <p:txBody>
          <a:bodyPr wrap="square" lIns="0" tIns="0" rIns="0" bIns="0" anchor="t">
            <a:spAutoFit/>
          </a:bodyPr>
          <a:lstStyle/>
          <a:p>
            <a:pPr algn="l"/>
            <a:r>
              <a:rPr sz="1125" b="0" i="0" u="none">
                <a:solidFill>
                  <a:srgbClr val="546E7A"/>
                </a:solidFill>
                <a:latin typeface="Roboto"/>
              </a:rPr>
              <a:t>•</a:t>
            </a:r>
          </a:p>
        </p:txBody>
      </p:sp>
      <p:sp>
        <p:nvSpPr>
          <p:cNvPr id="27" name="Titre 1">
            <a:extLst>
              <a:ext uri="{FF2B5EF4-FFF2-40B4-BE49-F238E27FC236}">
                <a16:creationId xmlns:a16="http://schemas.microsoft.com/office/drawing/2014/main" id="{D61F8B6B-999E-412C-9A7C-BFB740D86699}"/>
              </a:ext>
            </a:extLst>
          </p:cNvPr>
          <p:cNvSpPr txBox="1">
            <a:spLocks/>
          </p:cNvSpPr>
          <p:nvPr/>
        </p:nvSpPr>
        <p:spPr>
          <a:xfrm>
            <a:off x="1479637" y="216598"/>
            <a:ext cx="9232726" cy="699587"/>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4000" b="1" dirty="0">
                <a:solidFill>
                  <a:schemeClr val="accent2"/>
                </a:solidFill>
                <a:latin typeface="Poppins"/>
              </a:rPr>
              <a:t>Quelques exemples </a:t>
            </a:r>
          </a:p>
        </p:txBody>
      </p:sp>
      <p:pic>
        <p:nvPicPr>
          <p:cNvPr id="28" name="Picture 2" descr="Cap emploi 61 | LinkedIn">
            <a:extLst>
              <a:ext uri="{FF2B5EF4-FFF2-40B4-BE49-F238E27FC236}">
                <a16:creationId xmlns:a16="http://schemas.microsoft.com/office/drawing/2014/main" id="{A287E7B9-D4F6-4BD9-AEAC-B000A5016810}"/>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773" y="81709"/>
            <a:ext cx="1174126" cy="1174126"/>
          </a:xfrm>
          <a:prstGeom prst="rect">
            <a:avLst/>
          </a:prstGeom>
          <a:noFill/>
          <a:extLst>
            <a:ext uri="{909E8E84-426E-40DD-AFC4-6F175D3DCCD1}">
              <a14:hiddenFill xmlns:a14="http://schemas.microsoft.com/office/drawing/2010/main">
                <a:solidFill>
                  <a:srgbClr val="FFFFFF"/>
                </a:solidFill>
              </a14:hiddenFill>
            </a:ext>
          </a:extLst>
        </p:spPr>
      </p:pic>
      <p:sp>
        <p:nvSpPr>
          <p:cNvPr id="29" name="Espace réservé du texte 3">
            <a:extLst>
              <a:ext uri="{FF2B5EF4-FFF2-40B4-BE49-F238E27FC236}">
                <a16:creationId xmlns:a16="http://schemas.microsoft.com/office/drawing/2014/main" id="{7A892F37-5A35-4E4A-9ECF-5544236623A0}"/>
              </a:ext>
            </a:extLst>
          </p:cNvPr>
          <p:cNvSpPr txBox="1">
            <a:spLocks/>
          </p:cNvSpPr>
          <p:nvPr/>
        </p:nvSpPr>
        <p:spPr>
          <a:xfrm>
            <a:off x="1606239" y="1090202"/>
            <a:ext cx="3804747" cy="368126"/>
          </a:xfrm>
          <a:prstGeom prst="roundRect">
            <a:avLst/>
          </a:prstGeom>
        </p:spPr>
        <p:style>
          <a:lnRef idx="3">
            <a:schemeClr val="lt1"/>
          </a:lnRef>
          <a:fillRef idx="1">
            <a:schemeClr val="accent2"/>
          </a:fillRef>
          <a:effectRef idx="1">
            <a:schemeClr val="accent2"/>
          </a:effectRef>
          <a:fontRef idx="minor">
            <a:schemeClr val="lt1"/>
          </a:fontRef>
        </p:style>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r-FR" dirty="0">
                <a:solidFill>
                  <a:schemeClr val="bg1"/>
                </a:solidFill>
              </a:rPr>
              <a:t>Cas n°1 : Secrétaire de mairie </a:t>
            </a:r>
          </a:p>
        </p:txBody>
      </p:sp>
      <p:pic>
        <p:nvPicPr>
          <p:cNvPr id="32" name="Image 31">
            <a:extLst>
              <a:ext uri="{FF2B5EF4-FFF2-40B4-BE49-F238E27FC236}">
                <a16:creationId xmlns:a16="http://schemas.microsoft.com/office/drawing/2014/main" id="{1E5CFCF7-19C0-443A-AFE1-694A6223EFAF}"/>
              </a:ext>
            </a:extLst>
          </p:cNvPr>
          <p:cNvPicPr>
            <a:picLocks noChangeAspect="1"/>
          </p:cNvPicPr>
          <p:nvPr/>
        </p:nvPicPr>
        <p:blipFill>
          <a:blip r:embed="rId8"/>
          <a:stretch>
            <a:fillRect/>
          </a:stretch>
        </p:blipFill>
        <p:spPr>
          <a:xfrm>
            <a:off x="6564199" y="706283"/>
            <a:ext cx="2820971" cy="1880647"/>
          </a:xfrm>
          <a:prstGeom prst="rect">
            <a:avLst/>
          </a:prstGeom>
          <a:ln>
            <a:noFill/>
          </a:ln>
          <a:effectLst>
            <a:softEdge rad="112500"/>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9810750" y="4476750"/>
            <a:ext cx="2857500" cy="2857500"/>
          </a:xfrm>
          <a:prstGeom prst="rect">
            <a:avLst/>
          </a:prstGeom>
        </p:spPr>
      </p:pic>
      <p:pic>
        <p:nvPicPr>
          <p:cNvPr id="5" name="Picture 4" descr="image.png"/>
          <p:cNvPicPr>
            <a:picLocks noChangeAspect="1"/>
          </p:cNvPicPr>
          <p:nvPr/>
        </p:nvPicPr>
        <p:blipFill>
          <a:blip r:embed="rId3"/>
          <a:stretch>
            <a:fillRect/>
          </a:stretch>
        </p:blipFill>
        <p:spPr>
          <a:xfrm>
            <a:off x="571500" y="2291655"/>
            <a:ext cx="5381625" cy="4185344"/>
          </a:xfrm>
          <a:prstGeom prst="rect">
            <a:avLst/>
          </a:prstGeom>
        </p:spPr>
      </p:pic>
      <p:pic>
        <p:nvPicPr>
          <p:cNvPr id="6" name="Picture 5" descr="image.png"/>
          <p:cNvPicPr>
            <a:picLocks noChangeAspect="1"/>
          </p:cNvPicPr>
          <p:nvPr/>
        </p:nvPicPr>
        <p:blipFill>
          <a:blip r:embed="rId4"/>
          <a:stretch>
            <a:fillRect/>
          </a:stretch>
        </p:blipFill>
        <p:spPr>
          <a:xfrm>
            <a:off x="6238875" y="2291655"/>
            <a:ext cx="5381625" cy="4185344"/>
          </a:xfrm>
          <a:prstGeom prst="rect">
            <a:avLst/>
          </a:prstGeom>
        </p:spPr>
      </p:pic>
      <p:pic>
        <p:nvPicPr>
          <p:cNvPr id="11" name="Picture 10" descr="image.png"/>
          <p:cNvPicPr>
            <a:picLocks noChangeAspect="1"/>
          </p:cNvPicPr>
          <p:nvPr/>
        </p:nvPicPr>
        <p:blipFill>
          <a:blip r:embed="rId5"/>
          <a:stretch>
            <a:fillRect/>
          </a:stretch>
        </p:blipFill>
        <p:spPr>
          <a:xfrm>
            <a:off x="11210925" y="542925"/>
            <a:ext cx="247650" cy="247650"/>
          </a:xfrm>
          <a:prstGeom prst="rect">
            <a:avLst/>
          </a:prstGeom>
        </p:spPr>
      </p:pic>
      <p:sp>
        <p:nvSpPr>
          <p:cNvPr id="12" name="TextBox 11"/>
          <p:cNvSpPr txBox="1"/>
          <p:nvPr/>
        </p:nvSpPr>
        <p:spPr>
          <a:xfrm>
            <a:off x="819150" y="2539305"/>
            <a:ext cx="5130641" cy="253916"/>
          </a:xfrm>
          <a:prstGeom prst="rect">
            <a:avLst/>
          </a:prstGeom>
          <a:noFill/>
        </p:spPr>
        <p:txBody>
          <a:bodyPr wrap="square" lIns="285750" tIns="0" rIns="0" bIns="0" anchor="t">
            <a:spAutoFit/>
          </a:bodyPr>
          <a:lstStyle/>
          <a:p>
            <a:pPr algn="l"/>
            <a:r>
              <a:rPr sz="1650" b="1" i="0" u="none" dirty="0">
                <a:solidFill>
                  <a:srgbClr val="2E7D32"/>
                </a:solidFill>
                <a:latin typeface="Poppins"/>
              </a:rPr>
              <a:t>[ </a:t>
            </a:r>
            <a:r>
              <a:rPr lang="fr-FR" sz="1650" b="1" i="0" u="none" dirty="0">
                <a:solidFill>
                  <a:srgbClr val="2E7D32"/>
                </a:solidFill>
                <a:latin typeface="Poppins"/>
              </a:rPr>
              <a:t>Monsieur présente une problématique lombaire</a:t>
            </a:r>
            <a:r>
              <a:rPr sz="1650" b="1" i="0" u="none" dirty="0">
                <a:solidFill>
                  <a:srgbClr val="2E7D32"/>
                </a:solidFill>
                <a:latin typeface="Poppins"/>
              </a:rPr>
              <a:t>]</a:t>
            </a:r>
          </a:p>
        </p:txBody>
      </p:sp>
      <p:sp>
        <p:nvSpPr>
          <p:cNvPr id="13" name="TextBox 12"/>
          <p:cNvSpPr txBox="1"/>
          <p:nvPr/>
        </p:nvSpPr>
        <p:spPr>
          <a:xfrm>
            <a:off x="755226" y="3029415"/>
            <a:ext cx="4886325" cy="3693319"/>
          </a:xfrm>
          <a:prstGeom prst="rect">
            <a:avLst/>
          </a:prstGeom>
          <a:noFill/>
        </p:spPr>
        <p:txBody>
          <a:bodyPr wrap="square" lIns="0" tIns="0" rIns="0" bIns="0" anchor="t">
            <a:spAutoFit/>
          </a:bodyPr>
          <a:lstStyle/>
          <a:p>
            <a:r>
              <a:rPr lang="fr-FR" sz="1600" dirty="0"/>
              <a:t>Agent exerçant des activités d’entretien des espaces verts.</a:t>
            </a:r>
            <a:br>
              <a:rPr lang="fr-FR" sz="1600" dirty="0"/>
            </a:br>
            <a:endParaRPr lang="fr-FR" sz="1600" dirty="0"/>
          </a:p>
          <a:p>
            <a:r>
              <a:rPr lang="fr-FR" sz="1600" b="1" dirty="0"/>
              <a:t>Difficultés rencontrées</a:t>
            </a:r>
            <a:br>
              <a:rPr lang="fr-FR" sz="1600" dirty="0"/>
            </a:br>
            <a:r>
              <a:rPr lang="fr-FR" sz="1600" dirty="0"/>
              <a:t>• Port et manipulation de matériel thermique</a:t>
            </a:r>
            <a:br>
              <a:rPr lang="fr-FR" sz="1600" dirty="0"/>
            </a:br>
            <a:r>
              <a:rPr lang="fr-FR" sz="1600" dirty="0"/>
              <a:t>• Vibrations et contraintes physiques</a:t>
            </a:r>
            <a:br>
              <a:rPr lang="fr-FR" sz="1600" dirty="0"/>
            </a:br>
            <a:r>
              <a:rPr lang="fr-FR" sz="1600" dirty="0"/>
              <a:t>• Manutentions et postures sollicitant le rachis</a:t>
            </a:r>
          </a:p>
          <a:p>
            <a:endParaRPr lang="fr-FR" sz="1600" dirty="0"/>
          </a:p>
          <a:p>
            <a:r>
              <a:rPr lang="fr-FR" sz="1600" b="1" dirty="0"/>
              <a:t>Accompagnement &amp; compensation</a:t>
            </a:r>
            <a:br>
              <a:rPr lang="fr-FR" sz="1600" dirty="0"/>
            </a:br>
            <a:r>
              <a:rPr lang="fr-FR" sz="1600" dirty="0"/>
              <a:t>• Reconnaissance de la situation de handicap.</a:t>
            </a:r>
            <a:br>
              <a:rPr lang="fr-FR" sz="1600" dirty="0"/>
            </a:br>
            <a:r>
              <a:rPr lang="fr-FR" sz="1600" dirty="0"/>
              <a:t>• Visite auprès du médecin du travail et préconisations.</a:t>
            </a:r>
            <a:br>
              <a:rPr lang="fr-FR" sz="1600" dirty="0"/>
            </a:br>
            <a:r>
              <a:rPr lang="fr-FR" sz="1600" dirty="0"/>
              <a:t>• Intervention de </a:t>
            </a:r>
            <a:r>
              <a:rPr lang="fr-FR" sz="1600" b="1" dirty="0">
                <a:solidFill>
                  <a:schemeClr val="accent2"/>
                </a:solidFill>
              </a:rPr>
              <a:t>Cap emploi </a:t>
            </a:r>
            <a:r>
              <a:rPr lang="fr-FR" sz="1600" dirty="0"/>
              <a:t>auprès de l’agent et de l’employeur. </a:t>
            </a:r>
            <a:br>
              <a:rPr lang="fr-FR" sz="1600" dirty="0"/>
            </a:br>
            <a:endParaRPr sz="1600" b="0" i="0" u="none" dirty="0">
              <a:solidFill>
                <a:srgbClr val="455A64"/>
              </a:solidFill>
              <a:latin typeface="Roboto"/>
            </a:endParaRPr>
          </a:p>
        </p:txBody>
      </p:sp>
      <p:sp>
        <p:nvSpPr>
          <p:cNvPr id="15" name="TextBox 14"/>
          <p:cNvSpPr txBox="1"/>
          <p:nvPr/>
        </p:nvSpPr>
        <p:spPr>
          <a:xfrm>
            <a:off x="6448425" y="2763313"/>
            <a:ext cx="4886325" cy="3693319"/>
          </a:xfrm>
          <a:prstGeom prst="rect">
            <a:avLst/>
          </a:prstGeom>
          <a:noFill/>
        </p:spPr>
        <p:txBody>
          <a:bodyPr wrap="square" lIns="0" tIns="0" rIns="0" bIns="0" anchor="t">
            <a:spAutoFit/>
          </a:bodyPr>
          <a:lstStyle/>
          <a:p>
            <a:r>
              <a:rPr lang="fr-FR" sz="1600" dirty="0"/>
              <a:t>• Analyse des situations de travail (étude de poste, étude ergonomique).</a:t>
            </a:r>
            <a:br>
              <a:rPr lang="fr-FR" sz="1600" dirty="0"/>
            </a:br>
            <a:r>
              <a:rPr lang="fr-FR" sz="1600" dirty="0"/>
              <a:t>• Recherche de solutions techniques adaptées</a:t>
            </a:r>
          </a:p>
          <a:p>
            <a:r>
              <a:rPr lang="fr-FR" sz="1600" dirty="0"/>
              <a:t>• </a:t>
            </a:r>
            <a:r>
              <a:rPr lang="fr-FR" sz="1600" b="1" dirty="0"/>
              <a:t>Accompagnement au remplacement progressif du matériel thermique par du matériel électrique</a:t>
            </a:r>
            <a:r>
              <a:rPr lang="fr-FR" sz="1600" dirty="0"/>
              <a:t>, plus léger et plus facilement manipulable</a:t>
            </a:r>
            <a:br>
              <a:rPr lang="fr-FR" sz="1600" dirty="0"/>
            </a:br>
            <a:r>
              <a:rPr lang="fr-FR" sz="1600" dirty="0"/>
              <a:t>• Sensibilisation aux bonnes pratiques d’utilisation du matériel.</a:t>
            </a:r>
          </a:p>
          <a:p>
            <a:br>
              <a:rPr lang="fr-FR" sz="1600" dirty="0"/>
            </a:br>
            <a:r>
              <a:rPr lang="fr-FR" sz="1600" b="1" dirty="0"/>
              <a:t>• Accompagnement à la constitution du dossier de demande de financement auprès du FIPHFP.</a:t>
            </a:r>
          </a:p>
          <a:p>
            <a:endParaRPr lang="fr-FR" sz="1600" b="1" dirty="0"/>
          </a:p>
          <a:p>
            <a:r>
              <a:rPr lang="fr-FR" sz="1600" b="1" dirty="0">
                <a:solidFill>
                  <a:schemeClr val="accent2"/>
                </a:solidFill>
              </a:rPr>
              <a:t>🎯 Objectif : réduire les contraintes physiques et préserver les capacités de l’agent sur son poste pour permettre le maintien dans l’emploi.</a:t>
            </a:r>
          </a:p>
        </p:txBody>
      </p:sp>
      <p:pic>
        <p:nvPicPr>
          <p:cNvPr id="16" name="Picture 15" descr="image.png"/>
          <p:cNvPicPr>
            <a:picLocks noChangeAspect="1"/>
          </p:cNvPicPr>
          <p:nvPr/>
        </p:nvPicPr>
        <p:blipFill>
          <a:blip r:embed="rId6"/>
          <a:stretch>
            <a:fillRect/>
          </a:stretch>
        </p:blipFill>
        <p:spPr>
          <a:xfrm>
            <a:off x="819150" y="2586930"/>
            <a:ext cx="209550" cy="209550"/>
          </a:xfrm>
          <a:prstGeom prst="rect">
            <a:avLst/>
          </a:prstGeom>
        </p:spPr>
      </p:pic>
      <p:sp>
        <p:nvSpPr>
          <p:cNvPr id="19" name="TextBox 18"/>
          <p:cNvSpPr txBox="1"/>
          <p:nvPr/>
        </p:nvSpPr>
        <p:spPr>
          <a:xfrm>
            <a:off x="962025" y="3781722"/>
            <a:ext cx="47625" cy="219075"/>
          </a:xfrm>
          <a:prstGeom prst="rect">
            <a:avLst/>
          </a:prstGeom>
          <a:noFill/>
        </p:spPr>
        <p:txBody>
          <a:bodyPr wrap="square" lIns="0" tIns="0" rIns="0" bIns="0" anchor="t">
            <a:spAutoFit/>
          </a:bodyPr>
          <a:lstStyle/>
          <a:p>
            <a:pPr algn="l"/>
            <a:r>
              <a:rPr sz="1125" b="0" i="0" u="none">
                <a:solidFill>
                  <a:srgbClr val="546E7A"/>
                </a:solidFill>
                <a:latin typeface="Roboto"/>
              </a:rPr>
              <a:t>•</a:t>
            </a:r>
          </a:p>
        </p:txBody>
      </p:sp>
      <p:sp>
        <p:nvSpPr>
          <p:cNvPr id="27" name="Titre 1">
            <a:extLst>
              <a:ext uri="{FF2B5EF4-FFF2-40B4-BE49-F238E27FC236}">
                <a16:creationId xmlns:a16="http://schemas.microsoft.com/office/drawing/2014/main" id="{D61F8B6B-999E-412C-9A7C-BFB740D86699}"/>
              </a:ext>
            </a:extLst>
          </p:cNvPr>
          <p:cNvSpPr txBox="1">
            <a:spLocks/>
          </p:cNvSpPr>
          <p:nvPr/>
        </p:nvSpPr>
        <p:spPr>
          <a:xfrm>
            <a:off x="1479637" y="216598"/>
            <a:ext cx="9232726" cy="699587"/>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4000" b="1" dirty="0">
                <a:solidFill>
                  <a:schemeClr val="accent2"/>
                </a:solidFill>
                <a:latin typeface="Poppins"/>
              </a:rPr>
              <a:t>Quelques exemples </a:t>
            </a:r>
          </a:p>
        </p:txBody>
      </p:sp>
      <p:pic>
        <p:nvPicPr>
          <p:cNvPr id="28" name="Picture 2" descr="Cap emploi 61 | LinkedIn">
            <a:extLst>
              <a:ext uri="{FF2B5EF4-FFF2-40B4-BE49-F238E27FC236}">
                <a16:creationId xmlns:a16="http://schemas.microsoft.com/office/drawing/2014/main" id="{A287E7B9-D4F6-4BD9-AEAC-B000A5016810}"/>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773" y="81709"/>
            <a:ext cx="1174126" cy="1174126"/>
          </a:xfrm>
          <a:prstGeom prst="rect">
            <a:avLst/>
          </a:prstGeom>
          <a:noFill/>
          <a:extLst>
            <a:ext uri="{909E8E84-426E-40DD-AFC4-6F175D3DCCD1}">
              <a14:hiddenFill xmlns:a14="http://schemas.microsoft.com/office/drawing/2010/main">
                <a:solidFill>
                  <a:srgbClr val="FFFFFF"/>
                </a:solidFill>
              </a14:hiddenFill>
            </a:ext>
          </a:extLst>
        </p:spPr>
      </p:pic>
      <p:sp>
        <p:nvSpPr>
          <p:cNvPr id="29" name="Espace réservé du texte 3">
            <a:extLst>
              <a:ext uri="{FF2B5EF4-FFF2-40B4-BE49-F238E27FC236}">
                <a16:creationId xmlns:a16="http://schemas.microsoft.com/office/drawing/2014/main" id="{7A892F37-5A35-4E4A-9ECF-5544236623A0}"/>
              </a:ext>
            </a:extLst>
          </p:cNvPr>
          <p:cNvSpPr txBox="1">
            <a:spLocks/>
          </p:cNvSpPr>
          <p:nvPr/>
        </p:nvSpPr>
        <p:spPr>
          <a:xfrm>
            <a:off x="1606239" y="1090202"/>
            <a:ext cx="3804747" cy="368126"/>
          </a:xfrm>
          <a:prstGeom prst="roundRect">
            <a:avLst/>
          </a:prstGeom>
        </p:spPr>
        <p:style>
          <a:lnRef idx="3">
            <a:schemeClr val="lt1"/>
          </a:lnRef>
          <a:fillRef idx="1">
            <a:schemeClr val="accent2"/>
          </a:fillRef>
          <a:effectRef idx="1">
            <a:schemeClr val="accent2"/>
          </a:effectRef>
          <a:fontRef idx="minor">
            <a:schemeClr val="lt1"/>
          </a:fontRef>
        </p:style>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r-FR" dirty="0">
                <a:solidFill>
                  <a:schemeClr val="bg1"/>
                </a:solidFill>
              </a:rPr>
              <a:t>Cas n°2 : Agent communal</a:t>
            </a:r>
          </a:p>
        </p:txBody>
      </p:sp>
      <p:pic>
        <p:nvPicPr>
          <p:cNvPr id="4" name="Image 3">
            <a:extLst>
              <a:ext uri="{FF2B5EF4-FFF2-40B4-BE49-F238E27FC236}">
                <a16:creationId xmlns:a16="http://schemas.microsoft.com/office/drawing/2014/main" id="{F1ED523F-2F30-40CC-A430-5A076BCC0FF5}"/>
              </a:ext>
            </a:extLst>
          </p:cNvPr>
          <p:cNvPicPr>
            <a:picLocks noChangeAspect="1"/>
          </p:cNvPicPr>
          <p:nvPr/>
        </p:nvPicPr>
        <p:blipFill>
          <a:blip r:embed="rId8"/>
          <a:stretch>
            <a:fillRect/>
          </a:stretch>
        </p:blipFill>
        <p:spPr>
          <a:xfrm>
            <a:off x="6675393" y="916185"/>
            <a:ext cx="2857501" cy="1587501"/>
          </a:xfrm>
          <a:prstGeom prst="rect">
            <a:avLst/>
          </a:prstGeom>
          <a:ln>
            <a:noFill/>
          </a:ln>
          <a:effectLst>
            <a:softEdge rad="112500"/>
          </a:effectLst>
        </p:spPr>
      </p:pic>
    </p:spTree>
    <p:extLst>
      <p:ext uri="{BB962C8B-B14F-4D97-AF65-F5344CB8AC3E}">
        <p14:creationId xmlns:p14="http://schemas.microsoft.com/office/powerpoint/2010/main" val="902402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9810750" y="4476750"/>
            <a:ext cx="2857500" cy="2857500"/>
          </a:xfrm>
          <a:prstGeom prst="rect">
            <a:avLst/>
          </a:prstGeom>
        </p:spPr>
      </p:pic>
      <p:pic>
        <p:nvPicPr>
          <p:cNvPr id="5" name="Picture 4" descr="image.png"/>
          <p:cNvPicPr>
            <a:picLocks noChangeAspect="1"/>
          </p:cNvPicPr>
          <p:nvPr/>
        </p:nvPicPr>
        <p:blipFill>
          <a:blip r:embed="rId3"/>
          <a:stretch>
            <a:fillRect/>
          </a:stretch>
        </p:blipFill>
        <p:spPr>
          <a:xfrm>
            <a:off x="571500" y="2291655"/>
            <a:ext cx="5381625" cy="4185344"/>
          </a:xfrm>
          <a:prstGeom prst="rect">
            <a:avLst/>
          </a:prstGeom>
        </p:spPr>
      </p:pic>
      <p:pic>
        <p:nvPicPr>
          <p:cNvPr id="6" name="Picture 5" descr="image.png"/>
          <p:cNvPicPr>
            <a:picLocks noChangeAspect="1"/>
          </p:cNvPicPr>
          <p:nvPr/>
        </p:nvPicPr>
        <p:blipFill>
          <a:blip r:embed="rId4"/>
          <a:stretch>
            <a:fillRect/>
          </a:stretch>
        </p:blipFill>
        <p:spPr>
          <a:xfrm>
            <a:off x="6238875" y="2291655"/>
            <a:ext cx="5381625" cy="4185344"/>
          </a:xfrm>
          <a:prstGeom prst="rect">
            <a:avLst/>
          </a:prstGeom>
        </p:spPr>
      </p:pic>
      <p:pic>
        <p:nvPicPr>
          <p:cNvPr id="11" name="Picture 10" descr="image.png"/>
          <p:cNvPicPr>
            <a:picLocks noChangeAspect="1"/>
          </p:cNvPicPr>
          <p:nvPr/>
        </p:nvPicPr>
        <p:blipFill>
          <a:blip r:embed="rId5"/>
          <a:stretch>
            <a:fillRect/>
          </a:stretch>
        </p:blipFill>
        <p:spPr>
          <a:xfrm>
            <a:off x="11210925" y="542925"/>
            <a:ext cx="247650" cy="247650"/>
          </a:xfrm>
          <a:prstGeom prst="rect">
            <a:avLst/>
          </a:prstGeom>
        </p:spPr>
      </p:pic>
      <p:sp>
        <p:nvSpPr>
          <p:cNvPr id="12" name="TextBox 11"/>
          <p:cNvSpPr txBox="1"/>
          <p:nvPr/>
        </p:nvSpPr>
        <p:spPr>
          <a:xfrm>
            <a:off x="793479" y="2437788"/>
            <a:ext cx="5173415" cy="260253"/>
          </a:xfrm>
          <a:prstGeom prst="rect">
            <a:avLst/>
          </a:prstGeom>
          <a:noFill/>
        </p:spPr>
        <p:txBody>
          <a:bodyPr wrap="square" lIns="285750" tIns="0" rIns="0" bIns="0" anchor="t">
            <a:spAutoFit/>
          </a:bodyPr>
          <a:lstStyle/>
          <a:p>
            <a:pPr algn="l"/>
            <a:r>
              <a:rPr sz="1650" b="1" i="0" u="none" dirty="0">
                <a:solidFill>
                  <a:srgbClr val="2E7D32"/>
                </a:solidFill>
                <a:latin typeface="Poppins"/>
              </a:rPr>
              <a:t>[ </a:t>
            </a:r>
            <a:r>
              <a:rPr lang="fr-FR" sz="1650" b="1" i="0" u="none" dirty="0">
                <a:solidFill>
                  <a:srgbClr val="2E7D32"/>
                </a:solidFill>
                <a:latin typeface="Poppins"/>
              </a:rPr>
              <a:t>Madame présente une maladie chronique invalidante</a:t>
            </a:r>
            <a:r>
              <a:rPr sz="1650" b="1" i="0" u="none" dirty="0">
                <a:solidFill>
                  <a:srgbClr val="2E7D32"/>
                </a:solidFill>
                <a:latin typeface="Poppins"/>
              </a:rPr>
              <a:t>]</a:t>
            </a:r>
          </a:p>
        </p:txBody>
      </p:sp>
      <p:sp>
        <p:nvSpPr>
          <p:cNvPr id="13" name="TextBox 12"/>
          <p:cNvSpPr txBox="1"/>
          <p:nvPr/>
        </p:nvSpPr>
        <p:spPr>
          <a:xfrm>
            <a:off x="800100" y="2770101"/>
            <a:ext cx="4886325" cy="3939540"/>
          </a:xfrm>
          <a:prstGeom prst="rect">
            <a:avLst/>
          </a:prstGeom>
          <a:noFill/>
        </p:spPr>
        <p:txBody>
          <a:bodyPr wrap="square" lIns="0" tIns="0" rIns="0" bIns="0" anchor="t">
            <a:spAutoFit/>
          </a:bodyPr>
          <a:lstStyle/>
          <a:p>
            <a:r>
              <a:rPr lang="fr-FR" sz="1600" dirty="0"/>
              <a:t>Elle exerce auprès de jeunes enfants nécessitant des </a:t>
            </a:r>
            <a:r>
              <a:rPr lang="fr-FR" sz="1600" b="1" dirty="0"/>
              <a:t>changements fréquents de position</a:t>
            </a:r>
            <a:r>
              <a:rPr lang="fr-FR" sz="1600" dirty="0"/>
              <a:t>.</a:t>
            </a:r>
          </a:p>
          <a:p>
            <a:br>
              <a:rPr lang="fr-FR" sz="1600" dirty="0"/>
            </a:br>
            <a:r>
              <a:rPr lang="fr-FR" sz="1600" b="1" dirty="0"/>
              <a:t>Difficultés rencontrées</a:t>
            </a:r>
            <a:br>
              <a:rPr lang="fr-FR" sz="1600" dirty="0"/>
            </a:br>
            <a:r>
              <a:rPr lang="fr-FR" sz="1600" dirty="0"/>
              <a:t>• Postures au sol et positions basses répétées</a:t>
            </a:r>
            <a:br>
              <a:rPr lang="fr-FR" sz="1600" dirty="0"/>
            </a:br>
            <a:r>
              <a:rPr lang="fr-FR" sz="1600" dirty="0"/>
              <a:t>• Difficultés lors des activités auprès des enfants</a:t>
            </a:r>
            <a:br>
              <a:rPr lang="fr-FR" sz="1600" dirty="0"/>
            </a:br>
            <a:r>
              <a:rPr lang="fr-FR" sz="1600" dirty="0"/>
              <a:t>• Contraintes liées à l’aménagement du mobilier petite enfance.</a:t>
            </a:r>
          </a:p>
          <a:p>
            <a:endParaRPr lang="fr-FR" sz="1600" dirty="0"/>
          </a:p>
          <a:p>
            <a:r>
              <a:rPr lang="fr-FR" sz="1600" b="1" dirty="0"/>
              <a:t>Accompagnement &amp; compensation</a:t>
            </a:r>
            <a:br>
              <a:rPr lang="fr-FR" sz="1600" dirty="0"/>
            </a:br>
            <a:r>
              <a:rPr lang="fr-FR" sz="1600" dirty="0"/>
              <a:t>• Reconnaissance de la situation de handicap.</a:t>
            </a:r>
            <a:br>
              <a:rPr lang="fr-FR" sz="1600" dirty="0"/>
            </a:br>
            <a:r>
              <a:rPr lang="fr-FR" sz="1600" dirty="0"/>
              <a:t>• Visite auprès du médecin du travail et préconisations.</a:t>
            </a:r>
            <a:br>
              <a:rPr lang="fr-FR" sz="1600" dirty="0"/>
            </a:br>
            <a:r>
              <a:rPr lang="fr-FR" sz="1600" dirty="0"/>
              <a:t>• Intervention de </a:t>
            </a:r>
            <a:r>
              <a:rPr lang="fr-FR" sz="1600" b="1" dirty="0">
                <a:solidFill>
                  <a:schemeClr val="accent2"/>
                </a:solidFill>
              </a:rPr>
              <a:t>Cap emploi </a:t>
            </a:r>
            <a:r>
              <a:rPr lang="fr-FR" sz="1600" dirty="0"/>
              <a:t>auprès de l’agent et de l’employeur. </a:t>
            </a:r>
            <a:br>
              <a:rPr lang="fr-FR" sz="1600" dirty="0"/>
            </a:br>
            <a:endParaRPr sz="1600" b="0" i="0" u="none" dirty="0">
              <a:solidFill>
                <a:srgbClr val="455A64"/>
              </a:solidFill>
              <a:latin typeface="Roboto"/>
            </a:endParaRPr>
          </a:p>
        </p:txBody>
      </p:sp>
      <p:sp>
        <p:nvSpPr>
          <p:cNvPr id="15" name="TextBox 14"/>
          <p:cNvSpPr txBox="1"/>
          <p:nvPr/>
        </p:nvSpPr>
        <p:spPr>
          <a:xfrm>
            <a:off x="6448425" y="2763313"/>
            <a:ext cx="4886325" cy="3447098"/>
          </a:xfrm>
          <a:prstGeom prst="rect">
            <a:avLst/>
          </a:prstGeom>
          <a:noFill/>
        </p:spPr>
        <p:txBody>
          <a:bodyPr wrap="square" lIns="0" tIns="0" rIns="0" bIns="0" anchor="t">
            <a:spAutoFit/>
          </a:bodyPr>
          <a:lstStyle/>
          <a:p>
            <a:r>
              <a:rPr lang="fr-FR" sz="1600" dirty="0"/>
              <a:t>• Évaluation des situations de travail.</a:t>
            </a:r>
            <a:br>
              <a:rPr lang="fr-FR" sz="1600" dirty="0"/>
            </a:br>
            <a:r>
              <a:rPr lang="fr-FR" sz="1600" dirty="0"/>
              <a:t>• Recherche d'un </a:t>
            </a:r>
            <a:r>
              <a:rPr lang="fr-FR" sz="1600" b="1" dirty="0"/>
              <a:t>siège adapté aux activités de petite enfance</a:t>
            </a:r>
            <a:br>
              <a:rPr lang="fr-FR" sz="1600" dirty="0"/>
            </a:br>
            <a:r>
              <a:rPr lang="fr-FR" sz="1600" dirty="0"/>
              <a:t>• Essai du matériel en situation réelle.</a:t>
            </a:r>
            <a:br>
              <a:rPr lang="fr-FR" sz="1600" dirty="0"/>
            </a:br>
            <a:r>
              <a:rPr lang="fr-FR" sz="1600" dirty="0"/>
              <a:t>• Adaptation des modalités d’intervention auprès des enfants</a:t>
            </a:r>
          </a:p>
          <a:p>
            <a:br>
              <a:rPr lang="fr-FR" sz="1600" dirty="0"/>
            </a:br>
            <a:r>
              <a:rPr lang="fr-FR" sz="1600" b="1" dirty="0"/>
              <a:t>• Accompagnement à la constitution du dossier de demande de financement auprès du FIPHFP.</a:t>
            </a:r>
          </a:p>
          <a:p>
            <a:endParaRPr lang="fr-FR" sz="1600" b="1" dirty="0">
              <a:solidFill>
                <a:schemeClr val="accent2"/>
              </a:solidFill>
            </a:endParaRPr>
          </a:p>
          <a:p>
            <a:r>
              <a:rPr lang="fr-FR" sz="1600" b="1" dirty="0">
                <a:solidFill>
                  <a:schemeClr val="accent2"/>
                </a:solidFill>
              </a:rPr>
              <a:t>🎯 Objectif : permettre à l’agent de continuer à participer aux activités auprès des enfants tout en limitant les contraintes physiques et ainsi favoriser son maintien dans l’emploi.</a:t>
            </a:r>
          </a:p>
        </p:txBody>
      </p:sp>
      <p:pic>
        <p:nvPicPr>
          <p:cNvPr id="16" name="Picture 15" descr="image.png"/>
          <p:cNvPicPr>
            <a:picLocks noChangeAspect="1"/>
          </p:cNvPicPr>
          <p:nvPr/>
        </p:nvPicPr>
        <p:blipFill>
          <a:blip r:embed="rId6"/>
          <a:stretch>
            <a:fillRect/>
          </a:stretch>
        </p:blipFill>
        <p:spPr>
          <a:xfrm>
            <a:off x="819150" y="2488492"/>
            <a:ext cx="209550" cy="209550"/>
          </a:xfrm>
          <a:prstGeom prst="rect">
            <a:avLst/>
          </a:prstGeom>
        </p:spPr>
      </p:pic>
      <p:sp>
        <p:nvSpPr>
          <p:cNvPr id="27" name="Titre 1">
            <a:extLst>
              <a:ext uri="{FF2B5EF4-FFF2-40B4-BE49-F238E27FC236}">
                <a16:creationId xmlns:a16="http://schemas.microsoft.com/office/drawing/2014/main" id="{D61F8B6B-999E-412C-9A7C-BFB740D86699}"/>
              </a:ext>
            </a:extLst>
          </p:cNvPr>
          <p:cNvSpPr txBox="1">
            <a:spLocks/>
          </p:cNvSpPr>
          <p:nvPr/>
        </p:nvSpPr>
        <p:spPr>
          <a:xfrm>
            <a:off x="1479637" y="216598"/>
            <a:ext cx="9232726" cy="699587"/>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4000" b="1" dirty="0">
                <a:solidFill>
                  <a:schemeClr val="accent2"/>
                </a:solidFill>
                <a:latin typeface="Poppins"/>
              </a:rPr>
              <a:t>Quelques exemples </a:t>
            </a:r>
          </a:p>
        </p:txBody>
      </p:sp>
      <p:pic>
        <p:nvPicPr>
          <p:cNvPr id="28" name="Picture 2" descr="Cap emploi 61 | LinkedIn">
            <a:extLst>
              <a:ext uri="{FF2B5EF4-FFF2-40B4-BE49-F238E27FC236}">
                <a16:creationId xmlns:a16="http://schemas.microsoft.com/office/drawing/2014/main" id="{A287E7B9-D4F6-4BD9-AEAC-B000A5016810}"/>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773" y="81709"/>
            <a:ext cx="1174126" cy="1174126"/>
          </a:xfrm>
          <a:prstGeom prst="rect">
            <a:avLst/>
          </a:prstGeom>
          <a:noFill/>
          <a:extLst>
            <a:ext uri="{909E8E84-426E-40DD-AFC4-6F175D3DCCD1}">
              <a14:hiddenFill xmlns:a14="http://schemas.microsoft.com/office/drawing/2010/main">
                <a:solidFill>
                  <a:srgbClr val="FFFFFF"/>
                </a:solidFill>
              </a14:hiddenFill>
            </a:ext>
          </a:extLst>
        </p:spPr>
      </p:pic>
      <p:sp>
        <p:nvSpPr>
          <p:cNvPr id="29" name="Espace réservé du texte 3">
            <a:extLst>
              <a:ext uri="{FF2B5EF4-FFF2-40B4-BE49-F238E27FC236}">
                <a16:creationId xmlns:a16="http://schemas.microsoft.com/office/drawing/2014/main" id="{7A892F37-5A35-4E4A-9ECF-5544236623A0}"/>
              </a:ext>
            </a:extLst>
          </p:cNvPr>
          <p:cNvSpPr txBox="1">
            <a:spLocks/>
          </p:cNvSpPr>
          <p:nvPr/>
        </p:nvSpPr>
        <p:spPr>
          <a:xfrm>
            <a:off x="1606239" y="1090202"/>
            <a:ext cx="3804747" cy="368126"/>
          </a:xfrm>
          <a:prstGeom prst="roundRect">
            <a:avLst/>
          </a:prstGeom>
        </p:spPr>
        <p:style>
          <a:lnRef idx="3">
            <a:schemeClr val="lt1"/>
          </a:lnRef>
          <a:fillRef idx="1">
            <a:schemeClr val="accent2"/>
          </a:fillRef>
          <a:effectRef idx="1">
            <a:schemeClr val="accent2"/>
          </a:effectRef>
          <a:fontRef idx="minor">
            <a:schemeClr val="lt1"/>
          </a:fontRef>
        </p:style>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r-FR" dirty="0">
                <a:solidFill>
                  <a:schemeClr val="bg1"/>
                </a:solidFill>
              </a:rPr>
              <a:t>Cas n°3 : ATSEM</a:t>
            </a:r>
          </a:p>
        </p:txBody>
      </p:sp>
      <p:pic>
        <p:nvPicPr>
          <p:cNvPr id="7" name="Image 6">
            <a:extLst>
              <a:ext uri="{FF2B5EF4-FFF2-40B4-BE49-F238E27FC236}">
                <a16:creationId xmlns:a16="http://schemas.microsoft.com/office/drawing/2014/main" id="{6F5E290C-FB45-4DD0-8D5A-7185694BB236}"/>
              </a:ext>
            </a:extLst>
          </p:cNvPr>
          <p:cNvPicPr>
            <a:picLocks noChangeAspect="1"/>
          </p:cNvPicPr>
          <p:nvPr/>
        </p:nvPicPr>
        <p:blipFill>
          <a:blip r:embed="rId8"/>
          <a:stretch>
            <a:fillRect/>
          </a:stretch>
        </p:blipFill>
        <p:spPr>
          <a:xfrm>
            <a:off x="6437255" y="434662"/>
            <a:ext cx="3804747" cy="2123580"/>
          </a:xfrm>
          <a:prstGeom prst="rect">
            <a:avLst/>
          </a:prstGeom>
          <a:ln>
            <a:noFill/>
          </a:ln>
          <a:effectLst>
            <a:softEdge rad="112500"/>
          </a:effectLst>
        </p:spPr>
      </p:pic>
    </p:spTree>
    <p:extLst>
      <p:ext uri="{BB962C8B-B14F-4D97-AF65-F5344CB8AC3E}">
        <p14:creationId xmlns:p14="http://schemas.microsoft.com/office/powerpoint/2010/main" val="3613768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9810750" y="4476750"/>
            <a:ext cx="2857500" cy="2857500"/>
          </a:xfrm>
          <a:prstGeom prst="rect">
            <a:avLst/>
          </a:prstGeom>
        </p:spPr>
      </p:pic>
      <p:pic>
        <p:nvPicPr>
          <p:cNvPr id="5" name="Picture 4" descr="image.png"/>
          <p:cNvPicPr>
            <a:picLocks noChangeAspect="1"/>
          </p:cNvPicPr>
          <p:nvPr/>
        </p:nvPicPr>
        <p:blipFill>
          <a:blip r:embed="rId4"/>
          <a:stretch>
            <a:fillRect/>
          </a:stretch>
        </p:blipFill>
        <p:spPr>
          <a:xfrm>
            <a:off x="571500" y="1495292"/>
            <a:ext cx="11049000" cy="5045752"/>
          </a:xfrm>
          <a:prstGeom prst="rect">
            <a:avLst/>
          </a:prstGeom>
        </p:spPr>
      </p:pic>
      <p:pic>
        <p:nvPicPr>
          <p:cNvPr id="11" name="Picture 10" descr="image.png"/>
          <p:cNvPicPr>
            <a:picLocks noChangeAspect="1"/>
          </p:cNvPicPr>
          <p:nvPr/>
        </p:nvPicPr>
        <p:blipFill>
          <a:blip r:embed="rId5"/>
          <a:stretch>
            <a:fillRect/>
          </a:stretch>
        </p:blipFill>
        <p:spPr>
          <a:xfrm>
            <a:off x="11239500" y="542925"/>
            <a:ext cx="190500" cy="247650"/>
          </a:xfrm>
          <a:prstGeom prst="rect">
            <a:avLst/>
          </a:prstGeom>
        </p:spPr>
      </p:pic>
      <p:sp>
        <p:nvSpPr>
          <p:cNvPr id="17" name="Titre 1">
            <a:extLst>
              <a:ext uri="{FF2B5EF4-FFF2-40B4-BE49-F238E27FC236}">
                <a16:creationId xmlns:a16="http://schemas.microsoft.com/office/drawing/2014/main" id="{5E763D75-798F-44A9-A40C-583ABA5615D8}"/>
              </a:ext>
            </a:extLst>
          </p:cNvPr>
          <p:cNvSpPr txBox="1">
            <a:spLocks/>
          </p:cNvSpPr>
          <p:nvPr/>
        </p:nvSpPr>
        <p:spPr>
          <a:xfrm>
            <a:off x="1653836" y="316956"/>
            <a:ext cx="9232726" cy="699587"/>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4000" b="1" u="sng" dirty="0">
                <a:solidFill>
                  <a:schemeClr val="accent2"/>
                </a:solidFill>
                <a:latin typeface="Poppins"/>
              </a:rPr>
              <a:t>Ce qu’il faut retenir </a:t>
            </a:r>
            <a:r>
              <a:rPr lang="fr-FR" sz="4000" b="1" dirty="0">
                <a:solidFill>
                  <a:schemeClr val="accent2"/>
                </a:solidFill>
                <a:latin typeface="Poppins"/>
              </a:rPr>
              <a:t>!</a:t>
            </a:r>
          </a:p>
        </p:txBody>
      </p:sp>
      <p:pic>
        <p:nvPicPr>
          <p:cNvPr id="18" name="Picture 2" descr="Cap emploi 61 | LinkedIn">
            <a:extLst>
              <a:ext uri="{FF2B5EF4-FFF2-40B4-BE49-F238E27FC236}">
                <a16:creationId xmlns:a16="http://schemas.microsoft.com/office/drawing/2014/main" id="{960D362C-B990-4656-A544-17AD27BBE297}"/>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773" y="81709"/>
            <a:ext cx="1174126" cy="1174126"/>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a:extLst>
              <a:ext uri="{FF2B5EF4-FFF2-40B4-BE49-F238E27FC236}">
                <a16:creationId xmlns:a16="http://schemas.microsoft.com/office/drawing/2014/main" id="{81339EE8-DD25-4EA9-9C24-CD09C812DD2F}"/>
              </a:ext>
            </a:extLst>
          </p:cNvPr>
          <p:cNvSpPr/>
          <p:nvPr/>
        </p:nvSpPr>
        <p:spPr>
          <a:xfrm>
            <a:off x="751199" y="1706970"/>
            <a:ext cx="8879853" cy="4678204"/>
          </a:xfrm>
          <a:prstGeom prst="rect">
            <a:avLst/>
          </a:prstGeom>
        </p:spPr>
        <p:txBody>
          <a:bodyPr wrap="square">
            <a:spAutoFit/>
          </a:bodyPr>
          <a:lstStyle/>
          <a:p>
            <a:pPr marL="285750" indent="-285750">
              <a:buFont typeface="Arial" panose="020B0604020202020204" pitchFamily="34" charset="0"/>
              <a:buChar char="•"/>
            </a:pPr>
            <a:r>
              <a:rPr lang="en-US" sz="2800" b="1" dirty="0">
                <a:solidFill>
                  <a:schemeClr val="bg1">
                    <a:lumMod val="50000"/>
                  </a:schemeClr>
                </a:solidFill>
                <a:latin typeface="Nunito" panose="00000500000000000000"/>
                <a:ea typeface="Object Sans"/>
                <a:cs typeface="Object Sans"/>
                <a:sym typeface="Object Sans"/>
              </a:rPr>
              <a:t>Le handicap est une situation evolutive -&gt; réévaluer les besoins.</a:t>
            </a:r>
          </a:p>
          <a:p>
            <a:pPr marL="285750" indent="-285750">
              <a:buFont typeface="Arial" panose="020B0604020202020204" pitchFamily="34" charset="0"/>
              <a:buChar char="•"/>
            </a:pPr>
            <a:r>
              <a:rPr lang="en-US" sz="2800" b="1" dirty="0">
                <a:solidFill>
                  <a:schemeClr val="bg1">
                    <a:lumMod val="50000"/>
                  </a:schemeClr>
                </a:solidFill>
                <a:latin typeface="Nunito" panose="00000500000000000000"/>
                <a:ea typeface="Object Sans"/>
                <a:cs typeface="Object Sans"/>
                <a:sym typeface="Object Sans"/>
              </a:rPr>
              <a:t>Des solutions existent ! (matérielles, organisationnelles ou financières).</a:t>
            </a:r>
          </a:p>
          <a:p>
            <a:pPr marL="285750" indent="-285750">
              <a:buFont typeface="Arial" panose="020B0604020202020204" pitchFamily="34" charset="0"/>
              <a:buChar char="•"/>
            </a:pPr>
            <a:r>
              <a:rPr lang="en-US" sz="2800" b="1" dirty="0">
                <a:solidFill>
                  <a:schemeClr val="bg1">
                    <a:lumMod val="50000"/>
                  </a:schemeClr>
                </a:solidFill>
                <a:latin typeface="Nunito" panose="00000500000000000000"/>
                <a:ea typeface="Object Sans"/>
                <a:cs typeface="Object Sans"/>
                <a:sym typeface="Object Sans"/>
              </a:rPr>
              <a:t>Vous n’êtes pas seul !</a:t>
            </a:r>
          </a:p>
          <a:p>
            <a:endParaRPr lang="en-US" dirty="0">
              <a:solidFill>
                <a:srgbClr val="030405"/>
              </a:solidFill>
              <a:latin typeface="Nunito" panose="00000500000000000000"/>
              <a:ea typeface="Object Sans"/>
              <a:cs typeface="Object Sans"/>
              <a:sym typeface="Object Sans"/>
            </a:endParaRPr>
          </a:p>
          <a:p>
            <a:r>
              <a:rPr lang="fr-FR" dirty="0">
                <a:latin typeface="Calibri" panose="020F0502020204030204" pitchFamily="34" charset="0"/>
                <a:cs typeface="Calibri" panose="020F0502020204030204" pitchFamily="34" charset="0"/>
              </a:rPr>
              <a:t>Pour toute information, contactez-nous:</a:t>
            </a:r>
          </a:p>
          <a:p>
            <a:pPr marL="285750" indent="-285750">
              <a:buFont typeface="Arial" panose="020B0604020202020204" pitchFamily="34" charset="0"/>
              <a:buChar char="•"/>
            </a:pPr>
            <a:endParaRPr lang="fr-FR" dirty="0">
              <a:solidFill>
                <a:srgbClr val="030405"/>
              </a:solidFill>
              <a:latin typeface="Calibri" panose="020F0502020204030204" pitchFamily="34" charset="0"/>
              <a:ea typeface="Object Sans"/>
              <a:cs typeface="Calibri" panose="020F0502020204030204" pitchFamily="34" charset="0"/>
              <a:sym typeface="Object Sans"/>
            </a:endParaRPr>
          </a:p>
          <a:p>
            <a:r>
              <a:rPr lang="fr-FR" sz="3200" b="1" dirty="0">
                <a:solidFill>
                  <a:schemeClr val="accent2"/>
                </a:solidFill>
                <a:latin typeface="Calibri" panose="020F0502020204030204" pitchFamily="34" charset="0"/>
                <a:cs typeface="Calibri" panose="020F0502020204030204" pitchFamily="34" charset="0"/>
                <a:sym typeface="Object Sans"/>
              </a:rPr>
              <a:t>Cap emploi 61 </a:t>
            </a:r>
            <a:r>
              <a:rPr lang="fr-FR" dirty="0">
                <a:solidFill>
                  <a:srgbClr val="030405"/>
                </a:solidFill>
                <a:latin typeface="Calibri" panose="020F0502020204030204" pitchFamily="34" charset="0"/>
                <a:cs typeface="Calibri" panose="020F0502020204030204" pitchFamily="34" charset="0"/>
                <a:sym typeface="Object Sans"/>
              </a:rPr>
              <a:t>: </a:t>
            </a:r>
          </a:p>
          <a:p>
            <a:r>
              <a:rPr lang="fr-FR" dirty="0">
                <a:solidFill>
                  <a:srgbClr val="030405"/>
                </a:solidFill>
                <a:latin typeface="Calibri" panose="020F0502020204030204" pitchFamily="34" charset="0"/>
                <a:cs typeface="Calibri" panose="020F0502020204030204" pitchFamily="34" charset="0"/>
                <a:sym typeface="Object Sans"/>
              </a:rPr>
              <a:t>48 rue Lazare Carnot à Alençon</a:t>
            </a:r>
          </a:p>
          <a:p>
            <a:r>
              <a:rPr lang="fr-FR" dirty="0">
                <a:solidFill>
                  <a:srgbClr val="030405"/>
                </a:solidFill>
                <a:latin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Sur Internet : http://capemploi-61.com/contact.html</a:t>
            </a:r>
            <a:endParaRPr lang="fr-FR" dirty="0">
              <a:solidFill>
                <a:srgbClr val="030405"/>
              </a:solidFill>
              <a:latin typeface="Calibri" panose="020F0502020204030204" pitchFamily="34" charset="0"/>
              <a:cs typeface="Calibri" panose="020F0502020204030204" pitchFamily="34" charset="0"/>
            </a:endParaRPr>
          </a:p>
          <a:p>
            <a:r>
              <a:rPr lang="fr-FR" dirty="0">
                <a:solidFill>
                  <a:srgbClr val="030405"/>
                </a:solidFill>
                <a:latin typeface="Calibri" panose="020F0502020204030204" pitchFamily="34" charset="0"/>
                <a:cs typeface="Calibri" panose="020F0502020204030204" pitchFamily="34" charset="0"/>
                <a:sym typeface="Object Sans"/>
                <a:hlinkClick r:id="rId8">
                  <a:extLst>
                    <a:ext uri="{A12FA001-AC4F-418D-AE19-62706E023703}">
                      <ahyp:hlinkClr xmlns:ahyp="http://schemas.microsoft.com/office/drawing/2018/hyperlinkcolor" val="tx"/>
                    </a:ext>
                  </a:extLst>
                </a:hlinkClick>
              </a:rPr>
              <a:t>Par mail : </a:t>
            </a:r>
            <a:r>
              <a:rPr lang="fr-FR" dirty="0">
                <a:solidFill>
                  <a:srgbClr val="030405"/>
                </a:solidFill>
                <a:latin typeface="Calibri" panose="020F0502020204030204" pitchFamily="34" charset="0"/>
                <a:cs typeface="Calibri" panose="020F0502020204030204" pitchFamily="34" charset="0"/>
                <a:sym typeface="Object Sans"/>
                <a:hlinkClick r:id="rId8">
                  <a:extLst>
                    <a:ext uri="{A12FA001-AC4F-418D-AE19-62706E023703}">
                      <ahyp:hlinkClr xmlns:ahyp="http://schemas.microsoft.com/office/drawing/2018/hyperlinkcolor" val="tx"/>
                    </a:ext>
                  </a:extLst>
                </a:hlinkClick>
              </a:rPr>
              <a:t>maintien.capemploi61@capemploi61.com</a:t>
            </a:r>
            <a:r>
              <a:rPr lang="fr-FR" dirty="0">
                <a:solidFill>
                  <a:srgbClr val="030405"/>
                </a:solidFill>
                <a:latin typeface="Calibri" panose="020F0502020204030204" pitchFamily="34" charset="0"/>
                <a:cs typeface="Calibri" panose="020F0502020204030204" pitchFamily="34" charset="0"/>
                <a:sym typeface="Object Sans"/>
              </a:rPr>
              <a:t>  </a:t>
            </a:r>
          </a:p>
          <a:p>
            <a:r>
              <a:rPr lang="fr-FR" dirty="0">
                <a:solidFill>
                  <a:srgbClr val="030405"/>
                </a:solidFill>
                <a:latin typeface="Calibri" panose="020F0502020204030204" pitchFamily="34" charset="0"/>
                <a:cs typeface="Calibri" panose="020F0502020204030204" pitchFamily="34" charset="0"/>
                <a:sym typeface="Object Sans"/>
              </a:rPr>
              <a:t>Ou par téléphone :02.33.31.01.31</a:t>
            </a:r>
          </a:p>
        </p:txBody>
      </p:sp>
      <p:pic>
        <p:nvPicPr>
          <p:cNvPr id="21" name="Image 20">
            <a:extLst>
              <a:ext uri="{FF2B5EF4-FFF2-40B4-BE49-F238E27FC236}">
                <a16:creationId xmlns:a16="http://schemas.microsoft.com/office/drawing/2014/main" id="{9525971C-2459-4095-8EE3-7DED491E5089}"/>
              </a:ext>
            </a:extLst>
          </p:cNvPr>
          <p:cNvPicPr>
            <a:picLocks noChangeAspect="1"/>
          </p:cNvPicPr>
          <p:nvPr/>
        </p:nvPicPr>
        <p:blipFill rotWithShape="1">
          <a:blip r:embed="rId9">
            <a:clrChange>
              <a:clrFrom>
                <a:srgbClr val="FFFFFF"/>
              </a:clrFrom>
              <a:clrTo>
                <a:srgbClr val="FFFFFF">
                  <a:alpha val="0"/>
                </a:srgbClr>
              </a:clrTo>
            </a:clrChange>
          </a:blip>
          <a:srcRect l="17279" t="19785" r="17627" b="20117"/>
          <a:stretch/>
        </p:blipFill>
        <p:spPr>
          <a:xfrm>
            <a:off x="9019785" y="-158322"/>
            <a:ext cx="3392567" cy="313223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FAE6A8C-03AD-4B05-8264-AB439CED9107}"/>
              </a:ext>
            </a:extLst>
          </p:cNvPr>
          <p:cNvPicPr>
            <a:picLocks noChangeAspect="1"/>
          </p:cNvPicPr>
          <p:nvPr/>
        </p:nvPicPr>
        <p:blipFill>
          <a:blip r:embed="rId2"/>
          <a:stretch>
            <a:fillRect/>
          </a:stretch>
        </p:blipFill>
        <p:spPr>
          <a:xfrm>
            <a:off x="4089523" y="2397463"/>
            <a:ext cx="3180707" cy="3154636"/>
          </a:xfrm>
          <a:prstGeom prst="rect">
            <a:avLst/>
          </a:prstGeom>
        </p:spPr>
      </p:pic>
      <p:sp>
        <p:nvSpPr>
          <p:cNvPr id="4" name="Titre 1">
            <a:extLst>
              <a:ext uri="{FF2B5EF4-FFF2-40B4-BE49-F238E27FC236}">
                <a16:creationId xmlns:a16="http://schemas.microsoft.com/office/drawing/2014/main" id="{B9B6E77F-8FEE-41E4-91F4-68E13D22CF87}"/>
              </a:ext>
            </a:extLst>
          </p:cNvPr>
          <p:cNvSpPr txBox="1">
            <a:spLocks/>
          </p:cNvSpPr>
          <p:nvPr/>
        </p:nvSpPr>
        <p:spPr>
          <a:xfrm>
            <a:off x="1479637" y="216598"/>
            <a:ext cx="9232726" cy="699587"/>
          </a:xfrm>
          <a:prstGeom prst="rect">
            <a:avLst/>
          </a:prstGeom>
        </p:spPr>
        <p:txBody>
          <a:bodyPr>
            <a:no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4000" b="1" dirty="0">
                <a:solidFill>
                  <a:schemeClr val="accent2"/>
                </a:solidFill>
                <a:latin typeface="Poppins"/>
              </a:rPr>
              <a:t>Avez-vous des questions ?</a:t>
            </a:r>
          </a:p>
        </p:txBody>
      </p:sp>
      <p:pic>
        <p:nvPicPr>
          <p:cNvPr id="5" name="Picture 2" descr="Cap emploi 61 | LinkedIn">
            <a:extLst>
              <a:ext uri="{FF2B5EF4-FFF2-40B4-BE49-F238E27FC236}">
                <a16:creationId xmlns:a16="http://schemas.microsoft.com/office/drawing/2014/main" id="{B60FB470-6C44-4415-9EC7-0C6FC216CD3E}"/>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773" y="81709"/>
            <a:ext cx="1174126" cy="1174126"/>
          </a:xfrm>
          <a:prstGeom prst="rect">
            <a:avLst/>
          </a:prstGeom>
          <a:noFill/>
          <a:extLst>
            <a:ext uri="{909E8E84-426E-40DD-AFC4-6F175D3DCCD1}">
              <a14:hiddenFill xmlns:a14="http://schemas.microsoft.com/office/drawing/2010/main">
                <a:solidFill>
                  <a:srgbClr val="FFFFFF"/>
                </a:solidFill>
              </a14:hiddenFill>
            </a:ext>
          </a:extLst>
        </p:spPr>
      </p:pic>
      <p:sp>
        <p:nvSpPr>
          <p:cNvPr id="6" name="Espace réservé du texte 3">
            <a:extLst>
              <a:ext uri="{FF2B5EF4-FFF2-40B4-BE49-F238E27FC236}">
                <a16:creationId xmlns:a16="http://schemas.microsoft.com/office/drawing/2014/main" id="{7A3CBFF4-BFA4-4D0E-B9BA-C5CC1C561DE9}"/>
              </a:ext>
            </a:extLst>
          </p:cNvPr>
          <p:cNvSpPr txBox="1">
            <a:spLocks/>
          </p:cNvSpPr>
          <p:nvPr/>
        </p:nvSpPr>
        <p:spPr>
          <a:xfrm>
            <a:off x="1606239" y="1090202"/>
            <a:ext cx="5124499" cy="368126"/>
          </a:xfrm>
          <a:prstGeom prst="roundRect">
            <a:avLst/>
          </a:prstGeom>
        </p:spPr>
        <p:style>
          <a:lnRef idx="3">
            <a:schemeClr val="lt1"/>
          </a:lnRef>
          <a:fillRef idx="1">
            <a:schemeClr val="accent2"/>
          </a:fillRef>
          <a:effectRef idx="1">
            <a:schemeClr val="accent2"/>
          </a:effectRef>
          <a:fontRef idx="minor">
            <a:schemeClr val="lt1"/>
          </a:fontRef>
        </p:style>
        <p:txBody>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fr-FR" dirty="0">
                <a:solidFill>
                  <a:schemeClr val="bg1"/>
                </a:solidFill>
              </a:rPr>
              <a:t>N’hésitez pas à vous exprimer sur le sujet</a:t>
            </a:r>
          </a:p>
        </p:txBody>
      </p:sp>
    </p:spTree>
    <p:extLst>
      <p:ext uri="{BB962C8B-B14F-4D97-AF65-F5344CB8AC3E}">
        <p14:creationId xmlns:p14="http://schemas.microsoft.com/office/powerpoint/2010/main" val="3163156711"/>
      </p:ext>
    </p:extLst>
  </p:cSld>
  <p:clrMapOvr>
    <a:masterClrMapping/>
  </p:clrMapOvr>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themeOverride>
</file>

<file path=docProps/app.xml><?xml version="1.0" encoding="utf-8"?>
<Properties xmlns="http://schemas.openxmlformats.org/officeDocument/2006/extended-properties" xmlns:vt="http://schemas.openxmlformats.org/officeDocument/2006/docPropsVTypes">
  <Template/>
  <TotalTime>197</TotalTime>
  <Words>1608</Words>
  <Application>Microsoft Office PowerPoint</Application>
  <PresentationFormat>Grand écran</PresentationFormat>
  <Paragraphs>148</Paragraphs>
  <Slides>17</Slides>
  <Notes>2</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17</vt:i4>
      </vt:variant>
    </vt:vector>
  </HeadingPairs>
  <TitlesOfParts>
    <vt:vector size="27" baseType="lpstr">
      <vt:lpstr>Agenda-Light</vt:lpstr>
      <vt:lpstr>Arial</vt:lpstr>
      <vt:lpstr>Calibri</vt:lpstr>
      <vt:lpstr>Nunito</vt:lpstr>
      <vt:lpstr>Object Sans</vt:lpstr>
      <vt:lpstr>Poppins</vt:lpstr>
      <vt:lpstr>Roboto</vt:lpstr>
      <vt:lpstr>Trebuchet MS</vt:lpstr>
      <vt:lpstr>Wingdings 3</vt:lpstr>
      <vt:lpstr>Facette</vt:lpstr>
      <vt:lpstr>Présentation PowerPoint</vt:lpstr>
      <vt:lpstr>« Mieux comprendre les enjeux du handicap dans la fonction publique territoriale, identifier les solutions favorisant le maintien dans l'emploi et découvrir les accompagnements mobilisables pour sécuriser les parcours professionnels de vos agents. »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subject/>
  <dc:creator>Félicia ROUSSEAU</dc:creator>
  <cp:keywords/>
  <dc:description>generated using python-pptx</dc:description>
  <cp:lastModifiedBy>Félicia ROUSSEAU</cp:lastModifiedBy>
  <cp:revision>27</cp:revision>
  <dcterms:created xsi:type="dcterms:W3CDTF">2013-01-27T09:14:16Z</dcterms:created>
  <dcterms:modified xsi:type="dcterms:W3CDTF">2026-09-16T21:09:49Z</dcterms:modified>
  <cp:category/>
</cp:coreProperties>
</file>