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7556500" cy="106934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70"/>
    <p:restoredTop sz="94674"/>
  </p:normalViewPr>
  <p:slideViewPr>
    <p:cSldViewPr>
      <p:cViewPr varScale="1">
        <p:scale>
          <a:sx n="70" d="100"/>
          <a:sy n="70" d="100"/>
        </p:scale>
        <p:origin x="2916"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750" b="0" i="0">
                <a:solidFill>
                  <a:srgbClr val="231F20"/>
                </a:solidFill>
                <a:latin typeface="Arial"/>
                <a:cs typeface="Arial"/>
              </a:defRPr>
            </a:lvl1pPr>
          </a:lstStyle>
          <a:p>
            <a:pPr marL="12700">
              <a:lnSpc>
                <a:spcPct val="100000"/>
              </a:lnSpc>
              <a:spcBef>
                <a:spcPts val="190"/>
              </a:spcBef>
            </a:pPr>
            <a:r>
              <a:rPr spc="-30" dirty="0"/>
              <a:t>06</a:t>
            </a:r>
            <a:r>
              <a:rPr spc="-25" dirty="0"/>
              <a:t> </a:t>
            </a:r>
            <a:r>
              <a:rPr spc="-30" dirty="0"/>
              <a:t>58</a:t>
            </a:r>
            <a:r>
              <a:rPr spc="-25" dirty="0"/>
              <a:t> </a:t>
            </a:r>
            <a:r>
              <a:rPr spc="-30" dirty="0"/>
              <a:t>08</a:t>
            </a:r>
            <a:r>
              <a:rPr spc="-25" dirty="0"/>
              <a:t> </a:t>
            </a:r>
            <a:r>
              <a:rPr spc="-30" dirty="0"/>
              <a:t>66</a:t>
            </a:r>
            <a:r>
              <a:rPr spc="-25" dirty="0"/>
              <a:t> </a:t>
            </a:r>
            <a:r>
              <a:rPr spc="-30" dirty="0"/>
              <a:t>09</a:t>
            </a:r>
          </a:p>
        </p:txBody>
      </p:sp>
      <p:sp>
        <p:nvSpPr>
          <p:cNvPr id="5" name="Holder 5"/>
          <p:cNvSpPr>
            <a:spLocks noGrp="1"/>
          </p:cNvSpPr>
          <p:nvPr>
            <p:ph type="dt" sz="half" idx="6"/>
          </p:nvPr>
        </p:nvSpPr>
        <p:spPr/>
        <p:txBody>
          <a:bodyPr lIns="0" tIns="0" rIns="0" bIns="0"/>
          <a:lstStyle>
            <a:lvl1pPr>
              <a:defRPr sz="750" b="0" i="0">
                <a:solidFill>
                  <a:srgbClr val="231F20"/>
                </a:solidFill>
                <a:latin typeface="Arial"/>
                <a:cs typeface="Arial"/>
              </a:defRPr>
            </a:lvl1pPr>
          </a:lstStyle>
          <a:p>
            <a:pPr marL="12700">
              <a:lnSpc>
                <a:spcPct val="100000"/>
              </a:lnSpc>
              <a:spcBef>
                <a:spcPts val="190"/>
              </a:spcBef>
            </a:pPr>
            <a:r>
              <a:rPr spc="-10" dirty="0"/>
              <a:t>Cheffe</a:t>
            </a:r>
            <a:r>
              <a:rPr spc="-30" dirty="0"/>
              <a:t> </a:t>
            </a:r>
            <a:r>
              <a:rPr spc="-15" dirty="0"/>
              <a:t>de</a:t>
            </a:r>
            <a:r>
              <a:rPr spc="-30" dirty="0"/>
              <a:t> </a:t>
            </a:r>
            <a:r>
              <a:rPr spc="5" dirty="0"/>
              <a:t>projet</a:t>
            </a:r>
            <a:r>
              <a:rPr spc="-25" dirty="0"/>
              <a:t> </a:t>
            </a:r>
            <a:r>
              <a:rPr spc="-5" dirty="0"/>
              <a:t>Handi-Pacte</a:t>
            </a:r>
            <a:r>
              <a:rPr spc="-30" dirty="0"/>
              <a:t> </a:t>
            </a:r>
            <a:r>
              <a:rPr spc="-60" dirty="0"/>
              <a:t>PACA</a:t>
            </a: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750" b="0" i="0">
                <a:solidFill>
                  <a:srgbClr val="231F20"/>
                </a:solidFill>
                <a:latin typeface="Arial"/>
                <a:cs typeface="Arial"/>
              </a:defRPr>
            </a:lvl1pPr>
          </a:lstStyle>
          <a:p>
            <a:pPr marL="12700">
              <a:lnSpc>
                <a:spcPct val="100000"/>
              </a:lnSpc>
              <a:spcBef>
                <a:spcPts val="190"/>
              </a:spcBef>
            </a:pPr>
            <a:r>
              <a:rPr spc="-30" dirty="0"/>
              <a:t>06</a:t>
            </a:r>
            <a:r>
              <a:rPr spc="-25" dirty="0"/>
              <a:t> </a:t>
            </a:r>
            <a:r>
              <a:rPr spc="-30" dirty="0"/>
              <a:t>58</a:t>
            </a:r>
            <a:r>
              <a:rPr spc="-25" dirty="0"/>
              <a:t> </a:t>
            </a:r>
            <a:r>
              <a:rPr spc="-30" dirty="0"/>
              <a:t>08</a:t>
            </a:r>
            <a:r>
              <a:rPr spc="-25" dirty="0"/>
              <a:t> </a:t>
            </a:r>
            <a:r>
              <a:rPr spc="-30" dirty="0"/>
              <a:t>66</a:t>
            </a:r>
            <a:r>
              <a:rPr spc="-25" dirty="0"/>
              <a:t> </a:t>
            </a:r>
            <a:r>
              <a:rPr spc="-30" dirty="0"/>
              <a:t>09</a:t>
            </a:r>
          </a:p>
        </p:txBody>
      </p:sp>
      <p:sp>
        <p:nvSpPr>
          <p:cNvPr id="5" name="Holder 5"/>
          <p:cNvSpPr>
            <a:spLocks noGrp="1"/>
          </p:cNvSpPr>
          <p:nvPr>
            <p:ph type="dt" sz="half" idx="6"/>
          </p:nvPr>
        </p:nvSpPr>
        <p:spPr/>
        <p:txBody>
          <a:bodyPr lIns="0" tIns="0" rIns="0" bIns="0"/>
          <a:lstStyle>
            <a:lvl1pPr>
              <a:defRPr sz="750" b="0" i="0">
                <a:solidFill>
                  <a:srgbClr val="231F20"/>
                </a:solidFill>
                <a:latin typeface="Arial"/>
                <a:cs typeface="Arial"/>
              </a:defRPr>
            </a:lvl1pPr>
          </a:lstStyle>
          <a:p>
            <a:pPr marL="12700">
              <a:lnSpc>
                <a:spcPct val="100000"/>
              </a:lnSpc>
              <a:spcBef>
                <a:spcPts val="190"/>
              </a:spcBef>
            </a:pPr>
            <a:r>
              <a:rPr spc="-10" dirty="0"/>
              <a:t>Cheffe</a:t>
            </a:r>
            <a:r>
              <a:rPr spc="-30" dirty="0"/>
              <a:t> </a:t>
            </a:r>
            <a:r>
              <a:rPr spc="-15" dirty="0"/>
              <a:t>de</a:t>
            </a:r>
            <a:r>
              <a:rPr spc="-30" dirty="0"/>
              <a:t> </a:t>
            </a:r>
            <a:r>
              <a:rPr spc="5" dirty="0"/>
              <a:t>projet</a:t>
            </a:r>
            <a:r>
              <a:rPr spc="-25" dirty="0"/>
              <a:t> </a:t>
            </a:r>
            <a:r>
              <a:rPr spc="-5" dirty="0"/>
              <a:t>Handi-Pacte</a:t>
            </a:r>
            <a:r>
              <a:rPr spc="-30" dirty="0"/>
              <a:t> </a:t>
            </a:r>
            <a:r>
              <a:rPr spc="-60" dirty="0"/>
              <a:t>PACA</a:t>
            </a: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750" b="0" i="0">
                <a:solidFill>
                  <a:srgbClr val="231F20"/>
                </a:solidFill>
                <a:latin typeface="Arial"/>
                <a:cs typeface="Arial"/>
              </a:defRPr>
            </a:lvl1pPr>
          </a:lstStyle>
          <a:p>
            <a:pPr marL="12700">
              <a:lnSpc>
                <a:spcPct val="100000"/>
              </a:lnSpc>
              <a:spcBef>
                <a:spcPts val="190"/>
              </a:spcBef>
            </a:pPr>
            <a:r>
              <a:rPr spc="-30" dirty="0"/>
              <a:t>06</a:t>
            </a:r>
            <a:r>
              <a:rPr spc="-25" dirty="0"/>
              <a:t> </a:t>
            </a:r>
            <a:r>
              <a:rPr spc="-30" dirty="0"/>
              <a:t>58</a:t>
            </a:r>
            <a:r>
              <a:rPr spc="-25" dirty="0"/>
              <a:t> </a:t>
            </a:r>
            <a:r>
              <a:rPr spc="-30" dirty="0"/>
              <a:t>08</a:t>
            </a:r>
            <a:r>
              <a:rPr spc="-25" dirty="0"/>
              <a:t> </a:t>
            </a:r>
            <a:r>
              <a:rPr spc="-30" dirty="0"/>
              <a:t>66</a:t>
            </a:r>
            <a:r>
              <a:rPr spc="-25" dirty="0"/>
              <a:t> </a:t>
            </a:r>
            <a:r>
              <a:rPr spc="-30" dirty="0"/>
              <a:t>09</a:t>
            </a:r>
          </a:p>
        </p:txBody>
      </p:sp>
      <p:sp>
        <p:nvSpPr>
          <p:cNvPr id="6" name="Holder 6"/>
          <p:cNvSpPr>
            <a:spLocks noGrp="1"/>
          </p:cNvSpPr>
          <p:nvPr>
            <p:ph type="dt" sz="half" idx="6"/>
          </p:nvPr>
        </p:nvSpPr>
        <p:spPr/>
        <p:txBody>
          <a:bodyPr lIns="0" tIns="0" rIns="0" bIns="0"/>
          <a:lstStyle>
            <a:lvl1pPr>
              <a:defRPr sz="750" b="0" i="0">
                <a:solidFill>
                  <a:srgbClr val="231F20"/>
                </a:solidFill>
                <a:latin typeface="Arial"/>
                <a:cs typeface="Arial"/>
              </a:defRPr>
            </a:lvl1pPr>
          </a:lstStyle>
          <a:p>
            <a:pPr marL="12700">
              <a:lnSpc>
                <a:spcPct val="100000"/>
              </a:lnSpc>
              <a:spcBef>
                <a:spcPts val="190"/>
              </a:spcBef>
            </a:pPr>
            <a:r>
              <a:rPr spc="-10" dirty="0"/>
              <a:t>Cheffe</a:t>
            </a:r>
            <a:r>
              <a:rPr spc="-30" dirty="0"/>
              <a:t> </a:t>
            </a:r>
            <a:r>
              <a:rPr spc="-15" dirty="0"/>
              <a:t>de</a:t>
            </a:r>
            <a:r>
              <a:rPr spc="-30" dirty="0"/>
              <a:t> </a:t>
            </a:r>
            <a:r>
              <a:rPr spc="5" dirty="0"/>
              <a:t>projet</a:t>
            </a:r>
            <a:r>
              <a:rPr spc="-25" dirty="0"/>
              <a:t> </a:t>
            </a:r>
            <a:r>
              <a:rPr spc="-5" dirty="0"/>
              <a:t>Handi-Pacte</a:t>
            </a:r>
            <a:r>
              <a:rPr spc="-30" dirty="0"/>
              <a:t> </a:t>
            </a:r>
            <a:r>
              <a:rPr spc="-60" dirty="0"/>
              <a:t>PACA</a:t>
            </a: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defRPr sz="750" b="0" i="0">
                <a:solidFill>
                  <a:srgbClr val="231F20"/>
                </a:solidFill>
                <a:latin typeface="Arial"/>
                <a:cs typeface="Arial"/>
              </a:defRPr>
            </a:lvl1pPr>
          </a:lstStyle>
          <a:p>
            <a:pPr marL="12700">
              <a:lnSpc>
                <a:spcPct val="100000"/>
              </a:lnSpc>
              <a:spcBef>
                <a:spcPts val="190"/>
              </a:spcBef>
            </a:pPr>
            <a:r>
              <a:rPr spc="-30" dirty="0"/>
              <a:t>06</a:t>
            </a:r>
            <a:r>
              <a:rPr spc="-25" dirty="0"/>
              <a:t> </a:t>
            </a:r>
            <a:r>
              <a:rPr spc="-30" dirty="0"/>
              <a:t>58</a:t>
            </a:r>
            <a:r>
              <a:rPr spc="-25" dirty="0"/>
              <a:t> </a:t>
            </a:r>
            <a:r>
              <a:rPr spc="-30" dirty="0"/>
              <a:t>08</a:t>
            </a:r>
            <a:r>
              <a:rPr spc="-25" dirty="0"/>
              <a:t> </a:t>
            </a:r>
            <a:r>
              <a:rPr spc="-30" dirty="0"/>
              <a:t>66</a:t>
            </a:r>
            <a:r>
              <a:rPr spc="-25" dirty="0"/>
              <a:t> </a:t>
            </a:r>
            <a:r>
              <a:rPr spc="-30" dirty="0"/>
              <a:t>09</a:t>
            </a:r>
          </a:p>
        </p:txBody>
      </p:sp>
      <p:sp>
        <p:nvSpPr>
          <p:cNvPr id="4" name="Holder 4"/>
          <p:cNvSpPr>
            <a:spLocks noGrp="1"/>
          </p:cNvSpPr>
          <p:nvPr>
            <p:ph type="dt" sz="half" idx="6"/>
          </p:nvPr>
        </p:nvSpPr>
        <p:spPr/>
        <p:txBody>
          <a:bodyPr lIns="0" tIns="0" rIns="0" bIns="0"/>
          <a:lstStyle>
            <a:lvl1pPr>
              <a:defRPr sz="750" b="0" i="0">
                <a:solidFill>
                  <a:srgbClr val="231F20"/>
                </a:solidFill>
                <a:latin typeface="Arial"/>
                <a:cs typeface="Arial"/>
              </a:defRPr>
            </a:lvl1pPr>
          </a:lstStyle>
          <a:p>
            <a:pPr marL="12700">
              <a:lnSpc>
                <a:spcPct val="100000"/>
              </a:lnSpc>
              <a:spcBef>
                <a:spcPts val="190"/>
              </a:spcBef>
            </a:pPr>
            <a:r>
              <a:rPr spc="-10" dirty="0"/>
              <a:t>Cheffe</a:t>
            </a:r>
            <a:r>
              <a:rPr spc="-30" dirty="0"/>
              <a:t> </a:t>
            </a:r>
            <a:r>
              <a:rPr spc="-15" dirty="0"/>
              <a:t>de</a:t>
            </a:r>
            <a:r>
              <a:rPr spc="-30" dirty="0"/>
              <a:t> </a:t>
            </a:r>
            <a:r>
              <a:rPr spc="5" dirty="0"/>
              <a:t>projet</a:t>
            </a:r>
            <a:r>
              <a:rPr spc="-25" dirty="0"/>
              <a:t> </a:t>
            </a:r>
            <a:r>
              <a:rPr spc="-5" dirty="0"/>
              <a:t>Handi-Pacte</a:t>
            </a:r>
            <a:r>
              <a:rPr spc="-30" dirty="0"/>
              <a:t> </a:t>
            </a:r>
            <a:r>
              <a:rPr spc="-60" dirty="0"/>
              <a:t>PACA</a:t>
            </a: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750" b="0" i="0">
                <a:solidFill>
                  <a:srgbClr val="231F20"/>
                </a:solidFill>
                <a:latin typeface="Arial"/>
                <a:cs typeface="Arial"/>
              </a:defRPr>
            </a:lvl1pPr>
          </a:lstStyle>
          <a:p>
            <a:pPr marL="12700">
              <a:lnSpc>
                <a:spcPct val="100000"/>
              </a:lnSpc>
              <a:spcBef>
                <a:spcPts val="190"/>
              </a:spcBef>
            </a:pPr>
            <a:r>
              <a:rPr spc="-30" dirty="0"/>
              <a:t>06</a:t>
            </a:r>
            <a:r>
              <a:rPr spc="-25" dirty="0"/>
              <a:t> </a:t>
            </a:r>
            <a:r>
              <a:rPr spc="-30" dirty="0"/>
              <a:t>58</a:t>
            </a:r>
            <a:r>
              <a:rPr spc="-25" dirty="0"/>
              <a:t> </a:t>
            </a:r>
            <a:r>
              <a:rPr spc="-30" dirty="0"/>
              <a:t>08</a:t>
            </a:r>
            <a:r>
              <a:rPr spc="-25" dirty="0"/>
              <a:t> </a:t>
            </a:r>
            <a:r>
              <a:rPr spc="-30" dirty="0"/>
              <a:t>66</a:t>
            </a:r>
            <a:r>
              <a:rPr spc="-25" dirty="0"/>
              <a:t> </a:t>
            </a:r>
            <a:r>
              <a:rPr spc="-30" dirty="0"/>
              <a:t>09</a:t>
            </a:r>
          </a:p>
        </p:txBody>
      </p:sp>
      <p:sp>
        <p:nvSpPr>
          <p:cNvPr id="3" name="Holder 3"/>
          <p:cNvSpPr>
            <a:spLocks noGrp="1"/>
          </p:cNvSpPr>
          <p:nvPr>
            <p:ph type="dt" sz="half" idx="6"/>
          </p:nvPr>
        </p:nvSpPr>
        <p:spPr/>
        <p:txBody>
          <a:bodyPr lIns="0" tIns="0" rIns="0" bIns="0"/>
          <a:lstStyle>
            <a:lvl1pPr>
              <a:defRPr sz="750" b="0" i="0">
                <a:solidFill>
                  <a:srgbClr val="231F20"/>
                </a:solidFill>
                <a:latin typeface="Arial"/>
                <a:cs typeface="Arial"/>
              </a:defRPr>
            </a:lvl1pPr>
          </a:lstStyle>
          <a:p>
            <a:pPr marL="12700">
              <a:lnSpc>
                <a:spcPct val="100000"/>
              </a:lnSpc>
              <a:spcBef>
                <a:spcPts val="190"/>
              </a:spcBef>
            </a:pPr>
            <a:r>
              <a:rPr spc="-10" dirty="0"/>
              <a:t>Cheffe</a:t>
            </a:r>
            <a:r>
              <a:rPr spc="-30" dirty="0"/>
              <a:t> </a:t>
            </a:r>
            <a:r>
              <a:rPr spc="-15" dirty="0"/>
              <a:t>de</a:t>
            </a:r>
            <a:r>
              <a:rPr spc="-30" dirty="0"/>
              <a:t> </a:t>
            </a:r>
            <a:r>
              <a:rPr spc="5" dirty="0"/>
              <a:t>projet</a:t>
            </a:r>
            <a:r>
              <a:rPr spc="-25" dirty="0"/>
              <a:t> </a:t>
            </a:r>
            <a:r>
              <a:rPr spc="-5" dirty="0"/>
              <a:t>Handi-Pacte</a:t>
            </a:r>
            <a:r>
              <a:rPr spc="-30" dirty="0"/>
              <a:t> </a:t>
            </a:r>
            <a:r>
              <a:rPr spc="-60" dirty="0"/>
              <a:t>PACA</a:t>
            </a: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850489" y="10219992"/>
            <a:ext cx="617854" cy="158750"/>
          </a:xfrm>
          <a:prstGeom prst="rect">
            <a:avLst/>
          </a:prstGeom>
        </p:spPr>
        <p:txBody>
          <a:bodyPr wrap="square" lIns="0" tIns="0" rIns="0" bIns="0">
            <a:spAutoFit/>
          </a:bodyPr>
          <a:lstStyle>
            <a:lvl1pPr>
              <a:defRPr sz="750" b="0" i="0">
                <a:solidFill>
                  <a:srgbClr val="231F20"/>
                </a:solidFill>
                <a:latin typeface="Arial"/>
                <a:cs typeface="Arial"/>
              </a:defRPr>
            </a:lvl1pPr>
          </a:lstStyle>
          <a:p>
            <a:pPr marL="12700">
              <a:lnSpc>
                <a:spcPct val="100000"/>
              </a:lnSpc>
              <a:spcBef>
                <a:spcPts val="190"/>
              </a:spcBef>
            </a:pPr>
            <a:r>
              <a:rPr spc="-30" dirty="0"/>
              <a:t>06</a:t>
            </a:r>
            <a:r>
              <a:rPr spc="-25" dirty="0"/>
              <a:t> </a:t>
            </a:r>
            <a:r>
              <a:rPr spc="-30" dirty="0"/>
              <a:t>58</a:t>
            </a:r>
            <a:r>
              <a:rPr spc="-25" dirty="0"/>
              <a:t> </a:t>
            </a:r>
            <a:r>
              <a:rPr spc="-30" dirty="0"/>
              <a:t>08</a:t>
            </a:r>
            <a:r>
              <a:rPr spc="-25" dirty="0"/>
              <a:t> </a:t>
            </a:r>
            <a:r>
              <a:rPr spc="-30" dirty="0"/>
              <a:t>66</a:t>
            </a:r>
            <a:r>
              <a:rPr spc="-25" dirty="0"/>
              <a:t> </a:t>
            </a:r>
            <a:r>
              <a:rPr spc="-30" dirty="0"/>
              <a:t>09</a:t>
            </a:r>
          </a:p>
        </p:txBody>
      </p:sp>
      <p:sp>
        <p:nvSpPr>
          <p:cNvPr id="5" name="Holder 5"/>
          <p:cNvSpPr>
            <a:spLocks noGrp="1"/>
          </p:cNvSpPr>
          <p:nvPr>
            <p:ph type="dt" sz="half" idx="6"/>
          </p:nvPr>
        </p:nvSpPr>
        <p:spPr>
          <a:xfrm>
            <a:off x="2178157" y="10219992"/>
            <a:ext cx="1496695" cy="158750"/>
          </a:xfrm>
          <a:prstGeom prst="rect">
            <a:avLst/>
          </a:prstGeom>
        </p:spPr>
        <p:txBody>
          <a:bodyPr wrap="square" lIns="0" tIns="0" rIns="0" bIns="0">
            <a:spAutoFit/>
          </a:bodyPr>
          <a:lstStyle>
            <a:lvl1pPr>
              <a:defRPr sz="750" b="0" i="0">
                <a:solidFill>
                  <a:srgbClr val="231F20"/>
                </a:solidFill>
                <a:latin typeface="Arial"/>
                <a:cs typeface="Arial"/>
              </a:defRPr>
            </a:lvl1pPr>
          </a:lstStyle>
          <a:p>
            <a:pPr marL="12700">
              <a:lnSpc>
                <a:spcPct val="100000"/>
              </a:lnSpc>
              <a:spcBef>
                <a:spcPts val="190"/>
              </a:spcBef>
            </a:pPr>
            <a:r>
              <a:rPr spc="-10" dirty="0"/>
              <a:t>Cheffe</a:t>
            </a:r>
            <a:r>
              <a:rPr spc="-30" dirty="0"/>
              <a:t> </a:t>
            </a:r>
            <a:r>
              <a:rPr spc="-15" dirty="0"/>
              <a:t>de</a:t>
            </a:r>
            <a:r>
              <a:rPr spc="-30" dirty="0"/>
              <a:t> </a:t>
            </a:r>
            <a:r>
              <a:rPr spc="5" dirty="0"/>
              <a:t>projet</a:t>
            </a:r>
            <a:r>
              <a:rPr spc="-25" dirty="0"/>
              <a:t> </a:t>
            </a:r>
            <a:r>
              <a:rPr spc="-5" dirty="0"/>
              <a:t>Handi-Pacte</a:t>
            </a:r>
            <a:r>
              <a:rPr spc="-30" dirty="0"/>
              <a:t> </a:t>
            </a:r>
            <a:r>
              <a:rPr spc="-60" dirty="0"/>
              <a:t>PACA</a:t>
            </a:r>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
        <p:nvSpPr>
          <p:cNvPr id="8" name="ZoneTexte 7">
            <a:extLst>
              <a:ext uri="{FF2B5EF4-FFF2-40B4-BE49-F238E27FC236}">
                <a16:creationId xmlns:a16="http://schemas.microsoft.com/office/drawing/2014/main" id="{8BB9FBD5-1C0D-6538-8E0E-3E3482BD8E6A}"/>
              </a:ext>
            </a:extLst>
          </p:cNvPr>
          <p:cNvSpPr txBox="1"/>
          <p:nvPr userDrawn="1">
            <p:extLst>
              <p:ext uri="{1162E1C5-73C7-4A58-AE30-91384D911F3F}">
                <p184:classification xmlns:p184="http://schemas.microsoft.com/office/powerpoint/2018/4/main" val="ftr"/>
              </p:ext>
            </p:extLst>
          </p:nvPr>
        </p:nvSpPr>
        <p:spPr>
          <a:xfrm>
            <a:off x="0" y="10541000"/>
            <a:ext cx="407988" cy="152400"/>
          </a:xfrm>
          <a:prstGeom prst="rect">
            <a:avLst/>
          </a:prstGeom>
        </p:spPr>
        <p:txBody>
          <a:bodyPr horzOverflow="overflow" lIns="0" tIns="0" rIns="0" bIns="0">
            <a:spAutoFit/>
          </a:bodyPr>
          <a:lstStyle/>
          <a:p>
            <a:pPr algn="l"/>
            <a:r>
              <a:rPr lang="fr-FR" sz="1000">
                <a:solidFill>
                  <a:srgbClr val="FF0000"/>
                </a:solidFill>
                <a:latin typeface="Calibri" panose="020F0502020204030204" pitchFamily="34" charset="0"/>
                <a:cs typeface="Calibri" panose="020F0502020204030204" pitchFamily="34" charset="0"/>
              </a:rPr>
              <a:t>Interne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www.alternance.emploi.gouv.fr/portail_alternance/jcms/gc_5504/simulateur-employeur"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 name="object 13">
            <a:extLst>
              <a:ext uri="{FF2B5EF4-FFF2-40B4-BE49-F238E27FC236}">
                <a16:creationId xmlns:a16="http://schemas.microsoft.com/office/drawing/2014/main" id="{9841ACD6-554F-E54F-855C-90F0D0A731E5}"/>
              </a:ext>
            </a:extLst>
          </p:cNvPr>
          <p:cNvSpPr/>
          <p:nvPr/>
        </p:nvSpPr>
        <p:spPr>
          <a:xfrm>
            <a:off x="1346553" y="7825413"/>
            <a:ext cx="5143147" cy="636486"/>
          </a:xfrm>
          <a:custGeom>
            <a:avLst/>
            <a:gdLst/>
            <a:ahLst/>
            <a:cxnLst/>
            <a:rect l="l" t="t" r="r" b="b"/>
            <a:pathLst>
              <a:path w="2738120" h="4811395">
                <a:moveTo>
                  <a:pt x="2737700" y="0"/>
                </a:moveTo>
                <a:lnTo>
                  <a:pt x="0" y="0"/>
                </a:lnTo>
                <a:lnTo>
                  <a:pt x="0" y="4810798"/>
                </a:lnTo>
                <a:lnTo>
                  <a:pt x="2737700" y="4810798"/>
                </a:lnTo>
                <a:lnTo>
                  <a:pt x="2737700" y="0"/>
                </a:lnTo>
                <a:close/>
              </a:path>
            </a:pathLst>
          </a:custGeom>
          <a:solidFill>
            <a:srgbClr val="F1F0EA"/>
          </a:solidFill>
        </p:spPr>
        <p:txBody>
          <a:bodyPr wrap="square" lIns="0" tIns="0" rIns="0" bIns="0" rtlCol="0"/>
          <a:lstStyle/>
          <a:p>
            <a:endParaRPr dirty="0"/>
          </a:p>
        </p:txBody>
      </p:sp>
      <p:sp>
        <p:nvSpPr>
          <p:cNvPr id="59" name="object 13">
            <a:extLst>
              <a:ext uri="{FF2B5EF4-FFF2-40B4-BE49-F238E27FC236}">
                <a16:creationId xmlns:a16="http://schemas.microsoft.com/office/drawing/2014/main" id="{9DE2B0E9-63BE-E44C-BE79-08AC6F47DE52}"/>
              </a:ext>
            </a:extLst>
          </p:cNvPr>
          <p:cNvSpPr/>
          <p:nvPr/>
        </p:nvSpPr>
        <p:spPr>
          <a:xfrm>
            <a:off x="1335290" y="8823003"/>
            <a:ext cx="5143147" cy="446919"/>
          </a:xfrm>
          <a:custGeom>
            <a:avLst/>
            <a:gdLst/>
            <a:ahLst/>
            <a:cxnLst/>
            <a:rect l="l" t="t" r="r" b="b"/>
            <a:pathLst>
              <a:path w="2738120" h="4811395">
                <a:moveTo>
                  <a:pt x="2737700" y="0"/>
                </a:moveTo>
                <a:lnTo>
                  <a:pt x="0" y="0"/>
                </a:lnTo>
                <a:lnTo>
                  <a:pt x="0" y="4810798"/>
                </a:lnTo>
                <a:lnTo>
                  <a:pt x="2737700" y="4810798"/>
                </a:lnTo>
                <a:lnTo>
                  <a:pt x="2737700" y="0"/>
                </a:lnTo>
                <a:close/>
              </a:path>
            </a:pathLst>
          </a:custGeom>
          <a:solidFill>
            <a:srgbClr val="F1F0EA"/>
          </a:solidFill>
        </p:spPr>
        <p:txBody>
          <a:bodyPr wrap="square" lIns="0" tIns="0" rIns="0" bIns="0" rtlCol="0"/>
          <a:lstStyle/>
          <a:p>
            <a:endParaRPr dirty="0"/>
          </a:p>
        </p:txBody>
      </p:sp>
      <p:sp>
        <p:nvSpPr>
          <p:cNvPr id="2" name="object 2"/>
          <p:cNvSpPr/>
          <p:nvPr/>
        </p:nvSpPr>
        <p:spPr>
          <a:xfrm>
            <a:off x="0" y="0"/>
            <a:ext cx="687070" cy="2808605"/>
          </a:xfrm>
          <a:custGeom>
            <a:avLst/>
            <a:gdLst/>
            <a:ahLst/>
            <a:cxnLst/>
            <a:rect l="l" t="t" r="r" b="b"/>
            <a:pathLst>
              <a:path w="687070" h="2808605">
                <a:moveTo>
                  <a:pt x="686940" y="0"/>
                </a:moveTo>
                <a:lnTo>
                  <a:pt x="0" y="0"/>
                </a:lnTo>
                <a:lnTo>
                  <a:pt x="0" y="2699178"/>
                </a:lnTo>
                <a:lnTo>
                  <a:pt x="40418" y="2711981"/>
                </a:lnTo>
                <a:lnTo>
                  <a:pt x="84430" y="2724917"/>
                </a:lnTo>
                <a:lnTo>
                  <a:pt x="128818" y="2736960"/>
                </a:lnTo>
                <a:lnTo>
                  <a:pt x="173570" y="2748099"/>
                </a:lnTo>
                <a:lnTo>
                  <a:pt x="218676" y="2758324"/>
                </a:lnTo>
                <a:lnTo>
                  <a:pt x="264126" y="2767624"/>
                </a:lnTo>
                <a:lnTo>
                  <a:pt x="309910" y="2775989"/>
                </a:lnTo>
                <a:lnTo>
                  <a:pt x="356017" y="2783409"/>
                </a:lnTo>
                <a:lnTo>
                  <a:pt x="402436" y="2789873"/>
                </a:lnTo>
                <a:lnTo>
                  <a:pt x="449158" y="2795371"/>
                </a:lnTo>
                <a:lnTo>
                  <a:pt x="496172" y="2799893"/>
                </a:lnTo>
                <a:lnTo>
                  <a:pt x="543467" y="2803428"/>
                </a:lnTo>
                <a:lnTo>
                  <a:pt x="591034" y="2805966"/>
                </a:lnTo>
                <a:lnTo>
                  <a:pt x="638862" y="2807496"/>
                </a:lnTo>
                <a:lnTo>
                  <a:pt x="686940" y="2808009"/>
                </a:lnTo>
                <a:lnTo>
                  <a:pt x="686940" y="0"/>
                </a:lnTo>
                <a:close/>
              </a:path>
            </a:pathLst>
          </a:custGeom>
          <a:solidFill>
            <a:srgbClr val="F1F0EA"/>
          </a:solidFill>
        </p:spPr>
        <p:txBody>
          <a:bodyPr wrap="square" lIns="0" tIns="0" rIns="0" bIns="0" rtlCol="0"/>
          <a:lstStyle/>
          <a:p>
            <a:endParaRPr/>
          </a:p>
        </p:txBody>
      </p:sp>
      <p:sp>
        <p:nvSpPr>
          <p:cNvPr id="3" name="object 3"/>
          <p:cNvSpPr/>
          <p:nvPr/>
        </p:nvSpPr>
        <p:spPr>
          <a:xfrm>
            <a:off x="1623950" y="457205"/>
            <a:ext cx="397510" cy="795020"/>
          </a:xfrm>
          <a:custGeom>
            <a:avLst/>
            <a:gdLst/>
            <a:ahLst/>
            <a:cxnLst/>
            <a:rect l="l" t="t" r="r" b="b"/>
            <a:pathLst>
              <a:path w="397510" h="795019">
                <a:moveTo>
                  <a:pt x="0" y="0"/>
                </a:moveTo>
                <a:lnTo>
                  <a:pt x="0" y="794397"/>
                </a:lnTo>
                <a:lnTo>
                  <a:pt x="46321" y="791725"/>
                </a:lnTo>
                <a:lnTo>
                  <a:pt x="91074" y="783907"/>
                </a:lnTo>
                <a:lnTo>
                  <a:pt x="133959" y="771240"/>
                </a:lnTo>
                <a:lnTo>
                  <a:pt x="174679" y="754024"/>
                </a:lnTo>
                <a:lnTo>
                  <a:pt x="212935" y="732556"/>
                </a:lnTo>
                <a:lnTo>
                  <a:pt x="248430" y="707135"/>
                </a:lnTo>
                <a:lnTo>
                  <a:pt x="280865" y="678057"/>
                </a:lnTo>
                <a:lnTo>
                  <a:pt x="309942" y="645622"/>
                </a:lnTo>
                <a:lnTo>
                  <a:pt x="335364" y="610128"/>
                </a:lnTo>
                <a:lnTo>
                  <a:pt x="356832" y="571871"/>
                </a:lnTo>
                <a:lnTo>
                  <a:pt x="374048" y="531152"/>
                </a:lnTo>
                <a:lnTo>
                  <a:pt x="386714" y="488266"/>
                </a:lnTo>
                <a:lnTo>
                  <a:pt x="394532" y="443514"/>
                </a:lnTo>
                <a:lnTo>
                  <a:pt x="397205" y="397192"/>
                </a:lnTo>
                <a:lnTo>
                  <a:pt x="394532" y="350870"/>
                </a:lnTo>
                <a:lnTo>
                  <a:pt x="386714" y="306118"/>
                </a:lnTo>
                <a:lnTo>
                  <a:pt x="374048" y="263234"/>
                </a:lnTo>
                <a:lnTo>
                  <a:pt x="356832" y="222515"/>
                </a:lnTo>
                <a:lnTo>
                  <a:pt x="335364" y="184260"/>
                </a:lnTo>
                <a:lnTo>
                  <a:pt x="309942" y="148767"/>
                </a:lnTo>
                <a:lnTo>
                  <a:pt x="280865" y="116333"/>
                </a:lnTo>
                <a:lnTo>
                  <a:pt x="248430" y="87257"/>
                </a:lnTo>
                <a:lnTo>
                  <a:pt x="212935" y="61837"/>
                </a:lnTo>
                <a:lnTo>
                  <a:pt x="174679" y="40370"/>
                </a:lnTo>
                <a:lnTo>
                  <a:pt x="133959" y="23155"/>
                </a:lnTo>
                <a:lnTo>
                  <a:pt x="91074" y="10489"/>
                </a:lnTo>
                <a:lnTo>
                  <a:pt x="46321" y="2672"/>
                </a:lnTo>
                <a:lnTo>
                  <a:pt x="0" y="0"/>
                </a:lnTo>
                <a:close/>
              </a:path>
            </a:pathLst>
          </a:custGeom>
          <a:solidFill>
            <a:srgbClr val="F15B4E"/>
          </a:solidFill>
        </p:spPr>
        <p:txBody>
          <a:bodyPr wrap="square" lIns="0" tIns="0" rIns="0" bIns="0" rtlCol="0"/>
          <a:lstStyle/>
          <a:p>
            <a:endParaRPr/>
          </a:p>
        </p:txBody>
      </p:sp>
      <p:sp>
        <p:nvSpPr>
          <p:cNvPr id="4" name="object 4"/>
          <p:cNvSpPr/>
          <p:nvPr/>
        </p:nvSpPr>
        <p:spPr>
          <a:xfrm>
            <a:off x="958549" y="505809"/>
            <a:ext cx="563245" cy="281940"/>
          </a:xfrm>
          <a:custGeom>
            <a:avLst/>
            <a:gdLst/>
            <a:ahLst/>
            <a:cxnLst/>
            <a:rect l="l" t="t" r="r" b="b"/>
            <a:pathLst>
              <a:path w="563244" h="281940">
                <a:moveTo>
                  <a:pt x="281406" y="0"/>
                </a:moveTo>
                <a:lnTo>
                  <a:pt x="235759" y="3682"/>
                </a:lnTo>
                <a:lnTo>
                  <a:pt x="192458" y="14345"/>
                </a:lnTo>
                <a:lnTo>
                  <a:pt x="152081" y="31408"/>
                </a:lnTo>
                <a:lnTo>
                  <a:pt x="115208" y="54292"/>
                </a:lnTo>
                <a:lnTo>
                  <a:pt x="82419" y="82418"/>
                </a:lnTo>
                <a:lnTo>
                  <a:pt x="54293" y="115206"/>
                </a:lnTo>
                <a:lnTo>
                  <a:pt x="31408" y="152077"/>
                </a:lnTo>
                <a:lnTo>
                  <a:pt x="14345" y="192451"/>
                </a:lnTo>
                <a:lnTo>
                  <a:pt x="3682" y="235750"/>
                </a:lnTo>
                <a:lnTo>
                  <a:pt x="0" y="281393"/>
                </a:lnTo>
                <a:lnTo>
                  <a:pt x="562800" y="281393"/>
                </a:lnTo>
                <a:lnTo>
                  <a:pt x="559117" y="235750"/>
                </a:lnTo>
                <a:lnTo>
                  <a:pt x="548454" y="192451"/>
                </a:lnTo>
                <a:lnTo>
                  <a:pt x="531391" y="152077"/>
                </a:lnTo>
                <a:lnTo>
                  <a:pt x="508507" y="115206"/>
                </a:lnTo>
                <a:lnTo>
                  <a:pt x="480382" y="82418"/>
                </a:lnTo>
                <a:lnTo>
                  <a:pt x="447594" y="54292"/>
                </a:lnTo>
                <a:lnTo>
                  <a:pt x="410723" y="31408"/>
                </a:lnTo>
                <a:lnTo>
                  <a:pt x="370348" y="14345"/>
                </a:lnTo>
                <a:lnTo>
                  <a:pt x="327050" y="3682"/>
                </a:lnTo>
                <a:lnTo>
                  <a:pt x="281406" y="0"/>
                </a:lnTo>
                <a:close/>
              </a:path>
            </a:pathLst>
          </a:custGeom>
          <a:solidFill>
            <a:srgbClr val="F15B4E"/>
          </a:solidFill>
        </p:spPr>
        <p:txBody>
          <a:bodyPr wrap="square" lIns="0" tIns="0" rIns="0" bIns="0" rtlCol="0"/>
          <a:lstStyle/>
          <a:p>
            <a:endParaRPr/>
          </a:p>
        </p:txBody>
      </p:sp>
      <p:sp>
        <p:nvSpPr>
          <p:cNvPr id="5" name="object 5"/>
          <p:cNvSpPr txBox="1"/>
          <p:nvPr/>
        </p:nvSpPr>
        <p:spPr>
          <a:xfrm>
            <a:off x="205740" y="331834"/>
            <a:ext cx="323850" cy="2063114"/>
          </a:xfrm>
          <a:prstGeom prst="rect">
            <a:avLst/>
          </a:prstGeom>
        </p:spPr>
        <p:txBody>
          <a:bodyPr vert="vert270" wrap="square" lIns="0" tIns="0" rIns="0" bIns="0" rtlCol="0">
            <a:spAutoFit/>
          </a:bodyPr>
          <a:lstStyle/>
          <a:p>
            <a:pPr marL="12700">
              <a:lnSpc>
                <a:spcPts val="2380"/>
              </a:lnSpc>
            </a:pPr>
            <a:r>
              <a:rPr sz="2000" b="1" dirty="0">
                <a:solidFill>
                  <a:srgbClr val="F15B4E"/>
                </a:solidFill>
                <a:latin typeface="Raleway"/>
                <a:cs typeface="Raleway"/>
              </a:rPr>
              <a:t>FICHE</a:t>
            </a:r>
            <a:r>
              <a:rPr sz="2000" b="1" spc="-55" dirty="0">
                <a:solidFill>
                  <a:srgbClr val="F15B4E"/>
                </a:solidFill>
                <a:latin typeface="Raleway"/>
                <a:cs typeface="Raleway"/>
              </a:rPr>
              <a:t> </a:t>
            </a:r>
            <a:r>
              <a:rPr sz="2000" b="1" spc="-25" dirty="0">
                <a:solidFill>
                  <a:srgbClr val="F15B4E"/>
                </a:solidFill>
                <a:latin typeface="Raleway"/>
                <a:cs typeface="Raleway"/>
              </a:rPr>
              <a:t>PRATIQUE</a:t>
            </a:r>
            <a:endParaRPr sz="2000">
              <a:latin typeface="Raleway"/>
              <a:cs typeface="Raleway"/>
            </a:endParaRPr>
          </a:p>
        </p:txBody>
      </p:sp>
      <p:sp>
        <p:nvSpPr>
          <p:cNvPr id="6" name="object 6"/>
          <p:cNvSpPr txBox="1"/>
          <p:nvPr/>
        </p:nvSpPr>
        <p:spPr>
          <a:xfrm>
            <a:off x="1084449" y="1724105"/>
            <a:ext cx="4623713" cy="714375"/>
          </a:xfrm>
          <a:prstGeom prst="rect">
            <a:avLst/>
          </a:prstGeom>
        </p:spPr>
        <p:txBody>
          <a:bodyPr vert="horz" wrap="square" lIns="0" tIns="13335" rIns="0" bIns="0" rtlCol="0">
            <a:spAutoFit/>
          </a:bodyPr>
          <a:lstStyle/>
          <a:p>
            <a:pPr marL="12700" marR="5080">
              <a:lnSpc>
                <a:spcPct val="100000"/>
              </a:lnSpc>
              <a:spcBef>
                <a:spcPts val="105"/>
              </a:spcBef>
            </a:pPr>
            <a:r>
              <a:rPr lang="fr-FR" sz="1500" b="1" spc="-40" dirty="0">
                <a:solidFill>
                  <a:srgbClr val="862980"/>
                </a:solidFill>
                <a:latin typeface="Raleway"/>
                <a:cs typeface="Raleway"/>
              </a:rPr>
              <a:t>APPRENTISSAGE – SYNTHÈSE DES DISPOSITIFS PROPOSÉS PAR LE FIPHFP</a:t>
            </a:r>
          </a:p>
          <a:p>
            <a:pPr marL="12700" marR="5080">
              <a:lnSpc>
                <a:spcPct val="100000"/>
              </a:lnSpc>
              <a:spcBef>
                <a:spcPts val="105"/>
              </a:spcBef>
            </a:pPr>
            <a:endParaRPr lang="fr-FR" sz="1500" b="1" spc="-40" dirty="0">
              <a:solidFill>
                <a:srgbClr val="862980"/>
              </a:solidFill>
              <a:latin typeface="Raleway"/>
              <a:cs typeface="Raleway"/>
            </a:endParaRPr>
          </a:p>
        </p:txBody>
      </p:sp>
      <p:grpSp>
        <p:nvGrpSpPr>
          <p:cNvPr id="7" name="object 7"/>
          <p:cNvGrpSpPr/>
          <p:nvPr/>
        </p:nvGrpSpPr>
        <p:grpSpPr>
          <a:xfrm>
            <a:off x="1127505" y="2379579"/>
            <a:ext cx="5745480" cy="1450046"/>
            <a:chOff x="1127505" y="2052002"/>
            <a:chExt cx="5745480" cy="1450046"/>
          </a:xfrm>
        </p:grpSpPr>
        <p:sp>
          <p:nvSpPr>
            <p:cNvPr id="8" name="object 8"/>
            <p:cNvSpPr/>
            <p:nvPr/>
          </p:nvSpPr>
          <p:spPr>
            <a:xfrm>
              <a:off x="1127505" y="2515552"/>
              <a:ext cx="5745480" cy="986496"/>
            </a:xfrm>
            <a:custGeom>
              <a:avLst/>
              <a:gdLst/>
              <a:ahLst/>
              <a:cxnLst/>
              <a:rect l="l" t="t" r="r" b="b"/>
              <a:pathLst>
                <a:path w="5745480" h="1682750">
                  <a:moveTo>
                    <a:pt x="0" y="1682470"/>
                  </a:moveTo>
                  <a:lnTo>
                    <a:pt x="5745327" y="1682470"/>
                  </a:lnTo>
                  <a:lnTo>
                    <a:pt x="5745327" y="0"/>
                  </a:lnTo>
                  <a:lnTo>
                    <a:pt x="0" y="0"/>
                  </a:lnTo>
                  <a:lnTo>
                    <a:pt x="0" y="1682470"/>
                  </a:lnTo>
                  <a:close/>
                </a:path>
              </a:pathLst>
            </a:custGeom>
            <a:ln w="6350">
              <a:solidFill>
                <a:srgbClr val="862980"/>
              </a:solidFill>
            </a:ln>
          </p:spPr>
          <p:txBody>
            <a:bodyPr wrap="square" lIns="0" tIns="0" rIns="0" bIns="0" rtlCol="0"/>
            <a:lstStyle/>
            <a:p>
              <a:endParaRPr/>
            </a:p>
          </p:txBody>
        </p:sp>
        <p:sp>
          <p:nvSpPr>
            <p:cNvPr id="9" name="object 9"/>
            <p:cNvSpPr/>
            <p:nvPr/>
          </p:nvSpPr>
          <p:spPr>
            <a:xfrm>
              <a:off x="6184656" y="2052002"/>
              <a:ext cx="568325" cy="1136650"/>
            </a:xfrm>
            <a:custGeom>
              <a:avLst/>
              <a:gdLst/>
              <a:ahLst/>
              <a:cxnLst/>
              <a:rect l="l" t="t" r="r" b="b"/>
              <a:pathLst>
                <a:path w="568325" h="1136650">
                  <a:moveTo>
                    <a:pt x="0" y="0"/>
                  </a:moveTo>
                  <a:lnTo>
                    <a:pt x="0" y="1136408"/>
                  </a:lnTo>
                  <a:lnTo>
                    <a:pt x="49025" y="1134323"/>
                  </a:lnTo>
                  <a:lnTo>
                    <a:pt x="96893" y="1128179"/>
                  </a:lnTo>
                  <a:lnTo>
                    <a:pt x="143433" y="1118149"/>
                  </a:lnTo>
                  <a:lnTo>
                    <a:pt x="188473" y="1104402"/>
                  </a:lnTo>
                  <a:lnTo>
                    <a:pt x="231843" y="1087110"/>
                  </a:lnTo>
                  <a:lnTo>
                    <a:pt x="273374" y="1066441"/>
                  </a:lnTo>
                  <a:lnTo>
                    <a:pt x="312893" y="1042568"/>
                  </a:lnTo>
                  <a:lnTo>
                    <a:pt x="350231" y="1015661"/>
                  </a:lnTo>
                  <a:lnTo>
                    <a:pt x="385217" y="985890"/>
                  </a:lnTo>
                  <a:lnTo>
                    <a:pt x="417681" y="953426"/>
                  </a:lnTo>
                  <a:lnTo>
                    <a:pt x="447451" y="918439"/>
                  </a:lnTo>
                  <a:lnTo>
                    <a:pt x="474358" y="881101"/>
                  </a:lnTo>
                  <a:lnTo>
                    <a:pt x="498231" y="841580"/>
                  </a:lnTo>
                  <a:lnTo>
                    <a:pt x="518899" y="800049"/>
                  </a:lnTo>
                  <a:lnTo>
                    <a:pt x="536192" y="756677"/>
                  </a:lnTo>
                  <a:lnTo>
                    <a:pt x="549938" y="711636"/>
                  </a:lnTo>
                  <a:lnTo>
                    <a:pt x="559969" y="665095"/>
                  </a:lnTo>
                  <a:lnTo>
                    <a:pt x="566112" y="617225"/>
                  </a:lnTo>
                  <a:lnTo>
                    <a:pt x="568198" y="568197"/>
                  </a:lnTo>
                  <a:lnTo>
                    <a:pt x="566112" y="519172"/>
                  </a:lnTo>
                  <a:lnTo>
                    <a:pt x="559969" y="471304"/>
                  </a:lnTo>
                  <a:lnTo>
                    <a:pt x="549938" y="424764"/>
                  </a:lnTo>
                  <a:lnTo>
                    <a:pt x="536192" y="379724"/>
                  </a:lnTo>
                  <a:lnTo>
                    <a:pt x="518899" y="336354"/>
                  </a:lnTo>
                  <a:lnTo>
                    <a:pt x="498231" y="294823"/>
                  </a:lnTo>
                  <a:lnTo>
                    <a:pt x="474358" y="255304"/>
                  </a:lnTo>
                  <a:lnTo>
                    <a:pt x="447451" y="217966"/>
                  </a:lnTo>
                  <a:lnTo>
                    <a:pt x="417681" y="182980"/>
                  </a:lnTo>
                  <a:lnTo>
                    <a:pt x="385217" y="150516"/>
                  </a:lnTo>
                  <a:lnTo>
                    <a:pt x="350231" y="120746"/>
                  </a:lnTo>
                  <a:lnTo>
                    <a:pt x="312893" y="93839"/>
                  </a:lnTo>
                  <a:lnTo>
                    <a:pt x="273374" y="69966"/>
                  </a:lnTo>
                  <a:lnTo>
                    <a:pt x="231843" y="49298"/>
                  </a:lnTo>
                  <a:lnTo>
                    <a:pt x="188473" y="32005"/>
                  </a:lnTo>
                  <a:lnTo>
                    <a:pt x="143433" y="18259"/>
                  </a:lnTo>
                  <a:lnTo>
                    <a:pt x="96893" y="8228"/>
                  </a:lnTo>
                  <a:lnTo>
                    <a:pt x="49025" y="2085"/>
                  </a:lnTo>
                  <a:lnTo>
                    <a:pt x="0" y="0"/>
                  </a:lnTo>
                  <a:close/>
                </a:path>
              </a:pathLst>
            </a:custGeom>
            <a:solidFill>
              <a:srgbClr val="862980"/>
            </a:solidFill>
          </p:spPr>
          <p:txBody>
            <a:bodyPr wrap="square" lIns="0" tIns="0" rIns="0" bIns="0" rtlCol="0"/>
            <a:lstStyle/>
            <a:p>
              <a:endParaRPr/>
            </a:p>
          </p:txBody>
        </p:sp>
        <p:sp>
          <p:nvSpPr>
            <p:cNvPr id="10" name="object 10"/>
            <p:cNvSpPr/>
            <p:nvPr/>
          </p:nvSpPr>
          <p:spPr>
            <a:xfrm>
              <a:off x="6168240" y="2446797"/>
              <a:ext cx="620395" cy="364490"/>
            </a:xfrm>
            <a:custGeom>
              <a:avLst/>
              <a:gdLst/>
              <a:ahLst/>
              <a:cxnLst/>
              <a:rect l="l" t="t" r="r" b="b"/>
              <a:pathLst>
                <a:path w="620395" h="364489">
                  <a:moveTo>
                    <a:pt x="432917" y="163449"/>
                  </a:moveTo>
                  <a:lnTo>
                    <a:pt x="408863" y="175236"/>
                  </a:lnTo>
                  <a:lnTo>
                    <a:pt x="376877" y="177157"/>
                  </a:lnTo>
                  <a:lnTo>
                    <a:pt x="346869" y="169397"/>
                  </a:lnTo>
                  <a:lnTo>
                    <a:pt x="328752" y="152146"/>
                  </a:lnTo>
                  <a:lnTo>
                    <a:pt x="317494" y="137686"/>
                  </a:lnTo>
                  <a:lnTo>
                    <a:pt x="303537" y="132634"/>
                  </a:lnTo>
                  <a:lnTo>
                    <a:pt x="291660" y="132727"/>
                  </a:lnTo>
                  <a:lnTo>
                    <a:pt x="286639" y="133705"/>
                  </a:lnTo>
                  <a:lnTo>
                    <a:pt x="259456" y="137866"/>
                  </a:lnTo>
                  <a:lnTo>
                    <a:pt x="239010" y="135658"/>
                  </a:lnTo>
                  <a:lnTo>
                    <a:pt x="224341" y="128872"/>
                  </a:lnTo>
                  <a:lnTo>
                    <a:pt x="214490" y="119303"/>
                  </a:lnTo>
                  <a:lnTo>
                    <a:pt x="210628" y="109311"/>
                  </a:lnTo>
                  <a:lnTo>
                    <a:pt x="212285" y="99171"/>
                  </a:lnTo>
                  <a:lnTo>
                    <a:pt x="218521" y="90835"/>
                  </a:lnTo>
                  <a:lnTo>
                    <a:pt x="228396" y="86258"/>
                  </a:lnTo>
                  <a:lnTo>
                    <a:pt x="245244" y="82704"/>
                  </a:lnTo>
                  <a:lnTo>
                    <a:pt x="266236" y="77019"/>
                  </a:lnTo>
                  <a:lnTo>
                    <a:pt x="291218" y="68695"/>
                  </a:lnTo>
                  <a:lnTo>
                    <a:pt x="320040" y="57226"/>
                  </a:lnTo>
                  <a:lnTo>
                    <a:pt x="343088" y="50694"/>
                  </a:lnTo>
                  <a:lnTo>
                    <a:pt x="389118" y="56538"/>
                  </a:lnTo>
                  <a:lnTo>
                    <a:pt x="412076" y="72161"/>
                  </a:lnTo>
                  <a:lnTo>
                    <a:pt x="417601" y="77520"/>
                  </a:lnTo>
                  <a:lnTo>
                    <a:pt x="427939" y="79654"/>
                  </a:lnTo>
                  <a:lnTo>
                    <a:pt x="435076" y="76746"/>
                  </a:lnTo>
                  <a:lnTo>
                    <a:pt x="464058" y="64935"/>
                  </a:lnTo>
                </a:path>
                <a:path w="620395" h="364489">
                  <a:moveTo>
                    <a:pt x="525983" y="195364"/>
                  </a:moveTo>
                  <a:lnTo>
                    <a:pt x="502962" y="203526"/>
                  </a:lnTo>
                  <a:lnTo>
                    <a:pt x="490596" y="211034"/>
                  </a:lnTo>
                  <a:lnTo>
                    <a:pt x="484661" y="222197"/>
                  </a:lnTo>
                  <a:lnTo>
                    <a:pt x="480936" y="241325"/>
                  </a:lnTo>
                </a:path>
                <a:path w="620395" h="364489">
                  <a:moveTo>
                    <a:pt x="312178" y="60528"/>
                  </a:moveTo>
                  <a:lnTo>
                    <a:pt x="283757" y="41169"/>
                  </a:lnTo>
                  <a:lnTo>
                    <a:pt x="263023" y="34294"/>
                  </a:lnTo>
                  <a:lnTo>
                    <a:pt x="239841" y="39523"/>
                  </a:lnTo>
                  <a:lnTo>
                    <a:pt x="204076" y="56476"/>
                  </a:lnTo>
                  <a:lnTo>
                    <a:pt x="189977" y="66264"/>
                  </a:lnTo>
                  <a:lnTo>
                    <a:pt x="179630" y="70003"/>
                  </a:lnTo>
                  <a:lnTo>
                    <a:pt x="167952" y="68126"/>
                  </a:lnTo>
                  <a:lnTo>
                    <a:pt x="149860" y="61061"/>
                  </a:lnTo>
                </a:path>
                <a:path w="620395" h="364489">
                  <a:moveTo>
                    <a:pt x="85686" y="195237"/>
                  </a:moveTo>
                  <a:lnTo>
                    <a:pt x="100723" y="201196"/>
                  </a:lnTo>
                  <a:lnTo>
                    <a:pt x="109256" y="206240"/>
                  </a:lnTo>
                  <a:lnTo>
                    <a:pt x="114452" y="213119"/>
                  </a:lnTo>
                  <a:lnTo>
                    <a:pt x="119481" y="224586"/>
                  </a:lnTo>
                  <a:lnTo>
                    <a:pt x="125509" y="236752"/>
                  </a:lnTo>
                  <a:lnTo>
                    <a:pt x="130957" y="244435"/>
                  </a:lnTo>
                  <a:lnTo>
                    <a:pt x="134903" y="248448"/>
                  </a:lnTo>
                  <a:lnTo>
                    <a:pt x="136423" y="249605"/>
                  </a:lnTo>
                </a:path>
                <a:path w="620395" h="364489">
                  <a:moveTo>
                    <a:pt x="186270" y="256298"/>
                  </a:moveTo>
                  <a:lnTo>
                    <a:pt x="192711" y="250315"/>
                  </a:lnTo>
                  <a:lnTo>
                    <a:pt x="200666" y="247369"/>
                  </a:lnTo>
                  <a:lnTo>
                    <a:pt x="209145" y="247620"/>
                  </a:lnTo>
                  <a:lnTo>
                    <a:pt x="217157" y="251231"/>
                  </a:lnTo>
                  <a:lnTo>
                    <a:pt x="223135" y="257666"/>
                  </a:lnTo>
                  <a:lnTo>
                    <a:pt x="226080" y="265620"/>
                  </a:lnTo>
                  <a:lnTo>
                    <a:pt x="225828" y="274098"/>
                  </a:lnTo>
                  <a:lnTo>
                    <a:pt x="222211" y="282105"/>
                  </a:lnTo>
                  <a:lnTo>
                    <a:pt x="207848" y="302120"/>
                  </a:lnTo>
                  <a:lnTo>
                    <a:pt x="201407" y="308103"/>
                  </a:lnTo>
                  <a:lnTo>
                    <a:pt x="193452" y="311049"/>
                  </a:lnTo>
                  <a:lnTo>
                    <a:pt x="184973" y="310798"/>
                  </a:lnTo>
                  <a:lnTo>
                    <a:pt x="176961" y="307187"/>
                  </a:lnTo>
                  <a:lnTo>
                    <a:pt x="170983" y="300747"/>
                  </a:lnTo>
                  <a:lnTo>
                    <a:pt x="168038" y="292792"/>
                  </a:lnTo>
                  <a:lnTo>
                    <a:pt x="168291" y="284313"/>
                  </a:lnTo>
                  <a:lnTo>
                    <a:pt x="171907" y="276301"/>
                  </a:lnTo>
                  <a:lnTo>
                    <a:pt x="186270" y="256298"/>
                  </a:lnTo>
                  <a:close/>
                </a:path>
                <a:path w="620395" h="364489">
                  <a:moveTo>
                    <a:pt x="222211" y="282105"/>
                  </a:moveTo>
                  <a:lnTo>
                    <a:pt x="228652" y="276127"/>
                  </a:lnTo>
                  <a:lnTo>
                    <a:pt x="236607" y="273181"/>
                  </a:lnTo>
                  <a:lnTo>
                    <a:pt x="245086" y="273434"/>
                  </a:lnTo>
                  <a:lnTo>
                    <a:pt x="253098" y="277050"/>
                  </a:lnTo>
                  <a:lnTo>
                    <a:pt x="259076" y="283485"/>
                  </a:lnTo>
                  <a:lnTo>
                    <a:pt x="262023" y="291439"/>
                  </a:lnTo>
                  <a:lnTo>
                    <a:pt x="261774" y="299917"/>
                  </a:lnTo>
                  <a:lnTo>
                    <a:pt x="258165" y="307924"/>
                  </a:lnTo>
                  <a:lnTo>
                    <a:pt x="243789" y="327939"/>
                  </a:lnTo>
                  <a:lnTo>
                    <a:pt x="237348" y="333917"/>
                  </a:lnTo>
                  <a:lnTo>
                    <a:pt x="229393" y="336862"/>
                  </a:lnTo>
                  <a:lnTo>
                    <a:pt x="220914" y="336610"/>
                  </a:lnTo>
                  <a:lnTo>
                    <a:pt x="212902" y="332994"/>
                  </a:lnTo>
                  <a:lnTo>
                    <a:pt x="206924" y="326560"/>
                  </a:lnTo>
                  <a:lnTo>
                    <a:pt x="203979" y="318609"/>
                  </a:lnTo>
                  <a:lnTo>
                    <a:pt x="204232" y="310132"/>
                  </a:lnTo>
                  <a:lnTo>
                    <a:pt x="207848" y="302120"/>
                  </a:lnTo>
                  <a:lnTo>
                    <a:pt x="222211" y="282105"/>
                  </a:lnTo>
                  <a:close/>
                </a:path>
                <a:path w="620395" h="364489">
                  <a:moveTo>
                    <a:pt x="251955" y="316572"/>
                  </a:moveTo>
                  <a:lnTo>
                    <a:pt x="258390" y="310589"/>
                  </a:lnTo>
                  <a:lnTo>
                    <a:pt x="266344" y="307643"/>
                  </a:lnTo>
                  <a:lnTo>
                    <a:pt x="274822" y="307895"/>
                  </a:lnTo>
                  <a:lnTo>
                    <a:pt x="282829" y="311505"/>
                  </a:lnTo>
                  <a:lnTo>
                    <a:pt x="288812" y="317940"/>
                  </a:lnTo>
                  <a:lnTo>
                    <a:pt x="291758" y="325894"/>
                  </a:lnTo>
                  <a:lnTo>
                    <a:pt x="291506" y="334372"/>
                  </a:lnTo>
                  <a:lnTo>
                    <a:pt x="287896" y="342379"/>
                  </a:lnTo>
                  <a:lnTo>
                    <a:pt x="279730" y="353758"/>
                  </a:lnTo>
                  <a:lnTo>
                    <a:pt x="273295" y="359736"/>
                  </a:lnTo>
                  <a:lnTo>
                    <a:pt x="265339" y="362681"/>
                  </a:lnTo>
                  <a:lnTo>
                    <a:pt x="256857" y="362429"/>
                  </a:lnTo>
                  <a:lnTo>
                    <a:pt x="248843" y="358813"/>
                  </a:lnTo>
                  <a:lnTo>
                    <a:pt x="242865" y="352378"/>
                  </a:lnTo>
                  <a:lnTo>
                    <a:pt x="239920" y="344424"/>
                  </a:lnTo>
                  <a:lnTo>
                    <a:pt x="240173" y="335945"/>
                  </a:lnTo>
                  <a:lnTo>
                    <a:pt x="243789" y="327939"/>
                  </a:lnTo>
                  <a:lnTo>
                    <a:pt x="251955" y="316572"/>
                  </a:lnTo>
                  <a:close/>
                </a:path>
                <a:path w="620395" h="364489">
                  <a:moveTo>
                    <a:pt x="140411" y="244284"/>
                  </a:moveTo>
                  <a:lnTo>
                    <a:pt x="146846" y="238306"/>
                  </a:lnTo>
                  <a:lnTo>
                    <a:pt x="154801" y="235361"/>
                  </a:lnTo>
                  <a:lnTo>
                    <a:pt x="163283" y="235613"/>
                  </a:lnTo>
                  <a:lnTo>
                    <a:pt x="171297" y="239229"/>
                  </a:lnTo>
                  <a:lnTo>
                    <a:pt x="177275" y="245664"/>
                  </a:lnTo>
                  <a:lnTo>
                    <a:pt x="180220" y="253619"/>
                  </a:lnTo>
                  <a:lnTo>
                    <a:pt x="179968" y="262097"/>
                  </a:lnTo>
                  <a:lnTo>
                    <a:pt x="176352" y="270103"/>
                  </a:lnTo>
                  <a:lnTo>
                    <a:pt x="171907" y="276301"/>
                  </a:lnTo>
                  <a:lnTo>
                    <a:pt x="165466" y="282284"/>
                  </a:lnTo>
                  <a:lnTo>
                    <a:pt x="157511" y="285230"/>
                  </a:lnTo>
                  <a:lnTo>
                    <a:pt x="149032" y="284979"/>
                  </a:lnTo>
                  <a:lnTo>
                    <a:pt x="141020" y="281368"/>
                  </a:lnTo>
                  <a:lnTo>
                    <a:pt x="135042" y="274928"/>
                  </a:lnTo>
                  <a:lnTo>
                    <a:pt x="132097" y="266973"/>
                  </a:lnTo>
                  <a:lnTo>
                    <a:pt x="132350" y="258494"/>
                  </a:lnTo>
                  <a:lnTo>
                    <a:pt x="135966" y="250482"/>
                  </a:lnTo>
                  <a:lnTo>
                    <a:pt x="140411" y="244284"/>
                  </a:lnTo>
                  <a:close/>
                </a:path>
                <a:path w="620395" h="364489">
                  <a:moveTo>
                    <a:pt x="344220" y="268846"/>
                  </a:moveTo>
                  <a:lnTo>
                    <a:pt x="411518" y="309600"/>
                  </a:lnTo>
                  <a:lnTo>
                    <a:pt x="420223" y="312958"/>
                  </a:lnTo>
                  <a:lnTo>
                    <a:pt x="429225" y="312727"/>
                  </a:lnTo>
                  <a:lnTo>
                    <a:pt x="437478" y="309139"/>
                  </a:lnTo>
                  <a:lnTo>
                    <a:pt x="443941" y="302425"/>
                  </a:lnTo>
                  <a:lnTo>
                    <a:pt x="447299" y="293719"/>
                  </a:lnTo>
                  <a:lnTo>
                    <a:pt x="447068" y="284718"/>
                  </a:lnTo>
                  <a:lnTo>
                    <a:pt x="443480" y="276464"/>
                  </a:lnTo>
                  <a:lnTo>
                    <a:pt x="436765" y="270002"/>
                  </a:lnTo>
                  <a:lnTo>
                    <a:pt x="376186" y="235064"/>
                  </a:lnTo>
                </a:path>
                <a:path w="620395" h="364489">
                  <a:moveTo>
                    <a:pt x="317665" y="307174"/>
                  </a:moveTo>
                  <a:lnTo>
                    <a:pt x="367753" y="338709"/>
                  </a:lnTo>
                  <a:lnTo>
                    <a:pt x="376452" y="342059"/>
                  </a:lnTo>
                  <a:lnTo>
                    <a:pt x="385451" y="341825"/>
                  </a:lnTo>
                  <a:lnTo>
                    <a:pt x="393707" y="338235"/>
                  </a:lnTo>
                  <a:lnTo>
                    <a:pt x="400177" y="331520"/>
                  </a:lnTo>
                  <a:lnTo>
                    <a:pt x="403593" y="322748"/>
                  </a:lnTo>
                  <a:lnTo>
                    <a:pt x="403502" y="313588"/>
                  </a:lnTo>
                  <a:lnTo>
                    <a:pt x="400057" y="305171"/>
                  </a:lnTo>
                  <a:lnTo>
                    <a:pt x="393407" y="298627"/>
                  </a:lnTo>
                  <a:lnTo>
                    <a:pt x="344220" y="268846"/>
                  </a:lnTo>
                </a:path>
                <a:path w="620395" h="364489">
                  <a:moveTo>
                    <a:pt x="287896" y="342379"/>
                  </a:moveTo>
                  <a:lnTo>
                    <a:pt x="314477" y="360832"/>
                  </a:lnTo>
                  <a:lnTo>
                    <a:pt x="323175" y="364183"/>
                  </a:lnTo>
                  <a:lnTo>
                    <a:pt x="332173" y="363948"/>
                  </a:lnTo>
                  <a:lnTo>
                    <a:pt x="340425" y="360359"/>
                  </a:lnTo>
                  <a:lnTo>
                    <a:pt x="346887" y="353644"/>
                  </a:lnTo>
                  <a:lnTo>
                    <a:pt x="350245" y="344945"/>
                  </a:lnTo>
                  <a:lnTo>
                    <a:pt x="350015" y="335946"/>
                  </a:lnTo>
                  <a:lnTo>
                    <a:pt x="346427" y="327690"/>
                  </a:lnTo>
                  <a:lnTo>
                    <a:pt x="339712" y="321221"/>
                  </a:lnTo>
                  <a:lnTo>
                    <a:pt x="317665" y="307174"/>
                  </a:lnTo>
                </a:path>
                <a:path w="620395" h="364489">
                  <a:moveTo>
                    <a:pt x="363626" y="175094"/>
                  </a:moveTo>
                  <a:lnTo>
                    <a:pt x="480936" y="241325"/>
                  </a:lnTo>
                  <a:lnTo>
                    <a:pt x="487651" y="247795"/>
                  </a:lnTo>
                  <a:lnTo>
                    <a:pt x="491239" y="256051"/>
                  </a:lnTo>
                  <a:lnTo>
                    <a:pt x="491469" y="265049"/>
                  </a:lnTo>
                  <a:lnTo>
                    <a:pt x="488111" y="273748"/>
                  </a:lnTo>
                  <a:lnTo>
                    <a:pt x="481649" y="280463"/>
                  </a:lnTo>
                  <a:lnTo>
                    <a:pt x="473397" y="284052"/>
                  </a:lnTo>
                  <a:lnTo>
                    <a:pt x="464399" y="284287"/>
                  </a:lnTo>
                  <a:lnTo>
                    <a:pt x="455701" y="280936"/>
                  </a:lnTo>
                  <a:lnTo>
                    <a:pt x="393827" y="245287"/>
                  </a:lnTo>
                </a:path>
                <a:path w="620395" h="364489">
                  <a:moveTo>
                    <a:pt x="620191" y="163969"/>
                  </a:moveTo>
                  <a:lnTo>
                    <a:pt x="533095" y="206006"/>
                  </a:lnTo>
                  <a:lnTo>
                    <a:pt x="457631" y="51244"/>
                  </a:lnTo>
                  <a:lnTo>
                    <a:pt x="559981" y="0"/>
                  </a:lnTo>
                </a:path>
                <a:path w="620395" h="364489">
                  <a:moveTo>
                    <a:pt x="63119" y="3175"/>
                  </a:moveTo>
                  <a:lnTo>
                    <a:pt x="155676" y="49136"/>
                  </a:lnTo>
                  <a:lnTo>
                    <a:pt x="80213" y="203898"/>
                  </a:lnTo>
                  <a:lnTo>
                    <a:pt x="0" y="164071"/>
                  </a:lnTo>
                </a:path>
              </a:pathLst>
            </a:custGeom>
            <a:ln w="14566">
              <a:solidFill>
                <a:srgbClr val="FFFFFF"/>
              </a:solidFill>
            </a:ln>
          </p:spPr>
          <p:txBody>
            <a:bodyPr wrap="square" lIns="0" tIns="0" rIns="0" bIns="0" rtlCol="0"/>
            <a:lstStyle/>
            <a:p>
              <a:endParaRPr/>
            </a:p>
          </p:txBody>
        </p:sp>
      </p:grpSp>
      <p:sp>
        <p:nvSpPr>
          <p:cNvPr id="11" name="object 11"/>
          <p:cNvSpPr txBox="1"/>
          <p:nvPr/>
        </p:nvSpPr>
        <p:spPr>
          <a:xfrm>
            <a:off x="1324449" y="3042307"/>
            <a:ext cx="4999355" cy="537135"/>
          </a:xfrm>
          <a:prstGeom prst="rect">
            <a:avLst/>
          </a:prstGeom>
        </p:spPr>
        <p:txBody>
          <a:bodyPr vert="horz" wrap="square" lIns="0" tIns="12700" rIns="0" bIns="0" rtlCol="0">
            <a:spAutoFit/>
          </a:bodyPr>
          <a:lstStyle/>
          <a:p>
            <a:pPr marL="12700" marR="222885">
              <a:lnSpc>
                <a:spcPct val="116700"/>
              </a:lnSpc>
              <a:spcBef>
                <a:spcPts val="100"/>
              </a:spcBef>
            </a:pPr>
            <a:r>
              <a:rPr lang="fr-FR" sz="1000" spc="-10" dirty="0">
                <a:solidFill>
                  <a:srgbClr val="231F20"/>
                </a:solidFill>
                <a:latin typeface="Arial"/>
                <a:cs typeface="Arial"/>
              </a:rPr>
              <a:t> L’insertion professionnelle des personnes en situation de handicap via l’apprentissage constitue une des priorités du FIPHFP. Des aides financières et des dispositifs sont proposés pour encourager au recours à  l’apprentissage dans la Fonction Publique.</a:t>
            </a:r>
            <a:endParaRPr sz="1000" dirty="0">
              <a:latin typeface="Arial"/>
              <a:cs typeface="Arial"/>
            </a:endParaRPr>
          </a:p>
        </p:txBody>
      </p:sp>
      <p:grpSp>
        <p:nvGrpSpPr>
          <p:cNvPr id="12" name="object 12"/>
          <p:cNvGrpSpPr/>
          <p:nvPr/>
        </p:nvGrpSpPr>
        <p:grpSpPr>
          <a:xfrm>
            <a:off x="1111251" y="4233808"/>
            <a:ext cx="5761734" cy="2294025"/>
            <a:chOff x="1111251" y="4629602"/>
            <a:chExt cx="5761734" cy="2294025"/>
          </a:xfrm>
        </p:grpSpPr>
        <p:sp>
          <p:nvSpPr>
            <p:cNvPr id="13" name="object 13"/>
            <p:cNvSpPr/>
            <p:nvPr/>
          </p:nvSpPr>
          <p:spPr>
            <a:xfrm>
              <a:off x="1111251" y="4812005"/>
              <a:ext cx="5761734" cy="2111622"/>
            </a:xfrm>
            <a:custGeom>
              <a:avLst/>
              <a:gdLst/>
              <a:ahLst/>
              <a:cxnLst/>
              <a:rect l="l" t="t" r="r" b="b"/>
              <a:pathLst>
                <a:path w="2738120" h="4811395">
                  <a:moveTo>
                    <a:pt x="2737700" y="0"/>
                  </a:moveTo>
                  <a:lnTo>
                    <a:pt x="0" y="0"/>
                  </a:lnTo>
                  <a:lnTo>
                    <a:pt x="0" y="4810798"/>
                  </a:lnTo>
                  <a:lnTo>
                    <a:pt x="2737700" y="4810798"/>
                  </a:lnTo>
                  <a:lnTo>
                    <a:pt x="2737700" y="0"/>
                  </a:lnTo>
                  <a:close/>
                </a:path>
              </a:pathLst>
            </a:custGeom>
            <a:solidFill>
              <a:srgbClr val="F1F0EA"/>
            </a:solidFill>
          </p:spPr>
          <p:txBody>
            <a:bodyPr wrap="square" lIns="0" tIns="0" rIns="0" bIns="0" rtlCol="0"/>
            <a:lstStyle/>
            <a:p>
              <a:endParaRPr dirty="0"/>
            </a:p>
          </p:txBody>
        </p:sp>
        <p:sp>
          <p:nvSpPr>
            <p:cNvPr id="14" name="object 14"/>
            <p:cNvSpPr/>
            <p:nvPr/>
          </p:nvSpPr>
          <p:spPr>
            <a:xfrm>
              <a:off x="1246502" y="4629602"/>
              <a:ext cx="412750" cy="824865"/>
            </a:xfrm>
            <a:custGeom>
              <a:avLst/>
              <a:gdLst/>
              <a:ahLst/>
              <a:cxnLst/>
              <a:rect l="l" t="t" r="r" b="b"/>
              <a:pathLst>
                <a:path w="412750" h="824864">
                  <a:moveTo>
                    <a:pt x="412330" y="0"/>
                  </a:moveTo>
                  <a:lnTo>
                    <a:pt x="364244" y="2774"/>
                  </a:lnTo>
                  <a:lnTo>
                    <a:pt x="317787" y="10889"/>
                  </a:lnTo>
                  <a:lnTo>
                    <a:pt x="273268" y="24038"/>
                  </a:lnTo>
                  <a:lnTo>
                    <a:pt x="230998" y="41909"/>
                  </a:lnTo>
                  <a:lnTo>
                    <a:pt x="191285" y="64195"/>
                  </a:lnTo>
                  <a:lnTo>
                    <a:pt x="154439" y="90584"/>
                  </a:lnTo>
                  <a:lnTo>
                    <a:pt x="120769" y="120769"/>
                  </a:lnTo>
                  <a:lnTo>
                    <a:pt x="90584" y="154439"/>
                  </a:lnTo>
                  <a:lnTo>
                    <a:pt x="64195" y="191285"/>
                  </a:lnTo>
                  <a:lnTo>
                    <a:pt x="41909" y="230998"/>
                  </a:lnTo>
                  <a:lnTo>
                    <a:pt x="24038" y="273268"/>
                  </a:lnTo>
                  <a:lnTo>
                    <a:pt x="10889" y="317787"/>
                  </a:lnTo>
                  <a:lnTo>
                    <a:pt x="2774" y="364244"/>
                  </a:lnTo>
                  <a:lnTo>
                    <a:pt x="0" y="412330"/>
                  </a:lnTo>
                  <a:lnTo>
                    <a:pt x="2774" y="460417"/>
                  </a:lnTo>
                  <a:lnTo>
                    <a:pt x="10889" y="506874"/>
                  </a:lnTo>
                  <a:lnTo>
                    <a:pt x="24038" y="551392"/>
                  </a:lnTo>
                  <a:lnTo>
                    <a:pt x="41909" y="593663"/>
                  </a:lnTo>
                  <a:lnTo>
                    <a:pt x="64195" y="633376"/>
                  </a:lnTo>
                  <a:lnTo>
                    <a:pt x="90584" y="670222"/>
                  </a:lnTo>
                  <a:lnTo>
                    <a:pt x="120769" y="703892"/>
                  </a:lnTo>
                  <a:lnTo>
                    <a:pt x="154439" y="734077"/>
                  </a:lnTo>
                  <a:lnTo>
                    <a:pt x="191285" y="760466"/>
                  </a:lnTo>
                  <a:lnTo>
                    <a:pt x="230998" y="782751"/>
                  </a:lnTo>
                  <a:lnTo>
                    <a:pt x="273268" y="800623"/>
                  </a:lnTo>
                  <a:lnTo>
                    <a:pt x="317787" y="813771"/>
                  </a:lnTo>
                  <a:lnTo>
                    <a:pt x="364244" y="821887"/>
                  </a:lnTo>
                  <a:lnTo>
                    <a:pt x="412330" y="824661"/>
                  </a:lnTo>
                  <a:lnTo>
                    <a:pt x="412330" y="0"/>
                  </a:lnTo>
                  <a:close/>
                </a:path>
              </a:pathLst>
            </a:custGeom>
            <a:solidFill>
              <a:srgbClr val="F15B4E"/>
            </a:solidFill>
          </p:spPr>
          <p:txBody>
            <a:bodyPr wrap="square" lIns="0" tIns="0" rIns="0" bIns="0" rtlCol="0"/>
            <a:lstStyle/>
            <a:p>
              <a:endParaRPr/>
            </a:p>
          </p:txBody>
        </p:sp>
        <p:pic>
          <p:nvPicPr>
            <p:cNvPr id="15" name="object 15"/>
            <p:cNvPicPr/>
            <p:nvPr/>
          </p:nvPicPr>
          <p:blipFill>
            <a:blip r:embed="rId2" cstate="print"/>
            <a:stretch>
              <a:fillRect/>
            </a:stretch>
          </p:blipFill>
          <p:spPr>
            <a:xfrm>
              <a:off x="1306735" y="4902116"/>
              <a:ext cx="313194" cy="286453"/>
            </a:xfrm>
            <a:prstGeom prst="rect">
              <a:avLst/>
            </a:prstGeom>
          </p:spPr>
        </p:pic>
        <p:sp>
          <p:nvSpPr>
            <p:cNvPr id="16" name="object 16"/>
            <p:cNvSpPr/>
            <p:nvPr/>
          </p:nvSpPr>
          <p:spPr>
            <a:xfrm>
              <a:off x="1359700" y="4853774"/>
              <a:ext cx="212090" cy="329565"/>
            </a:xfrm>
            <a:custGeom>
              <a:avLst/>
              <a:gdLst/>
              <a:ahLst/>
              <a:cxnLst/>
              <a:rect l="l" t="t" r="r" b="b"/>
              <a:pathLst>
                <a:path w="212090" h="329564">
                  <a:moveTo>
                    <a:pt x="119126" y="271805"/>
                  </a:moveTo>
                  <a:lnTo>
                    <a:pt x="118465" y="265887"/>
                  </a:lnTo>
                  <a:lnTo>
                    <a:pt x="115798" y="263740"/>
                  </a:lnTo>
                  <a:lnTo>
                    <a:pt x="106680" y="264591"/>
                  </a:lnTo>
                  <a:lnTo>
                    <a:pt x="103543" y="264604"/>
                  </a:lnTo>
                  <a:lnTo>
                    <a:pt x="59626" y="252399"/>
                  </a:lnTo>
                  <a:lnTo>
                    <a:pt x="44792" y="241300"/>
                  </a:lnTo>
                  <a:lnTo>
                    <a:pt x="41376" y="241528"/>
                  </a:lnTo>
                  <a:lnTo>
                    <a:pt x="37465" y="246024"/>
                  </a:lnTo>
                  <a:lnTo>
                    <a:pt x="37693" y="249440"/>
                  </a:lnTo>
                  <a:lnTo>
                    <a:pt x="39941" y="251396"/>
                  </a:lnTo>
                  <a:lnTo>
                    <a:pt x="54114" y="261683"/>
                  </a:lnTo>
                  <a:lnTo>
                    <a:pt x="69697" y="269201"/>
                  </a:lnTo>
                  <a:lnTo>
                    <a:pt x="86296" y="273824"/>
                  </a:lnTo>
                  <a:lnTo>
                    <a:pt x="103543" y="275399"/>
                  </a:lnTo>
                  <a:lnTo>
                    <a:pt x="107086" y="275399"/>
                  </a:lnTo>
                  <a:lnTo>
                    <a:pt x="110591" y="275196"/>
                  </a:lnTo>
                  <a:lnTo>
                    <a:pt x="116992" y="274485"/>
                  </a:lnTo>
                  <a:lnTo>
                    <a:pt x="119126" y="271805"/>
                  </a:lnTo>
                  <a:close/>
                </a:path>
                <a:path w="212090" h="329564">
                  <a:moveTo>
                    <a:pt x="211924" y="252056"/>
                  </a:moveTo>
                  <a:lnTo>
                    <a:pt x="210502" y="188823"/>
                  </a:lnTo>
                  <a:lnTo>
                    <a:pt x="207581" y="150114"/>
                  </a:lnTo>
                  <a:lnTo>
                    <a:pt x="201079" y="103568"/>
                  </a:lnTo>
                  <a:lnTo>
                    <a:pt x="191808" y="65493"/>
                  </a:lnTo>
                  <a:lnTo>
                    <a:pt x="165087" y="15303"/>
                  </a:lnTo>
                  <a:lnTo>
                    <a:pt x="130632" y="0"/>
                  </a:lnTo>
                  <a:lnTo>
                    <a:pt x="119024" y="965"/>
                  </a:lnTo>
                  <a:lnTo>
                    <a:pt x="109740" y="3352"/>
                  </a:lnTo>
                  <a:lnTo>
                    <a:pt x="102704" y="6451"/>
                  </a:lnTo>
                  <a:lnTo>
                    <a:pt x="97828" y="9499"/>
                  </a:lnTo>
                  <a:lnTo>
                    <a:pt x="94284" y="7594"/>
                  </a:lnTo>
                  <a:lnTo>
                    <a:pt x="88430" y="5397"/>
                  </a:lnTo>
                  <a:lnTo>
                    <a:pt x="80314" y="5397"/>
                  </a:lnTo>
                  <a:lnTo>
                    <a:pt x="45542" y="23139"/>
                  </a:lnTo>
                  <a:lnTo>
                    <a:pt x="17056" y="75438"/>
                  </a:lnTo>
                  <a:lnTo>
                    <a:pt x="4533" y="133680"/>
                  </a:lnTo>
                  <a:lnTo>
                    <a:pt x="1041" y="172262"/>
                  </a:lnTo>
                  <a:lnTo>
                    <a:pt x="0" y="215188"/>
                  </a:lnTo>
                  <a:lnTo>
                    <a:pt x="1587" y="265290"/>
                  </a:lnTo>
                  <a:lnTo>
                    <a:pt x="4127" y="267576"/>
                  </a:lnTo>
                  <a:lnTo>
                    <a:pt x="10083" y="267246"/>
                  </a:lnTo>
                  <a:lnTo>
                    <a:pt x="12369" y="264706"/>
                  </a:lnTo>
                  <a:lnTo>
                    <a:pt x="11455" y="180289"/>
                  </a:lnTo>
                  <a:lnTo>
                    <a:pt x="17627" y="119392"/>
                  </a:lnTo>
                  <a:lnTo>
                    <a:pt x="28282" y="76098"/>
                  </a:lnTo>
                  <a:lnTo>
                    <a:pt x="53378" y="30568"/>
                  </a:lnTo>
                  <a:lnTo>
                    <a:pt x="80314" y="16205"/>
                  </a:lnTo>
                  <a:lnTo>
                    <a:pt x="89420" y="16205"/>
                  </a:lnTo>
                  <a:lnTo>
                    <a:pt x="95719" y="21234"/>
                  </a:lnTo>
                  <a:lnTo>
                    <a:pt x="97053" y="21717"/>
                  </a:lnTo>
                  <a:lnTo>
                    <a:pt x="99910" y="21615"/>
                  </a:lnTo>
                  <a:lnTo>
                    <a:pt x="101193" y="20955"/>
                  </a:lnTo>
                  <a:lnTo>
                    <a:pt x="104013" y="18313"/>
                  </a:lnTo>
                  <a:lnTo>
                    <a:pt x="109207" y="15201"/>
                  </a:lnTo>
                  <a:lnTo>
                    <a:pt x="117983" y="12166"/>
                  </a:lnTo>
                  <a:lnTo>
                    <a:pt x="130632" y="10795"/>
                  </a:lnTo>
                  <a:lnTo>
                    <a:pt x="137909" y="11544"/>
                  </a:lnTo>
                  <a:lnTo>
                    <a:pt x="170815" y="42202"/>
                  </a:lnTo>
                  <a:lnTo>
                    <a:pt x="190665" y="106807"/>
                  </a:lnTo>
                  <a:lnTo>
                    <a:pt x="196837" y="151193"/>
                  </a:lnTo>
                  <a:lnTo>
                    <a:pt x="199720" y="189471"/>
                  </a:lnTo>
                  <a:lnTo>
                    <a:pt x="201117" y="252044"/>
                  </a:lnTo>
                  <a:lnTo>
                    <a:pt x="200837" y="273824"/>
                  </a:lnTo>
                  <a:lnTo>
                    <a:pt x="189280" y="288861"/>
                  </a:lnTo>
                  <a:lnTo>
                    <a:pt x="175501" y="301104"/>
                  </a:lnTo>
                  <a:lnTo>
                    <a:pt x="159537" y="310540"/>
                  </a:lnTo>
                  <a:lnTo>
                    <a:pt x="141427" y="317144"/>
                  </a:lnTo>
                  <a:lnTo>
                    <a:pt x="141427" y="218414"/>
                  </a:lnTo>
                  <a:lnTo>
                    <a:pt x="139014" y="216001"/>
                  </a:lnTo>
                  <a:lnTo>
                    <a:pt x="133045" y="216001"/>
                  </a:lnTo>
                  <a:lnTo>
                    <a:pt x="130632" y="218414"/>
                  </a:lnTo>
                  <a:lnTo>
                    <a:pt x="130632" y="325628"/>
                  </a:lnTo>
                  <a:lnTo>
                    <a:pt x="131368" y="327164"/>
                  </a:lnTo>
                  <a:lnTo>
                    <a:pt x="133604" y="328980"/>
                  </a:lnTo>
                  <a:lnTo>
                    <a:pt x="134797" y="329399"/>
                  </a:lnTo>
                  <a:lnTo>
                    <a:pt x="136029" y="329399"/>
                  </a:lnTo>
                  <a:lnTo>
                    <a:pt x="179806" y="311340"/>
                  </a:lnTo>
                  <a:lnTo>
                    <a:pt x="211353" y="277380"/>
                  </a:lnTo>
                  <a:lnTo>
                    <a:pt x="211632" y="276402"/>
                  </a:lnTo>
                  <a:lnTo>
                    <a:pt x="211924" y="252056"/>
                  </a:lnTo>
                  <a:close/>
                </a:path>
              </a:pathLst>
            </a:custGeom>
            <a:solidFill>
              <a:srgbClr val="FFFFFF"/>
            </a:solidFill>
          </p:spPr>
          <p:txBody>
            <a:bodyPr wrap="square" lIns="0" tIns="0" rIns="0" bIns="0" rtlCol="0"/>
            <a:lstStyle/>
            <a:p>
              <a:endParaRPr/>
            </a:p>
          </p:txBody>
        </p:sp>
      </p:grpSp>
      <p:sp>
        <p:nvSpPr>
          <p:cNvPr id="25" name="object 25"/>
          <p:cNvSpPr txBox="1"/>
          <p:nvPr/>
        </p:nvSpPr>
        <p:spPr>
          <a:xfrm>
            <a:off x="1814300" y="4558831"/>
            <a:ext cx="1898950" cy="244298"/>
          </a:xfrm>
          <a:prstGeom prst="rect">
            <a:avLst/>
          </a:prstGeom>
        </p:spPr>
        <p:txBody>
          <a:bodyPr vert="horz" wrap="square" lIns="0" tIns="13335" rIns="0" bIns="0" rtlCol="0">
            <a:spAutoFit/>
          </a:bodyPr>
          <a:lstStyle/>
          <a:p>
            <a:pPr marL="12700" marR="5080">
              <a:lnSpc>
                <a:spcPct val="100000"/>
              </a:lnSpc>
              <a:spcBef>
                <a:spcPts val="105"/>
              </a:spcBef>
            </a:pPr>
            <a:r>
              <a:rPr lang="fr-FR" sz="1500" b="1" dirty="0">
                <a:solidFill>
                  <a:srgbClr val="862980"/>
                </a:solidFill>
                <a:latin typeface="Raleway"/>
                <a:cs typeface="Raleway"/>
              </a:rPr>
              <a:t>LES BÉNÉFICAIRES</a:t>
            </a:r>
            <a:endParaRPr sz="1500" dirty="0">
              <a:latin typeface="Raleway"/>
              <a:cs typeface="Raleway"/>
            </a:endParaRPr>
          </a:p>
        </p:txBody>
      </p:sp>
      <p:sp>
        <p:nvSpPr>
          <p:cNvPr id="28" name="object 28"/>
          <p:cNvSpPr txBox="1"/>
          <p:nvPr/>
        </p:nvSpPr>
        <p:spPr>
          <a:xfrm>
            <a:off x="1319300" y="5156239"/>
            <a:ext cx="5323050" cy="1431995"/>
          </a:xfrm>
          <a:prstGeom prst="rect">
            <a:avLst/>
          </a:prstGeom>
        </p:spPr>
        <p:txBody>
          <a:bodyPr vert="horz" wrap="square" lIns="0" tIns="12700" rIns="0" bIns="0" rtlCol="0">
            <a:spAutoFit/>
          </a:bodyPr>
          <a:lstStyle/>
          <a:p>
            <a:pPr marL="90170" marR="192405">
              <a:spcBef>
                <a:spcPts val="60"/>
              </a:spcBef>
              <a:spcAft>
                <a:spcPts val="600"/>
              </a:spcAft>
            </a:pPr>
            <a:r>
              <a:rPr lang="fr-FR" sz="950" spc="5" dirty="0">
                <a:solidFill>
                  <a:srgbClr val="231F20"/>
                </a:solidFill>
                <a:latin typeface="Arial"/>
                <a:cs typeface="Arial"/>
              </a:rPr>
              <a:t>L’apprenti(e) en situation de handicap </a:t>
            </a:r>
            <a:r>
              <a:rPr lang="fr-FR" sz="950" b="1" spc="-40" dirty="0">
                <a:solidFill>
                  <a:srgbClr val="231F20"/>
                </a:solidFill>
                <a:latin typeface="Arial"/>
                <a:cs typeface="Arial"/>
              </a:rPr>
              <a:t>doit être bénéficiaire de l’obligation d’emploi (</a:t>
            </a:r>
            <a:r>
              <a:rPr lang="fr-FR" sz="950" spc="5" dirty="0">
                <a:solidFill>
                  <a:srgbClr val="231F20"/>
                </a:solidFill>
                <a:latin typeface="Arial"/>
                <a:cs typeface="Arial"/>
              </a:rPr>
              <a:t>BOE).</a:t>
            </a:r>
          </a:p>
          <a:p>
            <a:pPr marL="90170" marR="192405">
              <a:lnSpc>
                <a:spcPts val="1400"/>
              </a:lnSpc>
              <a:spcBef>
                <a:spcPts val="60"/>
              </a:spcBef>
              <a:spcAft>
                <a:spcPts val="600"/>
              </a:spcAft>
            </a:pPr>
            <a:r>
              <a:rPr lang="fr-FR" sz="950" b="1" spc="-40" dirty="0">
                <a:solidFill>
                  <a:srgbClr val="231F20"/>
                </a:solidFill>
                <a:latin typeface="Arial"/>
                <a:cs typeface="Arial"/>
              </a:rPr>
              <a:t>Pas de limite d’âge.</a:t>
            </a:r>
          </a:p>
          <a:p>
            <a:pPr marL="90170" marR="192405">
              <a:spcBef>
                <a:spcPts val="660"/>
              </a:spcBef>
              <a:spcAft>
                <a:spcPts val="600"/>
              </a:spcAft>
            </a:pPr>
            <a:r>
              <a:rPr lang="fr-FR" sz="950" b="1" spc="-40" dirty="0">
                <a:solidFill>
                  <a:srgbClr val="231F20"/>
                </a:solidFill>
                <a:latin typeface="Arial"/>
                <a:cs typeface="Arial"/>
              </a:rPr>
              <a:t>Est également éligible : </a:t>
            </a:r>
            <a:r>
              <a:rPr lang="fr-FR" sz="950" spc="5" dirty="0">
                <a:solidFill>
                  <a:srgbClr val="231F20"/>
                </a:solidFill>
                <a:latin typeface="Arial"/>
                <a:cs typeface="Arial"/>
              </a:rPr>
              <a:t>un(e) apprenti(e) qui n’a pas encore de titre RQTH mais en mesure de justifier d’un dépôt de dossier et provenant d’une structure scolaire spécialisée type IME, ITEP ,du milieu protégé (ESAT),  ou pour lequel la famille percevait une allocation enfant handicapé (AEEH).</a:t>
            </a:r>
          </a:p>
          <a:p>
            <a:pPr marL="90170" marR="192405">
              <a:lnSpc>
                <a:spcPts val="1400"/>
              </a:lnSpc>
              <a:spcBef>
                <a:spcPts val="60"/>
              </a:spcBef>
            </a:pPr>
            <a:endParaRPr lang="fr-FR" sz="950" b="1" spc="-40" dirty="0">
              <a:solidFill>
                <a:srgbClr val="231F20"/>
              </a:solidFill>
              <a:latin typeface="Arial"/>
              <a:cs typeface="Arial"/>
            </a:endParaRPr>
          </a:p>
        </p:txBody>
      </p:sp>
      <p:sp>
        <p:nvSpPr>
          <p:cNvPr id="35" name="object 35"/>
          <p:cNvSpPr/>
          <p:nvPr/>
        </p:nvSpPr>
        <p:spPr>
          <a:xfrm>
            <a:off x="1111250" y="10269547"/>
            <a:ext cx="35560" cy="70485"/>
          </a:xfrm>
          <a:custGeom>
            <a:avLst/>
            <a:gdLst/>
            <a:ahLst/>
            <a:cxnLst/>
            <a:rect l="l" t="t" r="r" b="b"/>
            <a:pathLst>
              <a:path w="35559"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36" name="object 36"/>
          <p:cNvSpPr/>
          <p:nvPr/>
        </p:nvSpPr>
        <p:spPr>
          <a:xfrm>
            <a:off x="2413123" y="10269547"/>
            <a:ext cx="35560" cy="70485"/>
          </a:xfrm>
          <a:custGeom>
            <a:avLst/>
            <a:gdLst/>
            <a:ahLst/>
            <a:cxnLst/>
            <a:rect l="l" t="t" r="r" b="b"/>
            <a:pathLst>
              <a:path w="35560"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37" name="object 37"/>
          <p:cNvSpPr/>
          <p:nvPr/>
        </p:nvSpPr>
        <p:spPr>
          <a:xfrm>
            <a:off x="4085454" y="10269547"/>
            <a:ext cx="35560" cy="70485"/>
          </a:xfrm>
          <a:custGeom>
            <a:avLst/>
            <a:gdLst/>
            <a:ahLst/>
            <a:cxnLst/>
            <a:rect l="l" t="t" r="r" b="b"/>
            <a:pathLst>
              <a:path w="35560"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38" name="object 38"/>
          <p:cNvSpPr/>
          <p:nvPr/>
        </p:nvSpPr>
        <p:spPr>
          <a:xfrm>
            <a:off x="4878628" y="10269547"/>
            <a:ext cx="35560" cy="70485"/>
          </a:xfrm>
          <a:custGeom>
            <a:avLst/>
            <a:gdLst/>
            <a:ahLst/>
            <a:cxnLst/>
            <a:rect l="l" t="t" r="r" b="b"/>
            <a:pathLst>
              <a:path w="35560"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39" name="object 39"/>
          <p:cNvSpPr/>
          <p:nvPr/>
        </p:nvSpPr>
        <p:spPr>
          <a:xfrm>
            <a:off x="457200" y="10120583"/>
            <a:ext cx="6706870" cy="0"/>
          </a:xfrm>
          <a:custGeom>
            <a:avLst/>
            <a:gdLst/>
            <a:ahLst/>
            <a:cxnLst/>
            <a:rect l="l" t="t" r="r" b="b"/>
            <a:pathLst>
              <a:path w="6706870">
                <a:moveTo>
                  <a:pt x="0" y="0"/>
                </a:moveTo>
                <a:lnTo>
                  <a:pt x="6706793" y="0"/>
                </a:lnTo>
              </a:path>
            </a:pathLst>
          </a:custGeom>
          <a:ln w="50800">
            <a:solidFill>
              <a:srgbClr val="EDECE4"/>
            </a:solidFill>
          </a:ln>
        </p:spPr>
        <p:txBody>
          <a:bodyPr wrap="square" lIns="0" tIns="0" rIns="0" bIns="0" rtlCol="0"/>
          <a:lstStyle/>
          <a:p>
            <a:endParaRPr/>
          </a:p>
        </p:txBody>
      </p:sp>
      <p:pic>
        <p:nvPicPr>
          <p:cNvPr id="40" name="object 40"/>
          <p:cNvPicPr/>
          <p:nvPr/>
        </p:nvPicPr>
        <p:blipFill>
          <a:blip r:embed="rId3" cstate="print"/>
          <a:stretch>
            <a:fillRect/>
          </a:stretch>
        </p:blipFill>
        <p:spPr>
          <a:xfrm>
            <a:off x="5708163" y="305748"/>
            <a:ext cx="675493" cy="746025"/>
          </a:xfrm>
          <a:prstGeom prst="rect">
            <a:avLst/>
          </a:prstGeom>
        </p:spPr>
      </p:pic>
      <p:sp>
        <p:nvSpPr>
          <p:cNvPr id="41" name="object 41"/>
          <p:cNvSpPr/>
          <p:nvPr/>
        </p:nvSpPr>
        <p:spPr>
          <a:xfrm>
            <a:off x="6642350" y="379313"/>
            <a:ext cx="0" cy="558165"/>
          </a:xfrm>
          <a:custGeom>
            <a:avLst/>
            <a:gdLst/>
            <a:ahLst/>
            <a:cxnLst/>
            <a:rect l="l" t="t" r="r" b="b"/>
            <a:pathLst>
              <a:path h="558165">
                <a:moveTo>
                  <a:pt x="0" y="0"/>
                </a:moveTo>
                <a:lnTo>
                  <a:pt x="0" y="557999"/>
                </a:lnTo>
              </a:path>
            </a:pathLst>
          </a:custGeom>
          <a:ln w="12700">
            <a:solidFill>
              <a:srgbClr val="862980"/>
            </a:solidFill>
          </a:ln>
        </p:spPr>
        <p:txBody>
          <a:bodyPr wrap="square" lIns="0" tIns="0" rIns="0" bIns="0" rtlCol="0"/>
          <a:lstStyle/>
          <a:p>
            <a:endParaRPr/>
          </a:p>
        </p:txBody>
      </p:sp>
      <p:sp>
        <p:nvSpPr>
          <p:cNvPr id="42" name="object 42"/>
          <p:cNvSpPr txBox="1"/>
          <p:nvPr/>
        </p:nvSpPr>
        <p:spPr>
          <a:xfrm>
            <a:off x="1157366" y="10219992"/>
            <a:ext cx="1333333" cy="139782"/>
          </a:xfrm>
          <a:prstGeom prst="rect">
            <a:avLst/>
          </a:prstGeom>
        </p:spPr>
        <p:txBody>
          <a:bodyPr vert="horz" wrap="square" lIns="0" tIns="24130" rIns="0" bIns="0" rtlCol="0">
            <a:spAutoFit/>
          </a:bodyPr>
          <a:lstStyle/>
          <a:p>
            <a:pPr marL="12700">
              <a:lnSpc>
                <a:spcPct val="100000"/>
              </a:lnSpc>
              <a:spcBef>
                <a:spcPts val="190"/>
              </a:spcBef>
            </a:pPr>
            <a:r>
              <a:rPr lang="fr-FR" sz="750" spc="5" dirty="0">
                <a:solidFill>
                  <a:srgbClr val="231F20"/>
                </a:solidFill>
                <a:highlight>
                  <a:srgbClr val="FFFF00"/>
                </a:highlight>
                <a:latin typeface="Arial"/>
                <a:cs typeface="Arial"/>
              </a:rPr>
              <a:t>Nom DTH</a:t>
            </a:r>
          </a:p>
        </p:txBody>
      </p:sp>
      <p:sp>
        <p:nvSpPr>
          <p:cNvPr id="43" name="object 43"/>
          <p:cNvSpPr txBox="1">
            <a:spLocks noGrp="1"/>
          </p:cNvSpPr>
          <p:nvPr>
            <p:ph type="dt" sz="half" idx="6"/>
          </p:nvPr>
        </p:nvSpPr>
        <p:spPr>
          <a:xfrm>
            <a:off x="2482957" y="10219992"/>
            <a:ext cx="1496695" cy="370614"/>
          </a:xfrm>
          <a:prstGeom prst="rect">
            <a:avLst/>
          </a:prstGeom>
        </p:spPr>
        <p:txBody>
          <a:bodyPr vert="horz" wrap="square" lIns="0" tIns="24130" rIns="0" bIns="0" rtlCol="0">
            <a:spAutoFit/>
          </a:bodyPr>
          <a:lstStyle/>
          <a:p>
            <a:pPr marL="12700">
              <a:lnSpc>
                <a:spcPct val="100000"/>
              </a:lnSpc>
              <a:spcBef>
                <a:spcPts val="190"/>
              </a:spcBef>
            </a:pPr>
            <a:r>
              <a:rPr lang="fr-FR" spc="-10" dirty="0"/>
              <a:t>Directeur-</a:t>
            </a:r>
            <a:r>
              <a:rPr lang="fr-FR" spc="-10" dirty="0" err="1"/>
              <a:t>trice</a:t>
            </a:r>
            <a:r>
              <a:rPr lang="fr-FR" spc="-10" dirty="0"/>
              <a:t> territoriale au handicap</a:t>
            </a:r>
            <a:br>
              <a:rPr lang="fr-FR" spc="-10" dirty="0"/>
            </a:br>
            <a:r>
              <a:rPr lang="fr-FR" spc="-10" dirty="0"/>
              <a:t>en </a:t>
            </a:r>
            <a:r>
              <a:rPr lang="fr-FR" spc="-10" dirty="0">
                <a:highlight>
                  <a:srgbClr val="FFFF00"/>
                </a:highlight>
              </a:rPr>
              <a:t>XXX</a:t>
            </a:r>
            <a:endParaRPr lang="fr-FR" spc="-60" dirty="0">
              <a:highlight>
                <a:srgbClr val="FFFF00"/>
              </a:highlight>
            </a:endParaRPr>
          </a:p>
        </p:txBody>
      </p:sp>
      <p:sp>
        <p:nvSpPr>
          <p:cNvPr id="44" name="object 44"/>
          <p:cNvSpPr txBox="1">
            <a:spLocks noGrp="1"/>
          </p:cNvSpPr>
          <p:nvPr>
            <p:ph type="ftr" sz="quarter" idx="5"/>
          </p:nvPr>
        </p:nvSpPr>
        <p:spPr>
          <a:xfrm>
            <a:off x="4155289" y="10219992"/>
            <a:ext cx="617854" cy="255198"/>
          </a:xfrm>
          <a:prstGeom prst="rect">
            <a:avLst/>
          </a:prstGeom>
        </p:spPr>
        <p:txBody>
          <a:bodyPr vert="horz" wrap="square" lIns="0" tIns="24130" rIns="0" bIns="0" rtlCol="0">
            <a:spAutoFit/>
          </a:bodyPr>
          <a:lstStyle/>
          <a:p>
            <a:pPr marL="12700">
              <a:lnSpc>
                <a:spcPct val="100000"/>
              </a:lnSpc>
              <a:spcBef>
                <a:spcPts val="190"/>
              </a:spcBef>
            </a:pPr>
            <a:r>
              <a:rPr lang="fr-FR" spc="-30" dirty="0">
                <a:highlight>
                  <a:srgbClr val="FFFF00"/>
                </a:highlight>
              </a:rPr>
              <a:t>Numéro de téléphone</a:t>
            </a:r>
          </a:p>
        </p:txBody>
      </p:sp>
      <p:sp>
        <p:nvSpPr>
          <p:cNvPr id="45" name="object 45"/>
          <p:cNvSpPr txBox="1"/>
          <p:nvPr/>
        </p:nvSpPr>
        <p:spPr>
          <a:xfrm>
            <a:off x="4948462" y="10219992"/>
            <a:ext cx="2234453" cy="139782"/>
          </a:xfrm>
          <a:prstGeom prst="rect">
            <a:avLst/>
          </a:prstGeom>
        </p:spPr>
        <p:txBody>
          <a:bodyPr vert="horz" wrap="square" lIns="0" tIns="24130" rIns="0" bIns="0" rtlCol="0">
            <a:spAutoFit/>
          </a:bodyPr>
          <a:lstStyle/>
          <a:p>
            <a:pPr marL="12700">
              <a:lnSpc>
                <a:spcPct val="100000"/>
              </a:lnSpc>
              <a:spcBef>
                <a:spcPts val="190"/>
              </a:spcBef>
            </a:pPr>
            <a:r>
              <a:rPr lang="fr-FR" sz="750" dirty="0" err="1">
                <a:solidFill>
                  <a:srgbClr val="231F20"/>
                </a:solidFill>
                <a:highlight>
                  <a:srgbClr val="FFFF00"/>
                </a:highlight>
                <a:latin typeface="Arial"/>
                <a:cs typeface="Arial"/>
              </a:rPr>
              <a:t>XXX@caisedesdepots.fr</a:t>
            </a:r>
            <a:endParaRPr lang="fr-FR" sz="750" dirty="0">
              <a:solidFill>
                <a:srgbClr val="231F20"/>
              </a:solidFill>
              <a:highlight>
                <a:srgbClr val="FFFF00"/>
              </a:highlight>
              <a:latin typeface="Arial"/>
              <a:cs typeface="Arial"/>
            </a:endParaRPr>
          </a:p>
        </p:txBody>
      </p:sp>
      <p:sp>
        <p:nvSpPr>
          <p:cNvPr id="46" name="object 35">
            <a:extLst>
              <a:ext uri="{FF2B5EF4-FFF2-40B4-BE49-F238E27FC236}">
                <a16:creationId xmlns:a16="http://schemas.microsoft.com/office/drawing/2014/main" id="{11FE4CA0-565D-E84A-A763-C973193D9E6C}"/>
              </a:ext>
            </a:extLst>
          </p:cNvPr>
          <p:cNvSpPr/>
          <p:nvPr/>
        </p:nvSpPr>
        <p:spPr>
          <a:xfrm>
            <a:off x="1340650" y="5209376"/>
            <a:ext cx="35560" cy="70485"/>
          </a:xfrm>
          <a:custGeom>
            <a:avLst/>
            <a:gdLst/>
            <a:ahLst/>
            <a:cxnLst/>
            <a:rect l="l" t="t" r="r" b="b"/>
            <a:pathLst>
              <a:path w="35559"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47" name="object 35">
            <a:extLst>
              <a:ext uri="{FF2B5EF4-FFF2-40B4-BE49-F238E27FC236}">
                <a16:creationId xmlns:a16="http://schemas.microsoft.com/office/drawing/2014/main" id="{D909ECE6-1C25-5048-A313-65F869CFC58C}"/>
              </a:ext>
            </a:extLst>
          </p:cNvPr>
          <p:cNvSpPr/>
          <p:nvPr/>
        </p:nvSpPr>
        <p:spPr>
          <a:xfrm>
            <a:off x="1339850" y="5793658"/>
            <a:ext cx="35560" cy="70485"/>
          </a:xfrm>
          <a:custGeom>
            <a:avLst/>
            <a:gdLst/>
            <a:ahLst/>
            <a:cxnLst/>
            <a:rect l="l" t="t" r="r" b="b"/>
            <a:pathLst>
              <a:path w="35559"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48" name="object 35">
            <a:extLst>
              <a:ext uri="{FF2B5EF4-FFF2-40B4-BE49-F238E27FC236}">
                <a16:creationId xmlns:a16="http://schemas.microsoft.com/office/drawing/2014/main" id="{AC2DD9F1-C02F-AA42-B1CC-E3800C6E255E}"/>
              </a:ext>
            </a:extLst>
          </p:cNvPr>
          <p:cNvSpPr/>
          <p:nvPr/>
        </p:nvSpPr>
        <p:spPr>
          <a:xfrm>
            <a:off x="1339850" y="5459924"/>
            <a:ext cx="35560" cy="70485"/>
          </a:xfrm>
          <a:custGeom>
            <a:avLst/>
            <a:gdLst/>
            <a:ahLst/>
            <a:cxnLst/>
            <a:rect l="l" t="t" r="r" b="b"/>
            <a:pathLst>
              <a:path w="35559"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49" name="object 15">
            <a:extLst>
              <a:ext uri="{FF2B5EF4-FFF2-40B4-BE49-F238E27FC236}">
                <a16:creationId xmlns:a16="http://schemas.microsoft.com/office/drawing/2014/main" id="{798CA981-EBF4-A347-928C-379E3E9342BD}"/>
              </a:ext>
            </a:extLst>
          </p:cNvPr>
          <p:cNvSpPr txBox="1"/>
          <p:nvPr/>
        </p:nvSpPr>
        <p:spPr>
          <a:xfrm>
            <a:off x="1115300" y="7408779"/>
            <a:ext cx="7387350" cy="3271921"/>
          </a:xfrm>
          <a:prstGeom prst="rect">
            <a:avLst/>
          </a:prstGeom>
        </p:spPr>
        <p:txBody>
          <a:bodyPr vert="horz" wrap="square" lIns="0" tIns="0" rIns="0" bIns="0" rtlCol="0">
            <a:noAutofit/>
          </a:bodyPr>
          <a:lstStyle/>
          <a:p>
            <a:pPr marL="12700" marR="1748789">
              <a:spcBef>
                <a:spcPts val="100"/>
              </a:spcBef>
              <a:tabLst>
                <a:tab pos="1997075" algn="l"/>
                <a:tab pos="2085975" algn="l"/>
              </a:tabLst>
            </a:pPr>
            <a:r>
              <a:rPr lang="fr-FR" sz="1200" b="1" spc="-10" dirty="0">
                <a:solidFill>
                  <a:srgbClr val="862980"/>
                </a:solidFill>
                <a:latin typeface="Raleway"/>
                <a:cs typeface="Raleway"/>
              </a:rPr>
              <a:t>DES AIDES À LA RÉMUNÉRATION ET AUX COÛTS DE FORMATION</a:t>
            </a:r>
          </a:p>
          <a:p>
            <a:pPr marL="93345" marR="348615">
              <a:spcBef>
                <a:spcPts val="600"/>
              </a:spcBef>
            </a:pPr>
            <a:r>
              <a:rPr lang="fr-FR" sz="1000" b="1" spc="-40" dirty="0">
                <a:solidFill>
                  <a:srgbClr val="231F20"/>
                </a:solidFill>
                <a:latin typeface="Arial"/>
                <a:cs typeface="Arial"/>
              </a:rPr>
              <a:t>Rémunération de l’apprenti(e) (Fiche 7 du catalogue*)</a:t>
            </a:r>
          </a:p>
          <a:p>
            <a:pPr marL="269875" marR="5080" lvl="1"/>
            <a:r>
              <a:rPr lang="fr-FR" sz="900" spc="5" dirty="0">
                <a:solidFill>
                  <a:srgbClr val="231F20"/>
                </a:solidFill>
                <a:latin typeface="Arial"/>
                <a:cs typeface="Arial"/>
              </a:rPr>
              <a:t>Prise en charge de 80% de la rémunération brute restant à la charge de l’employeur.</a:t>
            </a:r>
            <a:br>
              <a:rPr lang="fr-FR" sz="900" spc="5" dirty="0">
                <a:solidFill>
                  <a:srgbClr val="231F20"/>
                </a:solidFill>
                <a:latin typeface="Arial"/>
                <a:cs typeface="Arial"/>
              </a:rPr>
            </a:br>
            <a:r>
              <a:rPr lang="fr-FR" sz="900" spc="5" dirty="0">
                <a:solidFill>
                  <a:srgbClr val="231F20"/>
                </a:solidFill>
                <a:latin typeface="Arial"/>
                <a:cs typeface="Arial"/>
              </a:rPr>
              <a:t>La rémunération d’un(e) apprenti(e) du secteur public est alignée sur celle d’un apprenti du secteur</a:t>
            </a:r>
            <a:br>
              <a:rPr lang="fr-FR" sz="900" spc="5" dirty="0">
                <a:solidFill>
                  <a:srgbClr val="231F20"/>
                </a:solidFill>
                <a:latin typeface="Arial"/>
                <a:cs typeface="Arial"/>
              </a:rPr>
            </a:br>
            <a:r>
              <a:rPr lang="fr-FR" sz="900" spc="5" dirty="0">
                <a:solidFill>
                  <a:srgbClr val="231F20"/>
                </a:solidFill>
                <a:latin typeface="Arial"/>
                <a:cs typeface="Arial"/>
              </a:rPr>
              <a:t>privé, L’employeur peut majorer cette rémunération. </a:t>
            </a:r>
          </a:p>
          <a:p>
            <a:pPr marL="269875" marR="5080" lvl="1"/>
            <a:r>
              <a:rPr lang="fr-FR" sz="900" spc="5" dirty="0">
                <a:solidFill>
                  <a:srgbClr val="231F20"/>
                </a:solidFill>
                <a:latin typeface="Arial"/>
                <a:cs typeface="Arial"/>
                <a:hlinkClick r:id="rId4">
                  <a:extLst>
                    <a:ext uri="{A12FA001-AC4F-418D-AE19-62706E023703}">
                      <ahyp:hlinkClr xmlns:ahyp="http://schemas.microsoft.com/office/drawing/2018/hyperlinkcolor" val="tx"/>
                    </a:ext>
                  </a:extLst>
                </a:hlinkClick>
              </a:rPr>
              <a:t>Outil pour estimer le coût employeur</a:t>
            </a:r>
            <a:endParaRPr lang="fr-FR" sz="900" spc="5" dirty="0">
              <a:solidFill>
                <a:srgbClr val="231F20"/>
              </a:solidFill>
              <a:latin typeface="Arial"/>
              <a:cs typeface="Arial"/>
            </a:endParaRPr>
          </a:p>
          <a:p>
            <a:pPr marL="96520" marR="5080">
              <a:spcBef>
                <a:spcPts val="725"/>
              </a:spcBef>
            </a:pPr>
            <a:endParaRPr sz="1400" dirty="0">
              <a:latin typeface="Arial"/>
              <a:cs typeface="Arial"/>
            </a:endParaRPr>
          </a:p>
          <a:p>
            <a:pPr marL="96838" marR="1748789">
              <a:spcBef>
                <a:spcPts val="100"/>
              </a:spcBef>
            </a:pPr>
            <a:r>
              <a:rPr lang="fr-FR" sz="1000" b="1" spc="-40" dirty="0">
                <a:solidFill>
                  <a:srgbClr val="231F20"/>
                </a:solidFill>
                <a:latin typeface="Arial"/>
                <a:cs typeface="Arial"/>
              </a:rPr>
              <a:t>Frais de la formation </a:t>
            </a:r>
            <a:r>
              <a:rPr lang="fr-FR" sz="1000" spc="-40" dirty="0">
                <a:solidFill>
                  <a:srgbClr val="231F20"/>
                </a:solidFill>
                <a:latin typeface="Arial"/>
                <a:cs typeface="Arial"/>
              </a:rPr>
              <a:t>(frais d’inscription compris) de l’apprenti(e) </a:t>
            </a:r>
            <a:r>
              <a:rPr lang="fr-FR" sz="1000" b="1" spc="-40" dirty="0">
                <a:solidFill>
                  <a:srgbClr val="231F20"/>
                </a:solidFill>
                <a:latin typeface="Arial"/>
                <a:cs typeface="Arial"/>
              </a:rPr>
              <a:t>(</a:t>
            </a:r>
            <a:r>
              <a:rPr lang="fr-FR" sz="1000" b="1" strike="sngStrike" spc="-40" dirty="0">
                <a:solidFill>
                  <a:srgbClr val="231F20"/>
                </a:solidFill>
                <a:latin typeface="Arial"/>
                <a:cs typeface="Arial"/>
              </a:rPr>
              <a:t>Fiche 23 du catalogue*) </a:t>
            </a:r>
            <a:r>
              <a:rPr lang="fr-FR" sz="1000" b="1" strike="sngStrike" spc="-40" dirty="0">
                <a:solidFill>
                  <a:schemeClr val="accent1"/>
                </a:solidFill>
                <a:latin typeface="Arial"/>
                <a:cs typeface="Arial"/>
              </a:rPr>
              <a:t> </a:t>
            </a:r>
            <a:r>
              <a:rPr lang="fr-FR" sz="1000" b="1" spc="-40" dirty="0">
                <a:solidFill>
                  <a:schemeClr val="accent1"/>
                </a:solidFill>
                <a:latin typeface="Arial"/>
                <a:cs typeface="Arial"/>
              </a:rPr>
              <a:t>fiche 24 </a:t>
            </a:r>
            <a:endParaRPr lang="fr-FR" sz="1000" b="1" spc="-40" dirty="0">
              <a:solidFill>
                <a:srgbClr val="231F20"/>
              </a:solidFill>
              <a:latin typeface="Arial"/>
              <a:cs typeface="Arial"/>
            </a:endParaRPr>
          </a:p>
          <a:p>
            <a:pPr marL="266700" marR="348615"/>
            <a:r>
              <a:rPr lang="fr-FR" sz="900" spc="5" dirty="0">
                <a:solidFill>
                  <a:srgbClr val="231F20"/>
                </a:solidFill>
                <a:latin typeface="Arial"/>
                <a:cs typeface="Arial"/>
              </a:rPr>
              <a:t>Prise en charge plafonnée à 10 000 € pour chaque année, pour un cycle de formation d’une durée</a:t>
            </a:r>
            <a:br>
              <a:rPr lang="fr-FR" sz="900" spc="5" dirty="0">
                <a:solidFill>
                  <a:srgbClr val="231F20"/>
                </a:solidFill>
                <a:latin typeface="Arial"/>
                <a:cs typeface="Arial"/>
              </a:rPr>
            </a:br>
            <a:r>
              <a:rPr lang="fr-FR" sz="900" spc="5" dirty="0">
                <a:solidFill>
                  <a:srgbClr val="231F20"/>
                </a:solidFill>
                <a:latin typeface="Arial"/>
                <a:cs typeface="Arial"/>
              </a:rPr>
              <a:t>maximale de 36 mois, déduction faite des aides financières perçues par l’employeur (Régions,</a:t>
            </a:r>
            <a:br>
              <a:rPr lang="fr-FR" sz="900" spc="5" dirty="0">
                <a:solidFill>
                  <a:srgbClr val="231F20"/>
                </a:solidFill>
                <a:latin typeface="Arial"/>
                <a:cs typeface="Arial"/>
              </a:rPr>
            </a:br>
            <a:r>
              <a:rPr lang="fr-FR" sz="900" spc="5" dirty="0">
                <a:solidFill>
                  <a:srgbClr val="231F20"/>
                </a:solidFill>
                <a:latin typeface="Arial"/>
                <a:cs typeface="Arial"/>
              </a:rPr>
              <a:t>CNFPT*, ANFH, etc.) </a:t>
            </a:r>
          </a:p>
          <a:p>
            <a:pPr marL="266700" marR="348615"/>
            <a:endParaRPr lang="fr-FR" sz="900" spc="5" dirty="0">
              <a:solidFill>
                <a:srgbClr val="231F20"/>
              </a:solidFill>
              <a:latin typeface="Arial"/>
              <a:cs typeface="Arial"/>
            </a:endParaRPr>
          </a:p>
          <a:p>
            <a:pPr marL="266700" marR="348615"/>
            <a:r>
              <a:rPr lang="fr-FR" sz="900" spc="5" dirty="0">
                <a:solidFill>
                  <a:srgbClr val="231F20"/>
                </a:solidFill>
                <a:latin typeface="Arial"/>
                <a:cs typeface="Arial"/>
              </a:rPr>
              <a:t>* À compter du 1</a:t>
            </a:r>
            <a:r>
              <a:rPr lang="fr-FR" sz="900" spc="5" baseline="30000" dirty="0">
                <a:solidFill>
                  <a:srgbClr val="231F20"/>
                </a:solidFill>
                <a:latin typeface="Arial"/>
                <a:cs typeface="Arial"/>
              </a:rPr>
              <a:t>er</a:t>
            </a:r>
            <a:r>
              <a:rPr lang="fr-FR" sz="900" spc="5" dirty="0">
                <a:solidFill>
                  <a:srgbClr val="231F20"/>
                </a:solidFill>
                <a:latin typeface="Arial"/>
                <a:cs typeface="Arial"/>
              </a:rPr>
              <a:t> janvier 2022, le CNFPT prend également en charge des surcoûts de formation.</a:t>
            </a:r>
          </a:p>
        </p:txBody>
      </p:sp>
      <p:grpSp>
        <p:nvGrpSpPr>
          <p:cNvPr id="50" name="object 17">
            <a:extLst>
              <a:ext uri="{FF2B5EF4-FFF2-40B4-BE49-F238E27FC236}">
                <a16:creationId xmlns:a16="http://schemas.microsoft.com/office/drawing/2014/main" id="{E253FDBB-829C-E44F-9439-FE0351CE1809}"/>
              </a:ext>
            </a:extLst>
          </p:cNvPr>
          <p:cNvGrpSpPr/>
          <p:nvPr/>
        </p:nvGrpSpPr>
        <p:grpSpPr>
          <a:xfrm>
            <a:off x="6489700" y="7112635"/>
            <a:ext cx="412750" cy="824865"/>
            <a:chOff x="6103669" y="3924003"/>
            <a:chExt cx="412750" cy="824865"/>
          </a:xfrm>
        </p:grpSpPr>
        <p:sp>
          <p:nvSpPr>
            <p:cNvPr id="51" name="object 18">
              <a:extLst>
                <a:ext uri="{FF2B5EF4-FFF2-40B4-BE49-F238E27FC236}">
                  <a16:creationId xmlns:a16="http://schemas.microsoft.com/office/drawing/2014/main" id="{2D865B70-7E2A-0A42-B1F9-E37CE3C91F15}"/>
                </a:ext>
              </a:extLst>
            </p:cNvPr>
            <p:cNvSpPr/>
            <p:nvPr/>
          </p:nvSpPr>
          <p:spPr>
            <a:xfrm>
              <a:off x="6103669" y="3924003"/>
              <a:ext cx="412750" cy="824865"/>
            </a:xfrm>
            <a:custGeom>
              <a:avLst/>
              <a:gdLst/>
              <a:ahLst/>
              <a:cxnLst/>
              <a:rect l="l" t="t" r="r" b="b"/>
              <a:pathLst>
                <a:path w="412750" h="824864">
                  <a:moveTo>
                    <a:pt x="412330" y="0"/>
                  </a:moveTo>
                  <a:lnTo>
                    <a:pt x="364244" y="2774"/>
                  </a:lnTo>
                  <a:lnTo>
                    <a:pt x="317787" y="10889"/>
                  </a:lnTo>
                  <a:lnTo>
                    <a:pt x="273268" y="24038"/>
                  </a:lnTo>
                  <a:lnTo>
                    <a:pt x="230998" y="41909"/>
                  </a:lnTo>
                  <a:lnTo>
                    <a:pt x="191285" y="64195"/>
                  </a:lnTo>
                  <a:lnTo>
                    <a:pt x="154439" y="90584"/>
                  </a:lnTo>
                  <a:lnTo>
                    <a:pt x="120769" y="120769"/>
                  </a:lnTo>
                  <a:lnTo>
                    <a:pt x="90584" y="154439"/>
                  </a:lnTo>
                  <a:lnTo>
                    <a:pt x="64195" y="191285"/>
                  </a:lnTo>
                  <a:lnTo>
                    <a:pt x="41909" y="230998"/>
                  </a:lnTo>
                  <a:lnTo>
                    <a:pt x="24038" y="273268"/>
                  </a:lnTo>
                  <a:lnTo>
                    <a:pt x="10889" y="317787"/>
                  </a:lnTo>
                  <a:lnTo>
                    <a:pt x="2774" y="364244"/>
                  </a:lnTo>
                  <a:lnTo>
                    <a:pt x="0" y="412330"/>
                  </a:lnTo>
                  <a:lnTo>
                    <a:pt x="2774" y="460417"/>
                  </a:lnTo>
                  <a:lnTo>
                    <a:pt x="10889" y="506874"/>
                  </a:lnTo>
                  <a:lnTo>
                    <a:pt x="24038" y="551392"/>
                  </a:lnTo>
                  <a:lnTo>
                    <a:pt x="41909" y="593663"/>
                  </a:lnTo>
                  <a:lnTo>
                    <a:pt x="64195" y="633376"/>
                  </a:lnTo>
                  <a:lnTo>
                    <a:pt x="90584" y="670222"/>
                  </a:lnTo>
                  <a:lnTo>
                    <a:pt x="120769" y="703892"/>
                  </a:lnTo>
                  <a:lnTo>
                    <a:pt x="154439" y="734077"/>
                  </a:lnTo>
                  <a:lnTo>
                    <a:pt x="191285" y="760466"/>
                  </a:lnTo>
                  <a:lnTo>
                    <a:pt x="230998" y="782751"/>
                  </a:lnTo>
                  <a:lnTo>
                    <a:pt x="273268" y="800623"/>
                  </a:lnTo>
                  <a:lnTo>
                    <a:pt x="317787" y="813771"/>
                  </a:lnTo>
                  <a:lnTo>
                    <a:pt x="364244" y="821887"/>
                  </a:lnTo>
                  <a:lnTo>
                    <a:pt x="412330" y="824661"/>
                  </a:lnTo>
                  <a:lnTo>
                    <a:pt x="412330" y="0"/>
                  </a:lnTo>
                  <a:close/>
                </a:path>
              </a:pathLst>
            </a:custGeom>
            <a:solidFill>
              <a:srgbClr val="F15B4E"/>
            </a:solidFill>
          </p:spPr>
          <p:txBody>
            <a:bodyPr wrap="square" lIns="0" tIns="0" rIns="0" bIns="0" rtlCol="0"/>
            <a:lstStyle/>
            <a:p>
              <a:endParaRPr/>
            </a:p>
          </p:txBody>
        </p:sp>
        <p:pic>
          <p:nvPicPr>
            <p:cNvPr id="52" name="object 19">
              <a:extLst>
                <a:ext uri="{FF2B5EF4-FFF2-40B4-BE49-F238E27FC236}">
                  <a16:creationId xmlns:a16="http://schemas.microsoft.com/office/drawing/2014/main" id="{720FB45E-0918-C94E-AA99-287B258051BC}"/>
                </a:ext>
              </a:extLst>
            </p:cNvPr>
            <p:cNvPicPr/>
            <p:nvPr/>
          </p:nvPicPr>
          <p:blipFill>
            <a:blip r:embed="rId5" cstate="print"/>
            <a:stretch>
              <a:fillRect/>
            </a:stretch>
          </p:blipFill>
          <p:spPr>
            <a:xfrm>
              <a:off x="6237633" y="4240413"/>
              <a:ext cx="186944" cy="186944"/>
            </a:xfrm>
            <a:prstGeom prst="rect">
              <a:avLst/>
            </a:prstGeom>
          </p:spPr>
        </p:pic>
        <p:sp>
          <p:nvSpPr>
            <p:cNvPr id="53" name="object 20">
              <a:extLst>
                <a:ext uri="{FF2B5EF4-FFF2-40B4-BE49-F238E27FC236}">
                  <a16:creationId xmlns:a16="http://schemas.microsoft.com/office/drawing/2014/main" id="{ED3E9849-6950-A240-BF6C-3A03A3E44293}"/>
                </a:ext>
              </a:extLst>
            </p:cNvPr>
            <p:cNvSpPr/>
            <p:nvPr/>
          </p:nvSpPr>
          <p:spPr>
            <a:xfrm>
              <a:off x="6179213" y="4181993"/>
              <a:ext cx="304165" cy="304165"/>
            </a:xfrm>
            <a:custGeom>
              <a:avLst/>
              <a:gdLst/>
              <a:ahLst/>
              <a:cxnLst/>
              <a:rect l="l" t="t" r="r" b="b"/>
              <a:pathLst>
                <a:path w="304164" h="304164">
                  <a:moveTo>
                    <a:pt x="172199" y="0"/>
                  </a:moveTo>
                  <a:lnTo>
                    <a:pt x="131584" y="0"/>
                  </a:lnTo>
                  <a:lnTo>
                    <a:pt x="129184" y="1968"/>
                  </a:lnTo>
                  <a:lnTo>
                    <a:pt x="123062" y="32639"/>
                  </a:lnTo>
                  <a:lnTo>
                    <a:pt x="113848" y="35242"/>
                  </a:lnTo>
                  <a:lnTo>
                    <a:pt x="104908" y="38549"/>
                  </a:lnTo>
                  <a:lnTo>
                    <a:pt x="96263" y="42549"/>
                  </a:lnTo>
                  <a:lnTo>
                    <a:pt x="87934" y="47231"/>
                  </a:lnTo>
                  <a:lnTo>
                    <a:pt x="61937" y="29806"/>
                  </a:lnTo>
                  <a:lnTo>
                    <a:pt x="58839" y="30111"/>
                  </a:lnTo>
                  <a:lnTo>
                    <a:pt x="30111" y="58826"/>
                  </a:lnTo>
                  <a:lnTo>
                    <a:pt x="29806" y="61925"/>
                  </a:lnTo>
                  <a:lnTo>
                    <a:pt x="47243" y="87934"/>
                  </a:lnTo>
                  <a:lnTo>
                    <a:pt x="42561" y="96241"/>
                  </a:lnTo>
                  <a:lnTo>
                    <a:pt x="38558" y="104879"/>
                  </a:lnTo>
                  <a:lnTo>
                    <a:pt x="35244" y="113827"/>
                  </a:lnTo>
                  <a:lnTo>
                    <a:pt x="32626" y="123063"/>
                  </a:lnTo>
                  <a:lnTo>
                    <a:pt x="1968" y="129184"/>
                  </a:lnTo>
                  <a:lnTo>
                    <a:pt x="0" y="131584"/>
                  </a:lnTo>
                  <a:lnTo>
                    <a:pt x="0" y="172199"/>
                  </a:lnTo>
                  <a:lnTo>
                    <a:pt x="1968" y="174599"/>
                  </a:lnTo>
                  <a:lnTo>
                    <a:pt x="32626" y="180721"/>
                  </a:lnTo>
                  <a:lnTo>
                    <a:pt x="35244" y="189956"/>
                  </a:lnTo>
                  <a:lnTo>
                    <a:pt x="38558" y="198904"/>
                  </a:lnTo>
                  <a:lnTo>
                    <a:pt x="42561" y="207542"/>
                  </a:lnTo>
                  <a:lnTo>
                    <a:pt x="47243" y="215849"/>
                  </a:lnTo>
                  <a:lnTo>
                    <a:pt x="29806" y="241858"/>
                  </a:lnTo>
                  <a:lnTo>
                    <a:pt x="30111" y="244957"/>
                  </a:lnTo>
                  <a:lnTo>
                    <a:pt x="58839" y="273672"/>
                  </a:lnTo>
                  <a:lnTo>
                    <a:pt x="61937" y="273977"/>
                  </a:lnTo>
                  <a:lnTo>
                    <a:pt x="87934" y="256552"/>
                  </a:lnTo>
                  <a:lnTo>
                    <a:pt x="96263" y="261235"/>
                  </a:lnTo>
                  <a:lnTo>
                    <a:pt x="104909" y="265236"/>
                  </a:lnTo>
                  <a:lnTo>
                    <a:pt x="113854" y="268547"/>
                  </a:lnTo>
                  <a:lnTo>
                    <a:pt x="123075" y="271157"/>
                  </a:lnTo>
                  <a:lnTo>
                    <a:pt x="129184" y="301815"/>
                  </a:lnTo>
                  <a:lnTo>
                    <a:pt x="131584" y="303784"/>
                  </a:lnTo>
                  <a:lnTo>
                    <a:pt x="169417" y="303784"/>
                  </a:lnTo>
                  <a:lnTo>
                    <a:pt x="172199" y="303784"/>
                  </a:lnTo>
                  <a:lnTo>
                    <a:pt x="174599" y="301815"/>
                  </a:lnTo>
                  <a:lnTo>
                    <a:pt x="180720" y="271157"/>
                  </a:lnTo>
                  <a:lnTo>
                    <a:pt x="189949" y="268547"/>
                  </a:lnTo>
                  <a:lnTo>
                    <a:pt x="198894" y="265236"/>
                  </a:lnTo>
                  <a:lnTo>
                    <a:pt x="207535" y="261235"/>
                  </a:lnTo>
                  <a:lnTo>
                    <a:pt x="215849" y="256552"/>
                  </a:lnTo>
                  <a:lnTo>
                    <a:pt x="241871" y="273977"/>
                  </a:lnTo>
                  <a:lnTo>
                    <a:pt x="244970" y="273672"/>
                  </a:lnTo>
                  <a:lnTo>
                    <a:pt x="273672" y="244957"/>
                  </a:lnTo>
                  <a:lnTo>
                    <a:pt x="273977" y="241858"/>
                  </a:lnTo>
                  <a:lnTo>
                    <a:pt x="256565" y="215849"/>
                  </a:lnTo>
                  <a:lnTo>
                    <a:pt x="261247" y="207520"/>
                  </a:lnTo>
                  <a:lnTo>
                    <a:pt x="265247" y="198875"/>
                  </a:lnTo>
                  <a:lnTo>
                    <a:pt x="268554" y="189935"/>
                  </a:lnTo>
                  <a:lnTo>
                    <a:pt x="271157" y="180721"/>
                  </a:lnTo>
                  <a:lnTo>
                    <a:pt x="301815" y="174599"/>
                  </a:lnTo>
                  <a:lnTo>
                    <a:pt x="303783" y="172199"/>
                  </a:lnTo>
                  <a:lnTo>
                    <a:pt x="303783" y="131584"/>
                  </a:lnTo>
                  <a:lnTo>
                    <a:pt x="301815" y="129184"/>
                  </a:lnTo>
                  <a:lnTo>
                    <a:pt x="271170" y="123075"/>
                  </a:lnTo>
                  <a:lnTo>
                    <a:pt x="268122" y="112433"/>
                  </a:lnTo>
                  <a:lnTo>
                    <a:pt x="264858" y="110705"/>
                  </a:lnTo>
                  <a:lnTo>
                    <a:pt x="258686" y="112636"/>
                  </a:lnTo>
                  <a:lnTo>
                    <a:pt x="256971" y="115912"/>
                  </a:lnTo>
                  <a:lnTo>
                    <a:pt x="258978" y="122364"/>
                  </a:lnTo>
                  <a:lnTo>
                    <a:pt x="261035" y="131533"/>
                  </a:lnTo>
                  <a:lnTo>
                    <a:pt x="262839" y="133337"/>
                  </a:lnTo>
                  <a:lnTo>
                    <a:pt x="292099" y="139153"/>
                  </a:lnTo>
                  <a:lnTo>
                    <a:pt x="292099" y="164630"/>
                  </a:lnTo>
                  <a:lnTo>
                    <a:pt x="262851" y="170472"/>
                  </a:lnTo>
                  <a:lnTo>
                    <a:pt x="261048" y="172250"/>
                  </a:lnTo>
                  <a:lnTo>
                    <a:pt x="257967" y="184651"/>
                  </a:lnTo>
                  <a:lnTo>
                    <a:pt x="254450" y="194402"/>
                  </a:lnTo>
                  <a:lnTo>
                    <a:pt x="250028" y="203766"/>
                  </a:lnTo>
                  <a:lnTo>
                    <a:pt x="243408" y="214668"/>
                  </a:lnTo>
                  <a:lnTo>
                    <a:pt x="243420" y="217220"/>
                  </a:lnTo>
                  <a:lnTo>
                    <a:pt x="260045" y="242062"/>
                  </a:lnTo>
                  <a:lnTo>
                    <a:pt x="242074" y="260045"/>
                  </a:lnTo>
                  <a:lnTo>
                    <a:pt x="217220" y="243408"/>
                  </a:lnTo>
                  <a:lnTo>
                    <a:pt x="214668" y="243408"/>
                  </a:lnTo>
                  <a:lnTo>
                    <a:pt x="203775" y="250016"/>
                  </a:lnTo>
                  <a:lnTo>
                    <a:pt x="194419" y="254439"/>
                  </a:lnTo>
                  <a:lnTo>
                    <a:pt x="184665" y="257960"/>
                  </a:lnTo>
                  <a:lnTo>
                    <a:pt x="172250" y="261048"/>
                  </a:lnTo>
                  <a:lnTo>
                    <a:pt x="170472" y="262851"/>
                  </a:lnTo>
                  <a:lnTo>
                    <a:pt x="164630" y="292100"/>
                  </a:lnTo>
                  <a:lnTo>
                    <a:pt x="139153" y="292100"/>
                  </a:lnTo>
                  <a:lnTo>
                    <a:pt x="133337" y="262851"/>
                  </a:lnTo>
                  <a:lnTo>
                    <a:pt x="131559" y="261048"/>
                  </a:lnTo>
                  <a:lnTo>
                    <a:pt x="119143" y="257960"/>
                  </a:lnTo>
                  <a:lnTo>
                    <a:pt x="109385" y="254439"/>
                  </a:lnTo>
                  <a:lnTo>
                    <a:pt x="100017" y="250016"/>
                  </a:lnTo>
                  <a:lnTo>
                    <a:pt x="89115" y="243395"/>
                  </a:lnTo>
                  <a:lnTo>
                    <a:pt x="86563" y="243408"/>
                  </a:lnTo>
                  <a:lnTo>
                    <a:pt x="61734" y="260045"/>
                  </a:lnTo>
                  <a:lnTo>
                    <a:pt x="43738" y="242062"/>
                  </a:lnTo>
                  <a:lnTo>
                    <a:pt x="60388" y="217220"/>
                  </a:lnTo>
                  <a:lnTo>
                    <a:pt x="60388" y="214668"/>
                  </a:lnTo>
                  <a:lnTo>
                    <a:pt x="53785" y="203789"/>
                  </a:lnTo>
                  <a:lnTo>
                    <a:pt x="49358" y="194437"/>
                  </a:lnTo>
                  <a:lnTo>
                    <a:pt x="45827" y="184674"/>
                  </a:lnTo>
                  <a:lnTo>
                    <a:pt x="42735" y="172237"/>
                  </a:lnTo>
                  <a:lnTo>
                    <a:pt x="40932" y="170459"/>
                  </a:lnTo>
                  <a:lnTo>
                    <a:pt x="11683" y="164630"/>
                  </a:lnTo>
                  <a:lnTo>
                    <a:pt x="11683" y="139153"/>
                  </a:lnTo>
                  <a:lnTo>
                    <a:pt x="40932" y="133324"/>
                  </a:lnTo>
                  <a:lnTo>
                    <a:pt x="42735" y="131546"/>
                  </a:lnTo>
                  <a:lnTo>
                    <a:pt x="45827" y="119109"/>
                  </a:lnTo>
                  <a:lnTo>
                    <a:pt x="49358" y="109347"/>
                  </a:lnTo>
                  <a:lnTo>
                    <a:pt x="53785" y="99994"/>
                  </a:lnTo>
                  <a:lnTo>
                    <a:pt x="60388" y="89115"/>
                  </a:lnTo>
                  <a:lnTo>
                    <a:pt x="60388" y="86563"/>
                  </a:lnTo>
                  <a:lnTo>
                    <a:pt x="43738" y="61722"/>
                  </a:lnTo>
                  <a:lnTo>
                    <a:pt x="61734" y="43738"/>
                  </a:lnTo>
                  <a:lnTo>
                    <a:pt x="86563" y="60375"/>
                  </a:lnTo>
                  <a:lnTo>
                    <a:pt x="89115" y="60375"/>
                  </a:lnTo>
                  <a:lnTo>
                    <a:pt x="100017" y="53767"/>
                  </a:lnTo>
                  <a:lnTo>
                    <a:pt x="109381" y="49345"/>
                  </a:lnTo>
                  <a:lnTo>
                    <a:pt x="119132" y="45828"/>
                  </a:lnTo>
                  <a:lnTo>
                    <a:pt x="131521" y="42748"/>
                  </a:lnTo>
                  <a:lnTo>
                    <a:pt x="133311" y="40944"/>
                  </a:lnTo>
                  <a:lnTo>
                    <a:pt x="139153" y="11684"/>
                  </a:lnTo>
                  <a:lnTo>
                    <a:pt x="164630" y="11684"/>
                  </a:lnTo>
                  <a:lnTo>
                    <a:pt x="170446" y="40957"/>
                  </a:lnTo>
                  <a:lnTo>
                    <a:pt x="172250" y="42760"/>
                  </a:lnTo>
                  <a:lnTo>
                    <a:pt x="177965" y="43929"/>
                  </a:lnTo>
                  <a:lnTo>
                    <a:pt x="187871" y="46824"/>
                  </a:lnTo>
                  <a:lnTo>
                    <a:pt x="191147" y="45110"/>
                  </a:lnTo>
                  <a:lnTo>
                    <a:pt x="193065" y="38950"/>
                  </a:lnTo>
                  <a:lnTo>
                    <a:pt x="191350" y="35674"/>
                  </a:lnTo>
                  <a:lnTo>
                    <a:pt x="180708" y="32626"/>
                  </a:lnTo>
                  <a:lnTo>
                    <a:pt x="174599" y="1968"/>
                  </a:lnTo>
                  <a:lnTo>
                    <a:pt x="172199" y="0"/>
                  </a:lnTo>
                  <a:close/>
                </a:path>
              </a:pathLst>
            </a:custGeom>
            <a:solidFill>
              <a:srgbClr val="FFFFFF"/>
            </a:solidFill>
          </p:spPr>
          <p:txBody>
            <a:bodyPr wrap="square" lIns="0" tIns="0" rIns="0" bIns="0" rtlCol="0"/>
            <a:lstStyle/>
            <a:p>
              <a:endParaRPr/>
            </a:p>
          </p:txBody>
        </p:sp>
        <p:pic>
          <p:nvPicPr>
            <p:cNvPr id="54" name="object 21">
              <a:extLst>
                <a:ext uri="{FF2B5EF4-FFF2-40B4-BE49-F238E27FC236}">
                  <a16:creationId xmlns:a16="http://schemas.microsoft.com/office/drawing/2014/main" id="{76100DF2-51A6-9741-93E9-B1522D391FBD}"/>
                </a:ext>
              </a:extLst>
            </p:cNvPr>
            <p:cNvPicPr/>
            <p:nvPr/>
          </p:nvPicPr>
          <p:blipFill>
            <a:blip r:embed="rId6" cstate="print"/>
            <a:stretch>
              <a:fillRect/>
            </a:stretch>
          </p:blipFill>
          <p:spPr>
            <a:xfrm>
              <a:off x="6283963" y="4181993"/>
              <a:ext cx="199034" cy="198627"/>
            </a:xfrm>
            <a:prstGeom prst="rect">
              <a:avLst/>
            </a:prstGeom>
          </p:spPr>
        </p:pic>
      </p:grpSp>
      <p:sp>
        <p:nvSpPr>
          <p:cNvPr id="56" name="object 35">
            <a:extLst>
              <a:ext uri="{FF2B5EF4-FFF2-40B4-BE49-F238E27FC236}">
                <a16:creationId xmlns:a16="http://schemas.microsoft.com/office/drawing/2014/main" id="{BE16F70D-C896-E14D-B18B-A67E9568F03A}"/>
              </a:ext>
            </a:extLst>
          </p:cNvPr>
          <p:cNvSpPr/>
          <p:nvPr/>
        </p:nvSpPr>
        <p:spPr>
          <a:xfrm>
            <a:off x="1111250" y="7708900"/>
            <a:ext cx="35560" cy="70485"/>
          </a:xfrm>
          <a:custGeom>
            <a:avLst/>
            <a:gdLst/>
            <a:ahLst/>
            <a:cxnLst/>
            <a:rect l="l" t="t" r="r" b="b"/>
            <a:pathLst>
              <a:path w="35559"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57" name="object 35">
            <a:extLst>
              <a:ext uri="{FF2B5EF4-FFF2-40B4-BE49-F238E27FC236}">
                <a16:creationId xmlns:a16="http://schemas.microsoft.com/office/drawing/2014/main" id="{DC7DE18C-B4AD-A94A-B6A3-E9B2E78CF015}"/>
              </a:ext>
            </a:extLst>
          </p:cNvPr>
          <p:cNvSpPr/>
          <p:nvPr/>
        </p:nvSpPr>
        <p:spPr>
          <a:xfrm>
            <a:off x="1109725" y="8752518"/>
            <a:ext cx="35560" cy="70485"/>
          </a:xfrm>
          <a:custGeom>
            <a:avLst/>
            <a:gdLst/>
            <a:ahLst/>
            <a:cxnLst/>
            <a:rect l="l" t="t" r="r" b="b"/>
            <a:pathLst>
              <a:path w="35559"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55" name="object 43">
            <a:extLst>
              <a:ext uri="{FF2B5EF4-FFF2-40B4-BE49-F238E27FC236}">
                <a16:creationId xmlns:a16="http://schemas.microsoft.com/office/drawing/2014/main" id="{DDF7B1DB-1ED9-0E8B-7011-C34BCDC01241}"/>
              </a:ext>
            </a:extLst>
          </p:cNvPr>
          <p:cNvSpPr txBox="1">
            <a:spLocks/>
          </p:cNvSpPr>
          <p:nvPr/>
        </p:nvSpPr>
        <p:spPr>
          <a:xfrm>
            <a:off x="1109724" y="9771929"/>
            <a:ext cx="5379975" cy="153761"/>
          </a:xfrm>
          <a:prstGeom prst="rect">
            <a:avLst/>
          </a:prstGeom>
        </p:spPr>
        <p:txBody>
          <a:bodyPr vert="horz" wrap="square" lIns="0" tIns="24130" rIns="0" bIns="0" rtlCol="0">
            <a:spAutoFit/>
          </a:bodyPr>
          <a:lstStyle>
            <a:defPPr>
              <a:defRPr lang="fr-FR"/>
            </a:defPPr>
            <a:lvl1pPr marL="0" algn="l" defTabSz="914400" rtl="0" eaLnBrk="1" latinLnBrk="0" hangingPunct="1">
              <a:defRPr sz="750" b="0" i="0" kern="1200">
                <a:solidFill>
                  <a:srgbClr val="231F2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190"/>
              </a:spcBef>
            </a:pPr>
            <a:r>
              <a:rPr lang="fr-FR" spc="-10" dirty="0"/>
              <a:t>* Version 11 du catalogue des aides du FIPHFP, mis à jour en janvier 2022.</a:t>
            </a:r>
            <a:endParaRPr lang="fr-FR" spc="-6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 name="object 13">
            <a:extLst>
              <a:ext uri="{FF2B5EF4-FFF2-40B4-BE49-F238E27FC236}">
                <a16:creationId xmlns:a16="http://schemas.microsoft.com/office/drawing/2014/main" id="{4B629CEC-0C16-A146-92F7-14CE577753D2}"/>
              </a:ext>
            </a:extLst>
          </p:cNvPr>
          <p:cNvSpPr/>
          <p:nvPr/>
        </p:nvSpPr>
        <p:spPr>
          <a:xfrm>
            <a:off x="1339845" y="8662486"/>
            <a:ext cx="5143147" cy="283387"/>
          </a:xfrm>
          <a:custGeom>
            <a:avLst/>
            <a:gdLst/>
            <a:ahLst/>
            <a:cxnLst/>
            <a:rect l="l" t="t" r="r" b="b"/>
            <a:pathLst>
              <a:path w="2738120" h="4811395">
                <a:moveTo>
                  <a:pt x="2737700" y="0"/>
                </a:moveTo>
                <a:lnTo>
                  <a:pt x="0" y="0"/>
                </a:lnTo>
                <a:lnTo>
                  <a:pt x="0" y="4810798"/>
                </a:lnTo>
                <a:lnTo>
                  <a:pt x="2737700" y="4810798"/>
                </a:lnTo>
                <a:lnTo>
                  <a:pt x="2737700" y="0"/>
                </a:lnTo>
                <a:close/>
              </a:path>
            </a:pathLst>
          </a:custGeom>
          <a:solidFill>
            <a:srgbClr val="F1F0EA"/>
          </a:solidFill>
        </p:spPr>
        <p:txBody>
          <a:bodyPr wrap="square" lIns="0" tIns="0" rIns="0" bIns="0" rtlCol="0"/>
          <a:lstStyle/>
          <a:p>
            <a:endParaRPr dirty="0"/>
          </a:p>
        </p:txBody>
      </p:sp>
      <p:sp>
        <p:nvSpPr>
          <p:cNvPr id="58" name="object 13">
            <a:extLst>
              <a:ext uri="{FF2B5EF4-FFF2-40B4-BE49-F238E27FC236}">
                <a16:creationId xmlns:a16="http://schemas.microsoft.com/office/drawing/2014/main" id="{FF37033F-F635-2E45-A680-0C847403AF9D}"/>
              </a:ext>
            </a:extLst>
          </p:cNvPr>
          <p:cNvSpPr/>
          <p:nvPr/>
        </p:nvSpPr>
        <p:spPr>
          <a:xfrm>
            <a:off x="1339846" y="7006941"/>
            <a:ext cx="5143147" cy="446919"/>
          </a:xfrm>
          <a:custGeom>
            <a:avLst/>
            <a:gdLst/>
            <a:ahLst/>
            <a:cxnLst/>
            <a:rect l="l" t="t" r="r" b="b"/>
            <a:pathLst>
              <a:path w="2738120" h="4811395">
                <a:moveTo>
                  <a:pt x="2737700" y="0"/>
                </a:moveTo>
                <a:lnTo>
                  <a:pt x="0" y="0"/>
                </a:lnTo>
                <a:lnTo>
                  <a:pt x="0" y="4810798"/>
                </a:lnTo>
                <a:lnTo>
                  <a:pt x="2737700" y="4810798"/>
                </a:lnTo>
                <a:lnTo>
                  <a:pt x="2737700" y="0"/>
                </a:lnTo>
                <a:close/>
              </a:path>
            </a:pathLst>
          </a:custGeom>
          <a:solidFill>
            <a:srgbClr val="F1F0EA"/>
          </a:solidFill>
        </p:spPr>
        <p:txBody>
          <a:bodyPr wrap="square" lIns="0" tIns="0" rIns="0" bIns="0" rtlCol="0"/>
          <a:lstStyle/>
          <a:p>
            <a:endParaRPr dirty="0"/>
          </a:p>
        </p:txBody>
      </p:sp>
      <p:sp>
        <p:nvSpPr>
          <p:cNvPr id="57" name="object 13">
            <a:extLst>
              <a:ext uri="{FF2B5EF4-FFF2-40B4-BE49-F238E27FC236}">
                <a16:creationId xmlns:a16="http://schemas.microsoft.com/office/drawing/2014/main" id="{BC6F45B5-A0B3-1649-B89D-1C287CF7F718}"/>
              </a:ext>
            </a:extLst>
          </p:cNvPr>
          <p:cNvSpPr/>
          <p:nvPr/>
        </p:nvSpPr>
        <p:spPr>
          <a:xfrm>
            <a:off x="1339846" y="9324948"/>
            <a:ext cx="5143147" cy="283387"/>
          </a:xfrm>
          <a:custGeom>
            <a:avLst/>
            <a:gdLst/>
            <a:ahLst/>
            <a:cxnLst/>
            <a:rect l="l" t="t" r="r" b="b"/>
            <a:pathLst>
              <a:path w="2738120" h="4811395">
                <a:moveTo>
                  <a:pt x="2737700" y="0"/>
                </a:moveTo>
                <a:lnTo>
                  <a:pt x="0" y="0"/>
                </a:lnTo>
                <a:lnTo>
                  <a:pt x="0" y="4810798"/>
                </a:lnTo>
                <a:lnTo>
                  <a:pt x="2737700" y="4810798"/>
                </a:lnTo>
                <a:lnTo>
                  <a:pt x="2737700" y="0"/>
                </a:lnTo>
                <a:close/>
              </a:path>
            </a:pathLst>
          </a:custGeom>
          <a:solidFill>
            <a:srgbClr val="F1F0EA"/>
          </a:solidFill>
        </p:spPr>
        <p:txBody>
          <a:bodyPr wrap="square" lIns="0" tIns="0" rIns="0" bIns="0" rtlCol="0"/>
          <a:lstStyle/>
          <a:p>
            <a:endParaRPr dirty="0"/>
          </a:p>
        </p:txBody>
      </p:sp>
      <p:sp>
        <p:nvSpPr>
          <p:cNvPr id="56" name="object 13">
            <a:extLst>
              <a:ext uri="{FF2B5EF4-FFF2-40B4-BE49-F238E27FC236}">
                <a16:creationId xmlns:a16="http://schemas.microsoft.com/office/drawing/2014/main" id="{237A9542-6569-F045-BABE-1A7E1E5F9912}"/>
              </a:ext>
            </a:extLst>
          </p:cNvPr>
          <p:cNvSpPr/>
          <p:nvPr/>
        </p:nvSpPr>
        <p:spPr>
          <a:xfrm>
            <a:off x="1339847" y="7792996"/>
            <a:ext cx="5143147" cy="283387"/>
          </a:xfrm>
          <a:custGeom>
            <a:avLst/>
            <a:gdLst/>
            <a:ahLst/>
            <a:cxnLst/>
            <a:rect l="l" t="t" r="r" b="b"/>
            <a:pathLst>
              <a:path w="2738120" h="4811395">
                <a:moveTo>
                  <a:pt x="2737700" y="0"/>
                </a:moveTo>
                <a:lnTo>
                  <a:pt x="0" y="0"/>
                </a:lnTo>
                <a:lnTo>
                  <a:pt x="0" y="4810798"/>
                </a:lnTo>
                <a:lnTo>
                  <a:pt x="2737700" y="4810798"/>
                </a:lnTo>
                <a:lnTo>
                  <a:pt x="2737700" y="0"/>
                </a:lnTo>
                <a:close/>
              </a:path>
            </a:pathLst>
          </a:custGeom>
          <a:solidFill>
            <a:srgbClr val="F1F0EA"/>
          </a:solidFill>
        </p:spPr>
        <p:txBody>
          <a:bodyPr wrap="square" lIns="0" tIns="0" rIns="0" bIns="0" rtlCol="0"/>
          <a:lstStyle/>
          <a:p>
            <a:endParaRPr dirty="0"/>
          </a:p>
        </p:txBody>
      </p:sp>
      <p:sp>
        <p:nvSpPr>
          <p:cNvPr id="55" name="object 13">
            <a:extLst>
              <a:ext uri="{FF2B5EF4-FFF2-40B4-BE49-F238E27FC236}">
                <a16:creationId xmlns:a16="http://schemas.microsoft.com/office/drawing/2014/main" id="{B2973835-0A42-7B45-AF3C-018E4B154BE4}"/>
              </a:ext>
            </a:extLst>
          </p:cNvPr>
          <p:cNvSpPr/>
          <p:nvPr/>
        </p:nvSpPr>
        <p:spPr>
          <a:xfrm>
            <a:off x="1339848" y="5954083"/>
            <a:ext cx="5143147" cy="283387"/>
          </a:xfrm>
          <a:custGeom>
            <a:avLst/>
            <a:gdLst/>
            <a:ahLst/>
            <a:cxnLst/>
            <a:rect l="l" t="t" r="r" b="b"/>
            <a:pathLst>
              <a:path w="2738120" h="4811395">
                <a:moveTo>
                  <a:pt x="2737700" y="0"/>
                </a:moveTo>
                <a:lnTo>
                  <a:pt x="0" y="0"/>
                </a:lnTo>
                <a:lnTo>
                  <a:pt x="0" y="4810798"/>
                </a:lnTo>
                <a:lnTo>
                  <a:pt x="2737700" y="4810798"/>
                </a:lnTo>
                <a:lnTo>
                  <a:pt x="2737700" y="0"/>
                </a:lnTo>
                <a:close/>
              </a:path>
            </a:pathLst>
          </a:custGeom>
          <a:solidFill>
            <a:srgbClr val="F1F0EA"/>
          </a:solidFill>
        </p:spPr>
        <p:txBody>
          <a:bodyPr wrap="square" lIns="0" tIns="0" rIns="0" bIns="0" rtlCol="0"/>
          <a:lstStyle/>
          <a:p>
            <a:endParaRPr dirty="0"/>
          </a:p>
        </p:txBody>
      </p:sp>
      <p:sp>
        <p:nvSpPr>
          <p:cNvPr id="54" name="object 13">
            <a:extLst>
              <a:ext uri="{FF2B5EF4-FFF2-40B4-BE49-F238E27FC236}">
                <a16:creationId xmlns:a16="http://schemas.microsoft.com/office/drawing/2014/main" id="{45835297-E417-9E45-8A6F-73AF53B3F1B3}"/>
              </a:ext>
            </a:extLst>
          </p:cNvPr>
          <p:cNvSpPr/>
          <p:nvPr/>
        </p:nvSpPr>
        <p:spPr>
          <a:xfrm>
            <a:off x="1339849" y="4606113"/>
            <a:ext cx="5143147" cy="283387"/>
          </a:xfrm>
          <a:custGeom>
            <a:avLst/>
            <a:gdLst/>
            <a:ahLst/>
            <a:cxnLst/>
            <a:rect l="l" t="t" r="r" b="b"/>
            <a:pathLst>
              <a:path w="2738120" h="4811395">
                <a:moveTo>
                  <a:pt x="2737700" y="0"/>
                </a:moveTo>
                <a:lnTo>
                  <a:pt x="0" y="0"/>
                </a:lnTo>
                <a:lnTo>
                  <a:pt x="0" y="4810798"/>
                </a:lnTo>
                <a:lnTo>
                  <a:pt x="2737700" y="4810798"/>
                </a:lnTo>
                <a:lnTo>
                  <a:pt x="2737700" y="0"/>
                </a:lnTo>
                <a:close/>
              </a:path>
            </a:pathLst>
          </a:custGeom>
          <a:solidFill>
            <a:srgbClr val="F1F0EA"/>
          </a:solidFill>
        </p:spPr>
        <p:txBody>
          <a:bodyPr wrap="square" lIns="0" tIns="0" rIns="0" bIns="0" rtlCol="0"/>
          <a:lstStyle/>
          <a:p>
            <a:endParaRPr dirty="0"/>
          </a:p>
        </p:txBody>
      </p:sp>
      <p:sp>
        <p:nvSpPr>
          <p:cNvPr id="48" name="object 13">
            <a:extLst>
              <a:ext uri="{FF2B5EF4-FFF2-40B4-BE49-F238E27FC236}">
                <a16:creationId xmlns:a16="http://schemas.microsoft.com/office/drawing/2014/main" id="{C36E3289-EA6A-0A4B-A21C-5D7C08A5E8E4}"/>
              </a:ext>
            </a:extLst>
          </p:cNvPr>
          <p:cNvSpPr/>
          <p:nvPr/>
        </p:nvSpPr>
        <p:spPr>
          <a:xfrm>
            <a:off x="1339850" y="3799254"/>
            <a:ext cx="5143147" cy="446919"/>
          </a:xfrm>
          <a:custGeom>
            <a:avLst/>
            <a:gdLst/>
            <a:ahLst/>
            <a:cxnLst/>
            <a:rect l="l" t="t" r="r" b="b"/>
            <a:pathLst>
              <a:path w="2738120" h="4811395">
                <a:moveTo>
                  <a:pt x="2737700" y="0"/>
                </a:moveTo>
                <a:lnTo>
                  <a:pt x="0" y="0"/>
                </a:lnTo>
                <a:lnTo>
                  <a:pt x="0" y="4810798"/>
                </a:lnTo>
                <a:lnTo>
                  <a:pt x="2737700" y="4810798"/>
                </a:lnTo>
                <a:lnTo>
                  <a:pt x="2737700" y="0"/>
                </a:lnTo>
                <a:close/>
              </a:path>
            </a:pathLst>
          </a:custGeom>
          <a:solidFill>
            <a:srgbClr val="F1F0EA"/>
          </a:solidFill>
        </p:spPr>
        <p:txBody>
          <a:bodyPr wrap="square" lIns="0" tIns="0" rIns="0" bIns="0" rtlCol="0"/>
          <a:lstStyle/>
          <a:p>
            <a:endParaRPr dirty="0"/>
          </a:p>
        </p:txBody>
      </p:sp>
      <p:sp>
        <p:nvSpPr>
          <p:cNvPr id="15" name="object 15"/>
          <p:cNvSpPr txBox="1"/>
          <p:nvPr/>
        </p:nvSpPr>
        <p:spPr>
          <a:xfrm>
            <a:off x="1115299" y="3215854"/>
            <a:ext cx="5401119" cy="6383799"/>
          </a:xfrm>
          <a:prstGeom prst="rect">
            <a:avLst/>
          </a:prstGeom>
        </p:spPr>
        <p:txBody>
          <a:bodyPr vert="horz" wrap="square" lIns="0" tIns="12700" rIns="0" bIns="0" rtlCol="0">
            <a:spAutoFit/>
          </a:bodyPr>
          <a:lstStyle/>
          <a:p>
            <a:pPr marL="9525" marR="5080"/>
            <a:r>
              <a:rPr lang="fr-FR" sz="1200" b="1" dirty="0">
                <a:solidFill>
                  <a:srgbClr val="862980"/>
                </a:solidFill>
                <a:latin typeface="Raleway"/>
              </a:rPr>
              <a:t>DES AIDES AUX SURCOÛTS TECHNIQUES ET PÉDAGOGIQUES</a:t>
            </a:r>
          </a:p>
          <a:p>
            <a:pPr marL="96520" marR="5080">
              <a:spcBef>
                <a:spcPts val="600"/>
              </a:spcBef>
            </a:pPr>
            <a:r>
              <a:rPr lang="fr-FR" sz="1000" b="1" spc="5" dirty="0">
                <a:solidFill>
                  <a:srgbClr val="231F20"/>
                </a:solidFill>
                <a:latin typeface="Arial"/>
                <a:cs typeface="Arial"/>
              </a:rPr>
              <a:t>Surcoût</a:t>
            </a:r>
            <a:r>
              <a:rPr lang="fr-FR" sz="1000" spc="5" dirty="0">
                <a:solidFill>
                  <a:srgbClr val="231F20"/>
                </a:solidFill>
                <a:latin typeface="Arial"/>
                <a:cs typeface="Arial"/>
              </a:rPr>
              <a:t> des aménagements nécessaires chez l’employeur et au CFA. </a:t>
            </a:r>
            <a:r>
              <a:rPr lang="fr-FR" sz="1000" b="1" spc="5" dirty="0">
                <a:solidFill>
                  <a:srgbClr val="231F20"/>
                </a:solidFill>
                <a:latin typeface="Arial"/>
                <a:cs typeface="Arial"/>
              </a:rPr>
              <a:t>(</a:t>
            </a:r>
            <a:r>
              <a:rPr lang="fr-FR" sz="1000" b="1" spc="5" dirty="0">
                <a:solidFill>
                  <a:schemeClr val="accent1"/>
                </a:solidFill>
                <a:latin typeface="Arial"/>
                <a:cs typeface="Arial"/>
              </a:rPr>
              <a:t>Fiche</a:t>
            </a:r>
            <a:r>
              <a:rPr lang="fr-FR" sz="1000" b="1" strike="sngStrike" spc="5" dirty="0">
                <a:solidFill>
                  <a:schemeClr val="accent1"/>
                </a:solidFill>
                <a:latin typeface="Arial"/>
                <a:cs typeface="Arial"/>
              </a:rPr>
              <a:t> </a:t>
            </a:r>
            <a:r>
              <a:rPr lang="fr-FR" sz="1000" b="1" strike="sngStrike" spc="5" dirty="0">
                <a:solidFill>
                  <a:srgbClr val="231F20"/>
                </a:solidFill>
                <a:latin typeface="Arial"/>
                <a:cs typeface="Arial"/>
              </a:rPr>
              <a:t>12 </a:t>
            </a:r>
            <a:r>
              <a:rPr lang="fr-FR" sz="1000" b="1" strike="sngStrike" spc="5" dirty="0">
                <a:solidFill>
                  <a:schemeClr val="accent1"/>
                </a:solidFill>
                <a:latin typeface="Arial"/>
                <a:cs typeface="Arial"/>
              </a:rPr>
              <a:t>13</a:t>
            </a:r>
            <a:r>
              <a:rPr lang="fr-FR" sz="1000" b="1" strike="sngStrike" spc="5" dirty="0">
                <a:solidFill>
                  <a:srgbClr val="231F20"/>
                </a:solidFill>
                <a:latin typeface="Arial"/>
                <a:cs typeface="Arial"/>
              </a:rPr>
              <a:t> </a:t>
            </a:r>
            <a:r>
              <a:rPr lang="fr-FR" sz="1000" b="1" spc="5" dirty="0">
                <a:solidFill>
                  <a:srgbClr val="231F20"/>
                </a:solidFill>
                <a:latin typeface="Arial"/>
                <a:cs typeface="Arial"/>
              </a:rPr>
              <a:t>du catalogue)</a:t>
            </a:r>
          </a:p>
          <a:p>
            <a:pPr marL="266700" marR="5080" lvl="1"/>
            <a:r>
              <a:rPr lang="fr-FR" sz="900" spc="5" dirty="0">
                <a:solidFill>
                  <a:srgbClr val="231F20"/>
                </a:solidFill>
                <a:latin typeface="Arial"/>
                <a:cs typeface="Arial"/>
              </a:rPr>
              <a:t>Prise en charge dans la limite d’un </a:t>
            </a:r>
            <a:r>
              <a:rPr lang="fr-FR" sz="900" b="1" spc="5" dirty="0">
                <a:solidFill>
                  <a:srgbClr val="231F20"/>
                </a:solidFill>
                <a:latin typeface="Arial"/>
                <a:cs typeface="Arial"/>
              </a:rPr>
              <a:t>plafond global de 10 000 €, des surcoûts </a:t>
            </a:r>
            <a:r>
              <a:rPr lang="fr-FR" sz="900" spc="5" dirty="0">
                <a:solidFill>
                  <a:srgbClr val="231F20"/>
                </a:solidFill>
                <a:latin typeface="Arial"/>
                <a:cs typeface="Arial"/>
              </a:rPr>
              <a:t>d’aménagement de l’environnement de travail et de formation (acquisition de matériel ou de logiciel, aménagement du poste, etc.)</a:t>
            </a:r>
          </a:p>
          <a:p>
            <a:pPr marL="96520" marR="5080">
              <a:spcBef>
                <a:spcPts val="600"/>
              </a:spcBef>
            </a:pPr>
            <a:r>
              <a:rPr lang="fr-FR" sz="1000" b="1" spc="5" dirty="0">
                <a:solidFill>
                  <a:srgbClr val="231F20"/>
                </a:solidFill>
                <a:latin typeface="Arial"/>
                <a:cs typeface="Arial"/>
              </a:rPr>
              <a:t>Aides pédagogiques </a:t>
            </a:r>
            <a:r>
              <a:rPr lang="fr-FR" sz="1000" spc="5" dirty="0">
                <a:solidFill>
                  <a:srgbClr val="231F20"/>
                </a:solidFill>
                <a:latin typeface="Arial"/>
                <a:cs typeface="Arial"/>
              </a:rPr>
              <a:t>visant à soutenir l’apprenti, via une aide humaine, dans son parcours chez l’employeur et au CFA </a:t>
            </a:r>
            <a:r>
              <a:rPr lang="fr-FR" sz="1000" b="1" spc="5" dirty="0">
                <a:solidFill>
                  <a:srgbClr val="231F20"/>
                </a:solidFill>
                <a:latin typeface="Arial"/>
                <a:cs typeface="Arial"/>
              </a:rPr>
              <a:t>(Fiche 8 du catalogue)</a:t>
            </a:r>
          </a:p>
          <a:p>
            <a:pPr marL="266700" marR="5080" lvl="1"/>
            <a:r>
              <a:rPr lang="fr-FR" sz="900" spc="5" dirty="0">
                <a:solidFill>
                  <a:srgbClr val="231F20"/>
                </a:solidFill>
                <a:latin typeface="Arial"/>
                <a:cs typeface="Arial"/>
              </a:rPr>
              <a:t>Prise en charge dans la limite d’un </a:t>
            </a:r>
            <a:r>
              <a:rPr lang="fr-FR" sz="900" b="1" spc="5" dirty="0">
                <a:solidFill>
                  <a:srgbClr val="231F20"/>
                </a:solidFill>
                <a:latin typeface="Arial"/>
                <a:cs typeface="Arial"/>
              </a:rPr>
              <a:t>plafond annuel de 520 fois le SMIC horaire brut</a:t>
            </a:r>
            <a:r>
              <a:rPr lang="fr-FR" sz="900" spc="5" dirty="0">
                <a:solidFill>
                  <a:srgbClr val="231F20"/>
                </a:solidFill>
                <a:latin typeface="Arial"/>
                <a:cs typeface="Arial"/>
              </a:rPr>
              <a:t>. Ce plafond global comprend les </a:t>
            </a:r>
            <a:r>
              <a:rPr lang="fr-FR" sz="900" b="1" spc="5" dirty="0">
                <a:solidFill>
                  <a:srgbClr val="231F20"/>
                </a:solidFill>
                <a:latin typeface="Arial"/>
                <a:cs typeface="Arial"/>
              </a:rPr>
              <a:t>surcoûts</a:t>
            </a:r>
            <a:r>
              <a:rPr lang="fr-FR" sz="900" spc="5" dirty="0">
                <a:solidFill>
                  <a:srgbClr val="231F20"/>
                </a:solidFill>
                <a:latin typeface="Arial"/>
                <a:cs typeface="Arial"/>
              </a:rPr>
              <a:t> pédagogiques chez l’employeur et au CFA. </a:t>
            </a:r>
            <a:endParaRPr lang="fr-FR" sz="1400" dirty="0">
              <a:latin typeface="Arial"/>
              <a:cs typeface="Arial"/>
            </a:endParaRPr>
          </a:p>
          <a:p>
            <a:pPr marL="9525" marR="5080"/>
            <a:endParaRPr lang="fr-FR" sz="1200" b="1" dirty="0">
              <a:solidFill>
                <a:srgbClr val="862980"/>
              </a:solidFill>
              <a:latin typeface="Raleway"/>
            </a:endParaRPr>
          </a:p>
          <a:p>
            <a:pPr marL="9525" marR="5080"/>
            <a:r>
              <a:rPr lang="fr-FR" sz="1200" b="1" dirty="0">
                <a:solidFill>
                  <a:srgbClr val="862980"/>
                </a:solidFill>
                <a:latin typeface="Raleway"/>
              </a:rPr>
              <a:t>DES AIDES AUX SURCOÛTS DES FRAIS DE DÉPLACEMENT, D’HÉBERGEMENT ET DE RESTAURATION </a:t>
            </a:r>
          </a:p>
          <a:p>
            <a:pPr marL="93345" marR="348615">
              <a:spcBef>
                <a:spcPts val="600"/>
              </a:spcBef>
            </a:pPr>
            <a:r>
              <a:rPr lang="fr-FR" sz="1000" b="1" spc="-40" dirty="0">
                <a:solidFill>
                  <a:srgbClr val="231F20"/>
                </a:solidFill>
                <a:latin typeface="Arial"/>
                <a:cs typeface="Arial"/>
              </a:rPr>
              <a:t>Aide aux déplacements en compensation du handicap (Fiche 5 du catalogue)</a:t>
            </a:r>
            <a:br>
              <a:rPr lang="fr-FR" sz="1000" b="1" spc="-40" dirty="0">
                <a:solidFill>
                  <a:srgbClr val="231F20"/>
                </a:solidFill>
                <a:latin typeface="Arial"/>
                <a:cs typeface="Arial"/>
              </a:rPr>
            </a:br>
            <a:r>
              <a:rPr lang="fr-FR" sz="1000" spc="-40" dirty="0">
                <a:solidFill>
                  <a:srgbClr val="231F20"/>
                </a:solidFill>
                <a:latin typeface="Arial"/>
                <a:cs typeface="Arial"/>
              </a:rPr>
              <a:t>Aménagement du véhicule personnel (accord préalable sur devis)</a:t>
            </a:r>
            <a:br>
              <a:rPr lang="fr-FR" sz="1000" spc="-40" dirty="0">
                <a:solidFill>
                  <a:srgbClr val="231F20"/>
                </a:solidFill>
                <a:latin typeface="Arial"/>
                <a:cs typeface="Arial"/>
              </a:rPr>
            </a:br>
            <a:r>
              <a:rPr lang="fr-FR" sz="1000" spc="-40" dirty="0">
                <a:solidFill>
                  <a:srgbClr val="231F20"/>
                </a:solidFill>
                <a:latin typeface="Arial"/>
                <a:cs typeface="Arial"/>
              </a:rPr>
              <a:t>Transport domicile/travail </a:t>
            </a:r>
          </a:p>
          <a:p>
            <a:pPr marL="266700" marR="5080" lvl="1"/>
            <a:r>
              <a:rPr lang="fr-FR" sz="900" spc="5" dirty="0">
                <a:solidFill>
                  <a:srgbClr val="231F20"/>
                </a:solidFill>
                <a:latin typeface="Arial"/>
                <a:cs typeface="Arial"/>
              </a:rPr>
              <a:t>Prise en charge des surcoûts dans la limite d’un plafond global de </a:t>
            </a:r>
            <a:r>
              <a:rPr lang="fr-FR" sz="900" b="1" strike="sngStrike" spc="5" dirty="0">
                <a:solidFill>
                  <a:srgbClr val="231F20"/>
                </a:solidFill>
                <a:latin typeface="Arial"/>
                <a:cs typeface="Arial"/>
              </a:rPr>
              <a:t>50 € par jour dans la limite de 11 400 € </a:t>
            </a:r>
            <a:r>
              <a:rPr lang="fr-FR" sz="900" b="1" strike="sngStrike" spc="5" dirty="0">
                <a:solidFill>
                  <a:srgbClr val="231F20"/>
                </a:solidFill>
                <a:latin typeface="Arial" panose="020B0604020202020204" pitchFamily="34" charset="0"/>
                <a:cs typeface="Arial" panose="020B0604020202020204" pitchFamily="34" charset="0"/>
              </a:rPr>
              <a:t>annuels</a:t>
            </a:r>
            <a:r>
              <a:rPr lang="fr-FR" sz="900" strike="sngStrike" spc="5" dirty="0">
                <a:solidFill>
                  <a:srgbClr val="231F20"/>
                </a:solidFill>
                <a:latin typeface="Arial" panose="020B0604020202020204" pitchFamily="34" charset="0"/>
                <a:cs typeface="Arial" panose="020B0604020202020204" pitchFamily="34" charset="0"/>
              </a:rPr>
              <a:t>, </a:t>
            </a:r>
            <a:r>
              <a:rPr lang="fr-FR" sz="900" spc="5" dirty="0">
                <a:solidFill>
                  <a:srgbClr val="231F20"/>
                </a:solidFill>
                <a:latin typeface="Arial" panose="020B0604020202020204" pitchFamily="34" charset="0"/>
                <a:cs typeface="Arial" panose="020B0604020202020204" pitchFamily="34" charset="0"/>
              </a:rPr>
              <a:t>déduction faite des autres financements.</a:t>
            </a:r>
            <a:endParaRPr lang="fr-FR" sz="900" b="1" spc="5" dirty="0">
              <a:solidFill>
                <a:srgbClr val="231F20"/>
              </a:solidFill>
              <a:latin typeface="Arial" panose="020B0604020202020204" pitchFamily="34" charset="0"/>
              <a:cs typeface="Arial" panose="020B0604020202020204" pitchFamily="34" charset="0"/>
            </a:endParaRPr>
          </a:p>
          <a:p>
            <a:pPr marL="7938" marR="5080" lvl="1"/>
            <a:r>
              <a:rPr lang="fr-FR" sz="900" b="1" dirty="0">
                <a:solidFill>
                  <a:srgbClr val="862980"/>
                </a:solidFill>
                <a:latin typeface="Arial" panose="020B0604020202020204" pitchFamily="34" charset="0"/>
                <a:cs typeface="Arial" panose="020B0604020202020204" pitchFamily="34" charset="0"/>
              </a:rPr>
              <a:t> </a:t>
            </a:r>
            <a:r>
              <a:rPr lang="fr-FR" sz="900" b="1" dirty="0">
                <a:solidFill>
                  <a:schemeClr val="accent1"/>
                </a:solidFill>
                <a:latin typeface="Arial" panose="020B0604020202020204" pitchFamily="34" charset="0"/>
                <a:cs typeface="Arial" panose="020B0604020202020204" pitchFamily="34" charset="0"/>
              </a:rPr>
              <a:t>de 52, 63€ par jour j dans la limite de 12 000€ annuels </a:t>
            </a:r>
          </a:p>
          <a:p>
            <a:pPr marL="7938" marR="5080" lvl="1"/>
            <a:r>
              <a:rPr lang="fr-FR" sz="1200" b="1" dirty="0">
                <a:solidFill>
                  <a:srgbClr val="862980"/>
                </a:solidFill>
                <a:latin typeface="Raleway"/>
              </a:rPr>
              <a:t>DES AIDES POUR LA RÉMUNÉRATION ET LA FORMATION DU MAÎTRE D’APPRENTISSAGE</a:t>
            </a:r>
          </a:p>
          <a:p>
            <a:pPr marL="92075" marR="5080" lvl="1">
              <a:spcBef>
                <a:spcPts val="600"/>
              </a:spcBef>
            </a:pPr>
            <a:r>
              <a:rPr lang="fr-FR" sz="1000" spc="-40" dirty="0">
                <a:solidFill>
                  <a:srgbClr val="231F20"/>
                </a:solidFill>
                <a:latin typeface="Arial"/>
                <a:cs typeface="Arial"/>
              </a:rPr>
              <a:t>Aide au tutorat d’accompagnement de personnes en situation de handicap </a:t>
            </a:r>
            <a:r>
              <a:rPr lang="fr-FR" sz="1000" b="1" spc="-40" dirty="0">
                <a:solidFill>
                  <a:srgbClr val="231F20"/>
                </a:solidFill>
                <a:latin typeface="Arial"/>
                <a:cs typeface="Arial"/>
              </a:rPr>
              <a:t>(</a:t>
            </a:r>
            <a:r>
              <a:rPr lang="fr-FR" sz="1000" b="1" spc="-40" dirty="0">
                <a:solidFill>
                  <a:schemeClr val="accent1"/>
                </a:solidFill>
                <a:latin typeface="Arial"/>
                <a:cs typeface="Arial"/>
              </a:rPr>
              <a:t>Fiche</a:t>
            </a:r>
            <a:r>
              <a:rPr lang="fr-FR" sz="1000" b="1" spc="-40" dirty="0">
                <a:solidFill>
                  <a:srgbClr val="231F20"/>
                </a:solidFill>
                <a:latin typeface="Arial"/>
                <a:cs typeface="Arial"/>
              </a:rPr>
              <a:t> 1</a:t>
            </a:r>
            <a:r>
              <a:rPr lang="fr-FR" sz="1000" b="1" strike="sngStrike" spc="-40" dirty="0">
                <a:solidFill>
                  <a:srgbClr val="231F20"/>
                </a:solidFill>
                <a:latin typeface="Arial"/>
                <a:cs typeface="Arial"/>
              </a:rPr>
              <a:t>5</a:t>
            </a:r>
            <a:r>
              <a:rPr lang="fr-FR" sz="1000" b="1" spc="-40" dirty="0">
                <a:solidFill>
                  <a:srgbClr val="231F20"/>
                </a:solidFill>
                <a:latin typeface="Arial"/>
                <a:cs typeface="Arial"/>
              </a:rPr>
              <a:t>d </a:t>
            </a:r>
            <a:r>
              <a:rPr lang="fr-FR" sz="1000" b="1" spc="-40" dirty="0">
                <a:solidFill>
                  <a:schemeClr val="accent1"/>
                </a:solidFill>
                <a:latin typeface="Arial"/>
                <a:cs typeface="Arial"/>
              </a:rPr>
              <a:t>16</a:t>
            </a:r>
            <a:r>
              <a:rPr lang="fr-FR" sz="1000" b="1" spc="-40" dirty="0">
                <a:solidFill>
                  <a:srgbClr val="231F20"/>
                </a:solidFill>
                <a:latin typeface="Arial"/>
                <a:cs typeface="Arial"/>
              </a:rPr>
              <a:t> u catalogue)</a:t>
            </a:r>
          </a:p>
          <a:p>
            <a:pPr marL="269875" marR="5080" lvl="1"/>
            <a:r>
              <a:rPr lang="fr-FR" sz="900" spc="5" dirty="0">
                <a:solidFill>
                  <a:srgbClr val="231F20"/>
                </a:solidFill>
                <a:latin typeface="Arial"/>
                <a:cs typeface="Arial"/>
              </a:rPr>
              <a:t>Prise en charge de la rémunération brute hors prime exceptionnelle dans la limite du plafond correspondant à la masse salariale d’un attaché principal d’administration 10ème échelon et charges patronales et à compter du 1er juillet 2022 : 20,50 €/h dans la limite de 20h/mois</a:t>
            </a:r>
          </a:p>
          <a:p>
            <a:pPr marL="92075" marR="5080" lvl="1">
              <a:spcBef>
                <a:spcPts val="600"/>
              </a:spcBef>
            </a:pPr>
            <a:r>
              <a:rPr lang="fr-FR" sz="1000" spc="-40" dirty="0">
                <a:solidFill>
                  <a:srgbClr val="231F20"/>
                </a:solidFill>
                <a:latin typeface="Arial"/>
                <a:cs typeface="Arial"/>
              </a:rPr>
              <a:t>Frais de formation du tuteur (maître d’apprentissage) à l’accompagnement spécifique de personnes en situation de handicap </a:t>
            </a:r>
            <a:r>
              <a:rPr lang="fr-FR" sz="1000" b="1" spc="-40" dirty="0">
                <a:solidFill>
                  <a:schemeClr val="accent1"/>
                </a:solidFill>
                <a:latin typeface="Arial"/>
                <a:cs typeface="Arial"/>
              </a:rPr>
              <a:t>(Fiche </a:t>
            </a:r>
            <a:r>
              <a:rPr lang="fr-FR" sz="1000" b="1" strike="sngStrike" spc="-40" dirty="0">
                <a:solidFill>
                  <a:srgbClr val="231F20"/>
                </a:solidFill>
                <a:latin typeface="Arial"/>
                <a:cs typeface="Arial"/>
              </a:rPr>
              <a:t>27  </a:t>
            </a:r>
            <a:r>
              <a:rPr lang="fr-FR" sz="1000" b="1" spc="-40" dirty="0">
                <a:solidFill>
                  <a:schemeClr val="accent1"/>
                </a:solidFill>
                <a:latin typeface="Arial"/>
                <a:cs typeface="Arial"/>
              </a:rPr>
              <a:t>28 du</a:t>
            </a:r>
            <a:r>
              <a:rPr lang="fr-FR" sz="1000" b="1" spc="-40" dirty="0">
                <a:solidFill>
                  <a:srgbClr val="231F20"/>
                </a:solidFill>
                <a:latin typeface="Arial"/>
                <a:cs typeface="Arial"/>
              </a:rPr>
              <a:t> catalogue)</a:t>
            </a:r>
          </a:p>
          <a:p>
            <a:pPr marL="269875" marR="5080" lvl="1"/>
            <a:r>
              <a:rPr lang="fr-FR" sz="900" spc="5" dirty="0">
                <a:solidFill>
                  <a:srgbClr val="231F20"/>
                </a:solidFill>
                <a:latin typeface="Arial"/>
                <a:cs typeface="Arial"/>
              </a:rPr>
              <a:t>Prise en charge dans la limite d’un plafond de </a:t>
            </a:r>
            <a:r>
              <a:rPr lang="fr-FR" sz="900" b="1" spc="5" dirty="0">
                <a:solidFill>
                  <a:srgbClr val="231F20"/>
                </a:solidFill>
                <a:latin typeface="Arial"/>
                <a:cs typeface="Arial"/>
              </a:rPr>
              <a:t>10 000 € par an et dans la limite maximale de 3 ans.</a:t>
            </a:r>
          </a:p>
          <a:p>
            <a:pPr marL="7938" marR="5080" lvl="1"/>
            <a:endParaRPr lang="fr-FR" sz="1200" b="1" dirty="0">
              <a:solidFill>
                <a:srgbClr val="862980"/>
              </a:solidFill>
              <a:latin typeface="Raleway"/>
            </a:endParaRPr>
          </a:p>
          <a:p>
            <a:pPr marL="7938" marR="5080" lvl="1"/>
            <a:r>
              <a:rPr lang="fr-FR" sz="1200" b="1" dirty="0">
                <a:solidFill>
                  <a:srgbClr val="862980"/>
                </a:solidFill>
                <a:latin typeface="Raleway"/>
              </a:rPr>
              <a:t>DES ACTIONS SPÉCIFIQUES À L’APPRENTISSAGE</a:t>
            </a:r>
          </a:p>
          <a:p>
            <a:pPr marL="90488" marR="5080" lvl="1" algn="just">
              <a:spcBef>
                <a:spcPts val="600"/>
              </a:spcBef>
            </a:pPr>
            <a:r>
              <a:rPr lang="fr-FR" sz="1000" spc="-40" dirty="0">
                <a:solidFill>
                  <a:srgbClr val="231F20"/>
                </a:solidFill>
                <a:latin typeface="Arial"/>
                <a:cs typeface="Arial"/>
              </a:rPr>
              <a:t>Aide au parcours dans l’emploi des personnes en situation de handicap </a:t>
            </a:r>
            <a:r>
              <a:rPr lang="fr-FR" sz="1000" b="1" spc="-40" dirty="0">
                <a:solidFill>
                  <a:srgbClr val="231F20"/>
                </a:solidFill>
                <a:latin typeface="Arial"/>
                <a:cs typeface="Arial"/>
              </a:rPr>
              <a:t>(Fiche 4 du catalogue)</a:t>
            </a:r>
          </a:p>
          <a:p>
            <a:pPr marL="269875" marR="5080" lvl="1"/>
            <a:r>
              <a:rPr lang="fr-FR" sz="900" b="1" spc="5" dirty="0">
                <a:solidFill>
                  <a:srgbClr val="231F20"/>
                </a:solidFill>
                <a:latin typeface="Arial"/>
                <a:cs typeface="Arial"/>
              </a:rPr>
              <a:t>Montant maximum de 750 € </a:t>
            </a:r>
            <a:r>
              <a:rPr lang="fr-FR" sz="900" spc="5" dirty="0">
                <a:solidFill>
                  <a:srgbClr val="231F20"/>
                </a:solidFill>
                <a:latin typeface="Arial"/>
                <a:cs typeface="Arial"/>
              </a:rPr>
              <a:t>pour l’achat de matériel pédagogique nécessaire pour la formation de l’apprenti(e) (exemple : ordinateur, set de couteaux de cuisine, etc.) </a:t>
            </a:r>
          </a:p>
          <a:p>
            <a:pPr marL="90488" marR="5080" lvl="1">
              <a:spcBef>
                <a:spcPts val="600"/>
              </a:spcBef>
            </a:pPr>
            <a:r>
              <a:rPr lang="fr-FR" sz="1000" spc="-40" dirty="0">
                <a:solidFill>
                  <a:srgbClr val="231F20"/>
                </a:solidFill>
                <a:latin typeface="Arial"/>
                <a:cs typeface="Arial"/>
              </a:rPr>
              <a:t>L’employeur peut bénéficier d’une prime en cas d’insertion à l’issue du contrat d’apprentissage </a:t>
            </a:r>
            <a:r>
              <a:rPr lang="fr-FR" sz="1000" b="1" spc="-40" dirty="0">
                <a:solidFill>
                  <a:srgbClr val="231F20"/>
                </a:solidFill>
                <a:latin typeface="Arial"/>
                <a:cs typeface="Arial"/>
              </a:rPr>
              <a:t>(Fiche 9 du catalogue)</a:t>
            </a:r>
          </a:p>
          <a:p>
            <a:pPr marL="269875" marR="5080" lvl="1"/>
            <a:r>
              <a:rPr lang="fr-FR" sz="900" spc="5" dirty="0">
                <a:solidFill>
                  <a:srgbClr val="231F20"/>
                </a:solidFill>
                <a:latin typeface="Arial"/>
                <a:cs typeface="Arial"/>
              </a:rPr>
              <a:t>Versement </a:t>
            </a:r>
            <a:r>
              <a:rPr lang="fr-FR" sz="900" b="1" spc="5" dirty="0">
                <a:solidFill>
                  <a:srgbClr val="231F20"/>
                </a:solidFill>
                <a:latin typeface="Arial"/>
                <a:cs typeface="Arial"/>
              </a:rPr>
              <a:t>d’une prime de 4 000 € </a:t>
            </a:r>
            <a:r>
              <a:rPr lang="fr-FR" sz="900" spc="5" dirty="0">
                <a:solidFill>
                  <a:srgbClr val="231F20"/>
                </a:solidFill>
                <a:latin typeface="Arial"/>
                <a:cs typeface="Arial"/>
              </a:rPr>
              <a:t>à l’issue du contrat d’apprentissage si l’employeur intègre l’apprenti(e) durablement : CDD de 12 mois minimum, titularisation.</a:t>
            </a:r>
          </a:p>
        </p:txBody>
      </p:sp>
      <p:sp>
        <p:nvSpPr>
          <p:cNvPr id="2" name="object 2"/>
          <p:cNvSpPr/>
          <p:nvPr/>
        </p:nvSpPr>
        <p:spPr>
          <a:xfrm>
            <a:off x="457200" y="10120583"/>
            <a:ext cx="6706870" cy="0"/>
          </a:xfrm>
          <a:custGeom>
            <a:avLst/>
            <a:gdLst/>
            <a:ahLst/>
            <a:cxnLst/>
            <a:rect l="l" t="t" r="r" b="b"/>
            <a:pathLst>
              <a:path w="6706870">
                <a:moveTo>
                  <a:pt x="0" y="0"/>
                </a:moveTo>
                <a:lnTo>
                  <a:pt x="6706793" y="0"/>
                </a:lnTo>
              </a:path>
            </a:pathLst>
          </a:custGeom>
          <a:ln w="50800">
            <a:solidFill>
              <a:srgbClr val="EDECE4"/>
            </a:solidFill>
          </a:ln>
        </p:spPr>
        <p:txBody>
          <a:bodyPr wrap="square" lIns="0" tIns="0" rIns="0" bIns="0" rtlCol="0"/>
          <a:lstStyle/>
          <a:p>
            <a:endParaRPr/>
          </a:p>
        </p:txBody>
      </p:sp>
      <p:sp>
        <p:nvSpPr>
          <p:cNvPr id="3" name="object 3"/>
          <p:cNvSpPr/>
          <p:nvPr/>
        </p:nvSpPr>
        <p:spPr>
          <a:xfrm>
            <a:off x="1623950" y="457205"/>
            <a:ext cx="397510" cy="795020"/>
          </a:xfrm>
          <a:custGeom>
            <a:avLst/>
            <a:gdLst/>
            <a:ahLst/>
            <a:cxnLst/>
            <a:rect l="l" t="t" r="r" b="b"/>
            <a:pathLst>
              <a:path w="397510" h="795019">
                <a:moveTo>
                  <a:pt x="0" y="0"/>
                </a:moveTo>
                <a:lnTo>
                  <a:pt x="0" y="794397"/>
                </a:lnTo>
                <a:lnTo>
                  <a:pt x="46321" y="791725"/>
                </a:lnTo>
                <a:lnTo>
                  <a:pt x="91074" y="783907"/>
                </a:lnTo>
                <a:lnTo>
                  <a:pt x="133959" y="771240"/>
                </a:lnTo>
                <a:lnTo>
                  <a:pt x="174679" y="754024"/>
                </a:lnTo>
                <a:lnTo>
                  <a:pt x="212935" y="732556"/>
                </a:lnTo>
                <a:lnTo>
                  <a:pt x="248430" y="707135"/>
                </a:lnTo>
                <a:lnTo>
                  <a:pt x="280865" y="678057"/>
                </a:lnTo>
                <a:lnTo>
                  <a:pt x="309942" y="645622"/>
                </a:lnTo>
                <a:lnTo>
                  <a:pt x="335364" y="610128"/>
                </a:lnTo>
                <a:lnTo>
                  <a:pt x="356832" y="571871"/>
                </a:lnTo>
                <a:lnTo>
                  <a:pt x="374048" y="531152"/>
                </a:lnTo>
                <a:lnTo>
                  <a:pt x="386714" y="488266"/>
                </a:lnTo>
                <a:lnTo>
                  <a:pt x="394532" y="443514"/>
                </a:lnTo>
                <a:lnTo>
                  <a:pt x="397205" y="397192"/>
                </a:lnTo>
                <a:lnTo>
                  <a:pt x="394532" y="350870"/>
                </a:lnTo>
                <a:lnTo>
                  <a:pt x="386714" y="306118"/>
                </a:lnTo>
                <a:lnTo>
                  <a:pt x="374048" y="263234"/>
                </a:lnTo>
                <a:lnTo>
                  <a:pt x="356832" y="222515"/>
                </a:lnTo>
                <a:lnTo>
                  <a:pt x="335364" y="184260"/>
                </a:lnTo>
                <a:lnTo>
                  <a:pt x="309942" y="148767"/>
                </a:lnTo>
                <a:lnTo>
                  <a:pt x="280865" y="116333"/>
                </a:lnTo>
                <a:lnTo>
                  <a:pt x="248430" y="87257"/>
                </a:lnTo>
                <a:lnTo>
                  <a:pt x="212935" y="61837"/>
                </a:lnTo>
                <a:lnTo>
                  <a:pt x="174679" y="40370"/>
                </a:lnTo>
                <a:lnTo>
                  <a:pt x="133959" y="23155"/>
                </a:lnTo>
                <a:lnTo>
                  <a:pt x="91074" y="10489"/>
                </a:lnTo>
                <a:lnTo>
                  <a:pt x="46321" y="2672"/>
                </a:lnTo>
                <a:lnTo>
                  <a:pt x="0" y="0"/>
                </a:lnTo>
                <a:close/>
              </a:path>
            </a:pathLst>
          </a:custGeom>
          <a:solidFill>
            <a:srgbClr val="F15B4E"/>
          </a:solidFill>
        </p:spPr>
        <p:txBody>
          <a:bodyPr wrap="square" lIns="0" tIns="0" rIns="0" bIns="0" rtlCol="0"/>
          <a:lstStyle/>
          <a:p>
            <a:endParaRPr/>
          </a:p>
        </p:txBody>
      </p:sp>
      <p:sp>
        <p:nvSpPr>
          <p:cNvPr id="4" name="object 4"/>
          <p:cNvSpPr/>
          <p:nvPr/>
        </p:nvSpPr>
        <p:spPr>
          <a:xfrm>
            <a:off x="958549" y="505809"/>
            <a:ext cx="563245" cy="281940"/>
          </a:xfrm>
          <a:custGeom>
            <a:avLst/>
            <a:gdLst/>
            <a:ahLst/>
            <a:cxnLst/>
            <a:rect l="l" t="t" r="r" b="b"/>
            <a:pathLst>
              <a:path w="563244" h="281940">
                <a:moveTo>
                  <a:pt x="281406" y="0"/>
                </a:moveTo>
                <a:lnTo>
                  <a:pt x="235759" y="3682"/>
                </a:lnTo>
                <a:lnTo>
                  <a:pt x="192458" y="14345"/>
                </a:lnTo>
                <a:lnTo>
                  <a:pt x="152081" y="31408"/>
                </a:lnTo>
                <a:lnTo>
                  <a:pt x="115208" y="54292"/>
                </a:lnTo>
                <a:lnTo>
                  <a:pt x="82419" y="82418"/>
                </a:lnTo>
                <a:lnTo>
                  <a:pt x="54293" y="115206"/>
                </a:lnTo>
                <a:lnTo>
                  <a:pt x="31408" y="152077"/>
                </a:lnTo>
                <a:lnTo>
                  <a:pt x="14345" y="192451"/>
                </a:lnTo>
                <a:lnTo>
                  <a:pt x="3682" y="235750"/>
                </a:lnTo>
                <a:lnTo>
                  <a:pt x="0" y="281393"/>
                </a:lnTo>
                <a:lnTo>
                  <a:pt x="562800" y="281393"/>
                </a:lnTo>
                <a:lnTo>
                  <a:pt x="559117" y="235750"/>
                </a:lnTo>
                <a:lnTo>
                  <a:pt x="548454" y="192451"/>
                </a:lnTo>
                <a:lnTo>
                  <a:pt x="531391" y="152077"/>
                </a:lnTo>
                <a:lnTo>
                  <a:pt x="508507" y="115206"/>
                </a:lnTo>
                <a:lnTo>
                  <a:pt x="480382" y="82418"/>
                </a:lnTo>
                <a:lnTo>
                  <a:pt x="447594" y="54292"/>
                </a:lnTo>
                <a:lnTo>
                  <a:pt x="410723" y="31408"/>
                </a:lnTo>
                <a:lnTo>
                  <a:pt x="370348" y="14345"/>
                </a:lnTo>
                <a:lnTo>
                  <a:pt x="327050" y="3682"/>
                </a:lnTo>
                <a:lnTo>
                  <a:pt x="281406" y="0"/>
                </a:lnTo>
                <a:close/>
              </a:path>
            </a:pathLst>
          </a:custGeom>
          <a:solidFill>
            <a:srgbClr val="F15B4E"/>
          </a:solidFill>
        </p:spPr>
        <p:txBody>
          <a:bodyPr wrap="square" lIns="0" tIns="0" rIns="0" bIns="0" rtlCol="0"/>
          <a:lstStyle/>
          <a:p>
            <a:endParaRPr/>
          </a:p>
        </p:txBody>
      </p:sp>
      <p:sp>
        <p:nvSpPr>
          <p:cNvPr id="6" name="object 6"/>
          <p:cNvSpPr txBox="1"/>
          <p:nvPr/>
        </p:nvSpPr>
        <p:spPr>
          <a:xfrm>
            <a:off x="1127505" y="1457159"/>
            <a:ext cx="5514836" cy="1450397"/>
          </a:xfrm>
          <a:prstGeom prst="rect">
            <a:avLst/>
          </a:prstGeom>
          <a:ln w="6350">
            <a:solidFill>
              <a:srgbClr val="862980"/>
            </a:solidFill>
          </a:ln>
        </p:spPr>
        <p:txBody>
          <a:bodyPr vert="horz" wrap="square" lIns="0" tIns="3810" rIns="0" bIns="0" rtlCol="0" anchor="ctr">
            <a:noAutofit/>
          </a:bodyPr>
          <a:lstStyle/>
          <a:p>
            <a:pPr marL="93663">
              <a:spcAft>
                <a:spcPts val="600"/>
              </a:spcAft>
            </a:pPr>
            <a:r>
              <a:rPr lang="fr-FR" sz="1000" spc="5" dirty="0">
                <a:solidFill>
                  <a:srgbClr val="231F20"/>
                </a:solidFill>
                <a:latin typeface="Arial"/>
                <a:cs typeface="Arial"/>
              </a:rPr>
              <a:t>Le FIPHFP intervient en complémentarité des dispositifs de droit commun et </a:t>
            </a:r>
            <a:r>
              <a:rPr lang="fr-FR" sz="1000" b="1" spc="5" dirty="0">
                <a:solidFill>
                  <a:srgbClr val="231F20"/>
                </a:solidFill>
                <a:latin typeface="Arial"/>
                <a:cs typeface="Arial"/>
              </a:rPr>
              <a:t>ses aides sont toujours versées à l’employeur.</a:t>
            </a:r>
          </a:p>
          <a:p>
            <a:pPr marL="93663">
              <a:spcAft>
                <a:spcPts val="600"/>
              </a:spcAft>
            </a:pPr>
            <a:r>
              <a:rPr lang="fr-FR" sz="1000" spc="5" dirty="0">
                <a:solidFill>
                  <a:srgbClr val="231F20"/>
                </a:solidFill>
                <a:latin typeface="Arial"/>
                <a:cs typeface="Arial"/>
              </a:rPr>
              <a:t>En sus des aides spécifiques à l’apprentissage, </a:t>
            </a:r>
            <a:r>
              <a:rPr lang="fr-FR" sz="1000" b="1" spc="5" dirty="0">
                <a:solidFill>
                  <a:srgbClr val="231F20"/>
                </a:solidFill>
                <a:latin typeface="Arial"/>
                <a:cs typeface="Arial"/>
              </a:rPr>
              <a:t>la plupart des autres aides du FIPHFP sont mobilisables</a:t>
            </a:r>
            <a:r>
              <a:rPr lang="fr-FR" sz="1000" spc="5" dirty="0">
                <a:solidFill>
                  <a:srgbClr val="231F20"/>
                </a:solidFill>
                <a:latin typeface="Arial"/>
                <a:cs typeface="Arial"/>
              </a:rPr>
              <a:t> pour aider un </a:t>
            </a:r>
            <a:r>
              <a:rPr lang="fr-FR" sz="1000" b="1" spc="5" dirty="0">
                <a:solidFill>
                  <a:srgbClr val="231F20"/>
                </a:solidFill>
                <a:latin typeface="Arial"/>
                <a:cs typeface="Arial"/>
              </a:rPr>
              <a:t>référent handicap au sein du CFA </a:t>
            </a:r>
            <a:r>
              <a:rPr lang="fr-FR" sz="1000" spc="5" dirty="0">
                <a:solidFill>
                  <a:srgbClr val="231F20"/>
                </a:solidFill>
                <a:latin typeface="Arial"/>
                <a:cs typeface="Arial"/>
              </a:rPr>
              <a:t>à financer une compensation pour l’apprenti(</a:t>
            </a:r>
            <a:r>
              <a:rPr lang="fr-FR" sz="1000" spc="5">
                <a:solidFill>
                  <a:srgbClr val="231F20"/>
                </a:solidFill>
                <a:latin typeface="Arial"/>
                <a:cs typeface="Arial"/>
              </a:rPr>
              <a:t>e).</a:t>
            </a:r>
            <a:br>
              <a:rPr lang="fr-FR" sz="1000" spc="5">
                <a:solidFill>
                  <a:srgbClr val="231F20"/>
                </a:solidFill>
                <a:latin typeface="Arial"/>
                <a:cs typeface="Arial"/>
              </a:rPr>
            </a:br>
            <a:r>
              <a:rPr lang="fr-FR" sz="1000" spc="5">
                <a:solidFill>
                  <a:srgbClr val="231F20"/>
                </a:solidFill>
                <a:latin typeface="Arial"/>
                <a:cs typeface="Arial"/>
              </a:rPr>
              <a:t>Il </a:t>
            </a:r>
            <a:r>
              <a:rPr lang="fr-FR" sz="1000" spc="5" dirty="0">
                <a:solidFill>
                  <a:srgbClr val="231F20"/>
                </a:solidFill>
                <a:latin typeface="Arial"/>
                <a:cs typeface="Arial"/>
              </a:rPr>
              <a:t>est l’interlocuteur privilégié de l’apprenti(e). En tant que coordonnateur du parcours de formation ce référent assure le lien avec  le maître d’apprentissage.</a:t>
            </a:r>
          </a:p>
        </p:txBody>
      </p:sp>
      <p:sp>
        <p:nvSpPr>
          <p:cNvPr id="27" name="object 27"/>
          <p:cNvSpPr/>
          <p:nvPr/>
        </p:nvSpPr>
        <p:spPr>
          <a:xfrm>
            <a:off x="0" y="0"/>
            <a:ext cx="687070" cy="2808605"/>
          </a:xfrm>
          <a:custGeom>
            <a:avLst/>
            <a:gdLst/>
            <a:ahLst/>
            <a:cxnLst/>
            <a:rect l="l" t="t" r="r" b="b"/>
            <a:pathLst>
              <a:path w="687070" h="2808605">
                <a:moveTo>
                  <a:pt x="686940" y="0"/>
                </a:moveTo>
                <a:lnTo>
                  <a:pt x="0" y="0"/>
                </a:lnTo>
                <a:lnTo>
                  <a:pt x="0" y="2699178"/>
                </a:lnTo>
                <a:lnTo>
                  <a:pt x="40418" y="2711981"/>
                </a:lnTo>
                <a:lnTo>
                  <a:pt x="84430" y="2724917"/>
                </a:lnTo>
                <a:lnTo>
                  <a:pt x="128818" y="2736960"/>
                </a:lnTo>
                <a:lnTo>
                  <a:pt x="173570" y="2748099"/>
                </a:lnTo>
                <a:lnTo>
                  <a:pt x="218676" y="2758324"/>
                </a:lnTo>
                <a:lnTo>
                  <a:pt x="264126" y="2767624"/>
                </a:lnTo>
                <a:lnTo>
                  <a:pt x="309910" y="2775989"/>
                </a:lnTo>
                <a:lnTo>
                  <a:pt x="356017" y="2783409"/>
                </a:lnTo>
                <a:lnTo>
                  <a:pt x="402436" y="2789873"/>
                </a:lnTo>
                <a:lnTo>
                  <a:pt x="449158" y="2795371"/>
                </a:lnTo>
                <a:lnTo>
                  <a:pt x="496172" y="2799893"/>
                </a:lnTo>
                <a:lnTo>
                  <a:pt x="543467" y="2803428"/>
                </a:lnTo>
                <a:lnTo>
                  <a:pt x="591034" y="2805966"/>
                </a:lnTo>
                <a:lnTo>
                  <a:pt x="638862" y="2807496"/>
                </a:lnTo>
                <a:lnTo>
                  <a:pt x="686940" y="2808009"/>
                </a:lnTo>
                <a:lnTo>
                  <a:pt x="686940" y="0"/>
                </a:lnTo>
                <a:close/>
              </a:path>
            </a:pathLst>
          </a:custGeom>
          <a:solidFill>
            <a:srgbClr val="F1F0EA"/>
          </a:solidFill>
        </p:spPr>
        <p:txBody>
          <a:bodyPr wrap="square" lIns="0" tIns="0" rIns="0" bIns="0" rtlCol="0"/>
          <a:lstStyle/>
          <a:p>
            <a:endParaRPr/>
          </a:p>
        </p:txBody>
      </p:sp>
      <p:sp>
        <p:nvSpPr>
          <p:cNvPr id="28" name="object 28"/>
          <p:cNvSpPr txBox="1"/>
          <p:nvPr/>
        </p:nvSpPr>
        <p:spPr>
          <a:xfrm>
            <a:off x="205740" y="331834"/>
            <a:ext cx="323850" cy="2063114"/>
          </a:xfrm>
          <a:prstGeom prst="rect">
            <a:avLst/>
          </a:prstGeom>
        </p:spPr>
        <p:txBody>
          <a:bodyPr vert="vert270" wrap="square" lIns="0" tIns="0" rIns="0" bIns="0" rtlCol="0">
            <a:spAutoFit/>
          </a:bodyPr>
          <a:lstStyle/>
          <a:p>
            <a:pPr marL="12700">
              <a:lnSpc>
                <a:spcPts val="2380"/>
              </a:lnSpc>
            </a:pPr>
            <a:r>
              <a:rPr sz="2000" b="1" dirty="0">
                <a:solidFill>
                  <a:srgbClr val="F15B4E"/>
                </a:solidFill>
                <a:latin typeface="Raleway"/>
                <a:cs typeface="Raleway"/>
              </a:rPr>
              <a:t>FICHE</a:t>
            </a:r>
            <a:r>
              <a:rPr sz="2000" b="1" spc="-55" dirty="0">
                <a:solidFill>
                  <a:srgbClr val="F15B4E"/>
                </a:solidFill>
                <a:latin typeface="Raleway"/>
                <a:cs typeface="Raleway"/>
              </a:rPr>
              <a:t> </a:t>
            </a:r>
            <a:r>
              <a:rPr sz="2000" b="1" spc="-25" dirty="0">
                <a:solidFill>
                  <a:srgbClr val="F15B4E"/>
                </a:solidFill>
                <a:latin typeface="Raleway"/>
                <a:cs typeface="Raleway"/>
              </a:rPr>
              <a:t>PRATIQUE</a:t>
            </a:r>
            <a:endParaRPr sz="2000">
              <a:latin typeface="Raleway"/>
              <a:cs typeface="Raleway"/>
            </a:endParaRPr>
          </a:p>
        </p:txBody>
      </p:sp>
      <p:pic>
        <p:nvPicPr>
          <p:cNvPr id="33" name="object 33"/>
          <p:cNvPicPr/>
          <p:nvPr/>
        </p:nvPicPr>
        <p:blipFill>
          <a:blip r:embed="rId2" cstate="print"/>
          <a:stretch>
            <a:fillRect/>
          </a:stretch>
        </p:blipFill>
        <p:spPr>
          <a:xfrm>
            <a:off x="5708163" y="305748"/>
            <a:ext cx="675493" cy="746025"/>
          </a:xfrm>
          <a:prstGeom prst="rect">
            <a:avLst/>
          </a:prstGeom>
        </p:spPr>
      </p:pic>
      <p:sp>
        <p:nvSpPr>
          <p:cNvPr id="34" name="object 34"/>
          <p:cNvSpPr/>
          <p:nvPr/>
        </p:nvSpPr>
        <p:spPr>
          <a:xfrm>
            <a:off x="6642350" y="379313"/>
            <a:ext cx="0" cy="558165"/>
          </a:xfrm>
          <a:custGeom>
            <a:avLst/>
            <a:gdLst/>
            <a:ahLst/>
            <a:cxnLst/>
            <a:rect l="l" t="t" r="r" b="b"/>
            <a:pathLst>
              <a:path h="558165">
                <a:moveTo>
                  <a:pt x="0" y="0"/>
                </a:moveTo>
                <a:lnTo>
                  <a:pt x="0" y="557999"/>
                </a:lnTo>
              </a:path>
            </a:pathLst>
          </a:custGeom>
          <a:ln w="12700">
            <a:solidFill>
              <a:srgbClr val="862980"/>
            </a:solidFill>
          </a:ln>
        </p:spPr>
        <p:txBody>
          <a:bodyPr wrap="square" lIns="0" tIns="0" rIns="0" bIns="0" rtlCol="0"/>
          <a:lstStyle/>
          <a:p>
            <a:endParaRPr/>
          </a:p>
        </p:txBody>
      </p:sp>
      <p:sp>
        <p:nvSpPr>
          <p:cNvPr id="39" name="object 35">
            <a:extLst>
              <a:ext uri="{FF2B5EF4-FFF2-40B4-BE49-F238E27FC236}">
                <a16:creationId xmlns:a16="http://schemas.microsoft.com/office/drawing/2014/main" id="{6951EBDC-9CF9-1449-83E7-44720582E9DD}"/>
              </a:ext>
            </a:extLst>
          </p:cNvPr>
          <p:cNvSpPr/>
          <p:nvPr/>
        </p:nvSpPr>
        <p:spPr>
          <a:xfrm>
            <a:off x="1111250" y="10269547"/>
            <a:ext cx="35560" cy="70485"/>
          </a:xfrm>
          <a:custGeom>
            <a:avLst/>
            <a:gdLst/>
            <a:ahLst/>
            <a:cxnLst/>
            <a:rect l="l" t="t" r="r" b="b"/>
            <a:pathLst>
              <a:path w="35559"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40" name="object 36">
            <a:extLst>
              <a:ext uri="{FF2B5EF4-FFF2-40B4-BE49-F238E27FC236}">
                <a16:creationId xmlns:a16="http://schemas.microsoft.com/office/drawing/2014/main" id="{73CDC344-A339-4245-B5C3-007A999A7FE9}"/>
              </a:ext>
            </a:extLst>
          </p:cNvPr>
          <p:cNvSpPr/>
          <p:nvPr/>
        </p:nvSpPr>
        <p:spPr>
          <a:xfrm>
            <a:off x="2413123" y="10269547"/>
            <a:ext cx="35560" cy="70485"/>
          </a:xfrm>
          <a:custGeom>
            <a:avLst/>
            <a:gdLst/>
            <a:ahLst/>
            <a:cxnLst/>
            <a:rect l="l" t="t" r="r" b="b"/>
            <a:pathLst>
              <a:path w="35560"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41" name="object 37">
            <a:extLst>
              <a:ext uri="{FF2B5EF4-FFF2-40B4-BE49-F238E27FC236}">
                <a16:creationId xmlns:a16="http://schemas.microsoft.com/office/drawing/2014/main" id="{EDAC2131-A396-A246-A896-07C69F34BF78}"/>
              </a:ext>
            </a:extLst>
          </p:cNvPr>
          <p:cNvSpPr/>
          <p:nvPr/>
        </p:nvSpPr>
        <p:spPr>
          <a:xfrm>
            <a:off x="4085454" y="10269547"/>
            <a:ext cx="35560" cy="70485"/>
          </a:xfrm>
          <a:custGeom>
            <a:avLst/>
            <a:gdLst/>
            <a:ahLst/>
            <a:cxnLst/>
            <a:rect l="l" t="t" r="r" b="b"/>
            <a:pathLst>
              <a:path w="35560"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42" name="object 38">
            <a:extLst>
              <a:ext uri="{FF2B5EF4-FFF2-40B4-BE49-F238E27FC236}">
                <a16:creationId xmlns:a16="http://schemas.microsoft.com/office/drawing/2014/main" id="{F2D041E0-5EDD-5A4C-A58D-BB6A111665B9}"/>
              </a:ext>
            </a:extLst>
          </p:cNvPr>
          <p:cNvSpPr/>
          <p:nvPr/>
        </p:nvSpPr>
        <p:spPr>
          <a:xfrm>
            <a:off x="4878628" y="10269547"/>
            <a:ext cx="35560" cy="70485"/>
          </a:xfrm>
          <a:custGeom>
            <a:avLst/>
            <a:gdLst/>
            <a:ahLst/>
            <a:cxnLst/>
            <a:rect l="l" t="t" r="r" b="b"/>
            <a:pathLst>
              <a:path w="35560"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43" name="object 42">
            <a:extLst>
              <a:ext uri="{FF2B5EF4-FFF2-40B4-BE49-F238E27FC236}">
                <a16:creationId xmlns:a16="http://schemas.microsoft.com/office/drawing/2014/main" id="{35472008-B37A-3341-A932-F006CDFA83BF}"/>
              </a:ext>
            </a:extLst>
          </p:cNvPr>
          <p:cNvSpPr txBox="1"/>
          <p:nvPr/>
        </p:nvSpPr>
        <p:spPr>
          <a:xfrm>
            <a:off x="1157366" y="10219992"/>
            <a:ext cx="1333333" cy="139782"/>
          </a:xfrm>
          <a:prstGeom prst="rect">
            <a:avLst/>
          </a:prstGeom>
        </p:spPr>
        <p:txBody>
          <a:bodyPr vert="horz" wrap="square" lIns="0" tIns="24130" rIns="0" bIns="0" rtlCol="0">
            <a:spAutoFit/>
          </a:bodyPr>
          <a:lstStyle/>
          <a:p>
            <a:pPr marL="12700">
              <a:lnSpc>
                <a:spcPct val="100000"/>
              </a:lnSpc>
              <a:spcBef>
                <a:spcPts val="190"/>
              </a:spcBef>
            </a:pPr>
            <a:r>
              <a:rPr lang="fr-FR" sz="750" spc="5" dirty="0">
                <a:solidFill>
                  <a:srgbClr val="231F20"/>
                </a:solidFill>
                <a:highlight>
                  <a:srgbClr val="FFFF00"/>
                </a:highlight>
                <a:latin typeface="Arial"/>
                <a:cs typeface="Arial"/>
              </a:rPr>
              <a:t>Nom DTH</a:t>
            </a:r>
          </a:p>
        </p:txBody>
      </p:sp>
      <p:sp>
        <p:nvSpPr>
          <p:cNvPr id="44" name="object 43">
            <a:extLst>
              <a:ext uri="{FF2B5EF4-FFF2-40B4-BE49-F238E27FC236}">
                <a16:creationId xmlns:a16="http://schemas.microsoft.com/office/drawing/2014/main" id="{FD56DC97-F2A6-0C43-8152-857AAC924A0C}"/>
              </a:ext>
            </a:extLst>
          </p:cNvPr>
          <p:cNvSpPr txBox="1">
            <a:spLocks noGrp="1"/>
          </p:cNvSpPr>
          <p:nvPr>
            <p:ph type="dt" sz="half" idx="6"/>
          </p:nvPr>
        </p:nvSpPr>
        <p:spPr>
          <a:xfrm>
            <a:off x="2482957" y="10219992"/>
            <a:ext cx="1496695" cy="370614"/>
          </a:xfrm>
          <a:prstGeom prst="rect">
            <a:avLst/>
          </a:prstGeom>
        </p:spPr>
        <p:txBody>
          <a:bodyPr vert="horz" wrap="square" lIns="0" tIns="24130" rIns="0" bIns="0" rtlCol="0">
            <a:spAutoFit/>
          </a:bodyPr>
          <a:lstStyle/>
          <a:p>
            <a:pPr marL="12700">
              <a:lnSpc>
                <a:spcPct val="100000"/>
              </a:lnSpc>
              <a:spcBef>
                <a:spcPts val="190"/>
              </a:spcBef>
            </a:pPr>
            <a:r>
              <a:rPr lang="fr-FR" spc="-10" dirty="0"/>
              <a:t>Directeur-</a:t>
            </a:r>
            <a:r>
              <a:rPr lang="fr-FR" spc="-10" dirty="0" err="1"/>
              <a:t>trice</a:t>
            </a:r>
            <a:r>
              <a:rPr lang="fr-FR" spc="-10" dirty="0"/>
              <a:t> territoriale au handicap</a:t>
            </a:r>
            <a:br>
              <a:rPr lang="fr-FR" spc="-10" dirty="0"/>
            </a:br>
            <a:r>
              <a:rPr lang="fr-FR" spc="-10" dirty="0"/>
              <a:t>en </a:t>
            </a:r>
            <a:r>
              <a:rPr lang="fr-FR" spc="-10" dirty="0">
                <a:highlight>
                  <a:srgbClr val="FFFF00"/>
                </a:highlight>
              </a:rPr>
              <a:t>XXX</a:t>
            </a:r>
            <a:endParaRPr spc="-60" dirty="0">
              <a:highlight>
                <a:srgbClr val="FFFF00"/>
              </a:highlight>
            </a:endParaRPr>
          </a:p>
        </p:txBody>
      </p:sp>
      <p:sp>
        <p:nvSpPr>
          <p:cNvPr id="45" name="object 44">
            <a:extLst>
              <a:ext uri="{FF2B5EF4-FFF2-40B4-BE49-F238E27FC236}">
                <a16:creationId xmlns:a16="http://schemas.microsoft.com/office/drawing/2014/main" id="{BD001F91-08FF-0843-99E5-E77684ADA440}"/>
              </a:ext>
            </a:extLst>
          </p:cNvPr>
          <p:cNvSpPr txBox="1">
            <a:spLocks noGrp="1"/>
          </p:cNvSpPr>
          <p:nvPr>
            <p:ph type="ftr" sz="quarter" idx="5"/>
          </p:nvPr>
        </p:nvSpPr>
        <p:spPr>
          <a:xfrm>
            <a:off x="4155289" y="10219992"/>
            <a:ext cx="617854" cy="255198"/>
          </a:xfrm>
          <a:prstGeom prst="rect">
            <a:avLst/>
          </a:prstGeom>
        </p:spPr>
        <p:txBody>
          <a:bodyPr vert="horz" wrap="square" lIns="0" tIns="24130" rIns="0" bIns="0" rtlCol="0">
            <a:spAutoFit/>
          </a:bodyPr>
          <a:lstStyle/>
          <a:p>
            <a:pPr marL="12700">
              <a:lnSpc>
                <a:spcPct val="100000"/>
              </a:lnSpc>
              <a:spcBef>
                <a:spcPts val="190"/>
              </a:spcBef>
            </a:pPr>
            <a:r>
              <a:rPr lang="fr-FR" spc="-30" dirty="0">
                <a:highlight>
                  <a:srgbClr val="FFFF00"/>
                </a:highlight>
              </a:rPr>
              <a:t>Numéro de téléphone</a:t>
            </a:r>
          </a:p>
        </p:txBody>
      </p:sp>
      <p:sp>
        <p:nvSpPr>
          <p:cNvPr id="46" name="object 45">
            <a:extLst>
              <a:ext uri="{FF2B5EF4-FFF2-40B4-BE49-F238E27FC236}">
                <a16:creationId xmlns:a16="http://schemas.microsoft.com/office/drawing/2014/main" id="{3766689B-55B7-854D-98B0-2001DB0A96A5}"/>
              </a:ext>
            </a:extLst>
          </p:cNvPr>
          <p:cNvSpPr txBox="1"/>
          <p:nvPr/>
        </p:nvSpPr>
        <p:spPr>
          <a:xfrm>
            <a:off x="4948462" y="10219992"/>
            <a:ext cx="2234453" cy="139782"/>
          </a:xfrm>
          <a:prstGeom prst="rect">
            <a:avLst/>
          </a:prstGeom>
        </p:spPr>
        <p:txBody>
          <a:bodyPr vert="horz" wrap="square" lIns="0" tIns="24130" rIns="0" bIns="0" rtlCol="0">
            <a:spAutoFit/>
          </a:bodyPr>
          <a:lstStyle/>
          <a:p>
            <a:pPr marL="12700">
              <a:lnSpc>
                <a:spcPct val="100000"/>
              </a:lnSpc>
              <a:spcBef>
                <a:spcPts val="190"/>
              </a:spcBef>
            </a:pPr>
            <a:r>
              <a:rPr lang="fr-FR" sz="750" dirty="0" err="1">
                <a:solidFill>
                  <a:srgbClr val="231F20"/>
                </a:solidFill>
                <a:highlight>
                  <a:srgbClr val="FFFF00"/>
                </a:highlight>
                <a:latin typeface="Arial"/>
                <a:cs typeface="Arial"/>
              </a:rPr>
              <a:t>XXX@caisedesdepots.fr</a:t>
            </a:r>
            <a:endParaRPr lang="fr-FR" sz="750" dirty="0">
              <a:solidFill>
                <a:srgbClr val="231F20"/>
              </a:solidFill>
              <a:highlight>
                <a:srgbClr val="FFFF00"/>
              </a:highlight>
              <a:latin typeface="Arial"/>
              <a:cs typeface="Arial"/>
            </a:endParaRPr>
          </a:p>
        </p:txBody>
      </p:sp>
      <p:sp>
        <p:nvSpPr>
          <p:cNvPr id="60" name="object 35">
            <a:extLst>
              <a:ext uri="{FF2B5EF4-FFF2-40B4-BE49-F238E27FC236}">
                <a16:creationId xmlns:a16="http://schemas.microsoft.com/office/drawing/2014/main" id="{187D178D-829B-594B-BCE8-AAF327619446}"/>
              </a:ext>
            </a:extLst>
          </p:cNvPr>
          <p:cNvSpPr/>
          <p:nvPr/>
        </p:nvSpPr>
        <p:spPr>
          <a:xfrm>
            <a:off x="1139586" y="4324592"/>
            <a:ext cx="35560" cy="70485"/>
          </a:xfrm>
          <a:custGeom>
            <a:avLst/>
            <a:gdLst/>
            <a:ahLst/>
            <a:cxnLst/>
            <a:rect l="l" t="t" r="r" b="b"/>
            <a:pathLst>
              <a:path w="35559"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61" name="object 35">
            <a:extLst>
              <a:ext uri="{FF2B5EF4-FFF2-40B4-BE49-F238E27FC236}">
                <a16:creationId xmlns:a16="http://schemas.microsoft.com/office/drawing/2014/main" id="{A26595A6-0010-4F48-AECC-61976DBBD2A0}"/>
              </a:ext>
            </a:extLst>
          </p:cNvPr>
          <p:cNvSpPr/>
          <p:nvPr/>
        </p:nvSpPr>
        <p:spPr>
          <a:xfrm>
            <a:off x="1139586" y="5530049"/>
            <a:ext cx="35560" cy="70485"/>
          </a:xfrm>
          <a:custGeom>
            <a:avLst/>
            <a:gdLst/>
            <a:ahLst/>
            <a:cxnLst/>
            <a:rect l="l" t="t" r="r" b="b"/>
            <a:pathLst>
              <a:path w="35559"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62" name="object 35">
            <a:extLst>
              <a:ext uri="{FF2B5EF4-FFF2-40B4-BE49-F238E27FC236}">
                <a16:creationId xmlns:a16="http://schemas.microsoft.com/office/drawing/2014/main" id="{07FE15F3-AC25-1140-A98E-16A1A8DFFA5C}"/>
              </a:ext>
            </a:extLst>
          </p:cNvPr>
          <p:cNvSpPr/>
          <p:nvPr/>
        </p:nvSpPr>
        <p:spPr>
          <a:xfrm>
            <a:off x="1138983" y="3527954"/>
            <a:ext cx="35560" cy="70485"/>
          </a:xfrm>
          <a:custGeom>
            <a:avLst/>
            <a:gdLst/>
            <a:ahLst/>
            <a:cxnLst/>
            <a:rect l="l" t="t" r="r" b="b"/>
            <a:pathLst>
              <a:path w="35559"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63" name="object 35">
            <a:extLst>
              <a:ext uri="{FF2B5EF4-FFF2-40B4-BE49-F238E27FC236}">
                <a16:creationId xmlns:a16="http://schemas.microsoft.com/office/drawing/2014/main" id="{B92D9F18-5036-1D45-9496-7F818457A156}"/>
              </a:ext>
            </a:extLst>
          </p:cNvPr>
          <p:cNvSpPr/>
          <p:nvPr/>
        </p:nvSpPr>
        <p:spPr>
          <a:xfrm>
            <a:off x="1138983" y="6894489"/>
            <a:ext cx="35560" cy="70485"/>
          </a:xfrm>
          <a:custGeom>
            <a:avLst/>
            <a:gdLst/>
            <a:ahLst/>
            <a:cxnLst/>
            <a:rect l="l" t="t" r="r" b="b"/>
            <a:pathLst>
              <a:path w="35559"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64" name="object 35">
            <a:extLst>
              <a:ext uri="{FF2B5EF4-FFF2-40B4-BE49-F238E27FC236}">
                <a16:creationId xmlns:a16="http://schemas.microsoft.com/office/drawing/2014/main" id="{CDD42386-52E9-7840-B9E4-F1AE2B3963B1}"/>
              </a:ext>
            </a:extLst>
          </p:cNvPr>
          <p:cNvSpPr/>
          <p:nvPr/>
        </p:nvSpPr>
        <p:spPr>
          <a:xfrm>
            <a:off x="1138983" y="7517449"/>
            <a:ext cx="35560" cy="70485"/>
          </a:xfrm>
          <a:custGeom>
            <a:avLst/>
            <a:gdLst/>
            <a:ahLst/>
            <a:cxnLst/>
            <a:rect l="l" t="t" r="r" b="b"/>
            <a:pathLst>
              <a:path w="35559"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65" name="object 35">
            <a:extLst>
              <a:ext uri="{FF2B5EF4-FFF2-40B4-BE49-F238E27FC236}">
                <a16:creationId xmlns:a16="http://schemas.microsoft.com/office/drawing/2014/main" id="{7CEF3012-5B0C-2D4E-85D5-B17B29B1BE2C}"/>
              </a:ext>
            </a:extLst>
          </p:cNvPr>
          <p:cNvSpPr/>
          <p:nvPr/>
        </p:nvSpPr>
        <p:spPr>
          <a:xfrm>
            <a:off x="1133457" y="8546391"/>
            <a:ext cx="35560" cy="70485"/>
          </a:xfrm>
          <a:custGeom>
            <a:avLst/>
            <a:gdLst/>
            <a:ahLst/>
            <a:cxnLst/>
            <a:rect l="l" t="t" r="r" b="b"/>
            <a:pathLst>
              <a:path w="35559"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
        <p:nvSpPr>
          <p:cNvPr id="66" name="object 35">
            <a:extLst>
              <a:ext uri="{FF2B5EF4-FFF2-40B4-BE49-F238E27FC236}">
                <a16:creationId xmlns:a16="http://schemas.microsoft.com/office/drawing/2014/main" id="{604D5177-F98F-DE43-82A3-E57559DA3A64}"/>
              </a:ext>
            </a:extLst>
          </p:cNvPr>
          <p:cNvSpPr/>
          <p:nvPr/>
        </p:nvSpPr>
        <p:spPr>
          <a:xfrm>
            <a:off x="1129030" y="9056397"/>
            <a:ext cx="35560" cy="70485"/>
          </a:xfrm>
          <a:custGeom>
            <a:avLst/>
            <a:gdLst/>
            <a:ahLst/>
            <a:cxnLst/>
            <a:rect l="l" t="t" r="r" b="b"/>
            <a:pathLst>
              <a:path w="35559" h="70484">
                <a:moveTo>
                  <a:pt x="0" y="0"/>
                </a:moveTo>
                <a:lnTo>
                  <a:pt x="0" y="70205"/>
                </a:lnTo>
                <a:lnTo>
                  <a:pt x="13660" y="67447"/>
                </a:lnTo>
                <a:lnTo>
                  <a:pt x="24818" y="59926"/>
                </a:lnTo>
                <a:lnTo>
                  <a:pt x="32343" y="48768"/>
                </a:lnTo>
                <a:lnTo>
                  <a:pt x="35102" y="35102"/>
                </a:lnTo>
                <a:lnTo>
                  <a:pt x="32343" y="21441"/>
                </a:lnTo>
                <a:lnTo>
                  <a:pt x="24818" y="10283"/>
                </a:lnTo>
                <a:lnTo>
                  <a:pt x="13660" y="2759"/>
                </a:lnTo>
                <a:lnTo>
                  <a:pt x="0" y="0"/>
                </a:lnTo>
                <a:close/>
              </a:path>
            </a:pathLst>
          </a:custGeom>
          <a:solidFill>
            <a:srgbClr val="862980"/>
          </a:solid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TotalTime>
  <Words>859</Words>
  <Application>Microsoft Office PowerPoint</Application>
  <PresentationFormat>Personnalisé</PresentationFormat>
  <Paragraphs>49</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Raleway</vt:lpstr>
      <vt:lpstr>Office Theme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Mauvignier, Caroline</dc:creator>
  <cp:lastModifiedBy>Mauvignier, Caroline</cp:lastModifiedBy>
  <cp:revision>14</cp:revision>
  <cp:lastPrinted>2023-09-11T15:52:32Z</cp:lastPrinted>
  <dcterms:created xsi:type="dcterms:W3CDTF">2022-02-09T11:19:50Z</dcterms:created>
  <dcterms:modified xsi:type="dcterms:W3CDTF">2023-09-13T08:29:35Z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2021-07-12T00:00:00Z</vt:filetime>
  </property>
  <property fmtid="{D5CDD505-2E9C-101B-9397-08002B2CF9AE}" pid="3" name="Creator">
    <vt:lpwstr>Adobe InDesign 16.2 (Macintosh)</vt:lpwstr>
  </property>
  <property fmtid="{D5CDD505-2E9C-101B-9397-08002B2CF9AE}" pid="4" name="LastSaved">
    <vt:filetime>2022-02-09T00:00:00Z</vt:filetime>
  </property>
  <property fmtid="{D5CDD505-2E9C-101B-9397-08002B2CF9AE}" pid="5" name="MSIP_Label_94e1e3e5-28aa-42d2-a9d5-f117a2286530_Enabled">
    <vt:lpwstr>true</vt:lpwstr>
  </property>
  <property fmtid="{D5CDD505-2E9C-101B-9397-08002B2CF9AE}" pid="6" name="MSIP_Label_94e1e3e5-28aa-42d2-a9d5-f117a2286530_SetDate">
    <vt:lpwstr>2023-09-11T16:37:08Z</vt:lpwstr>
  </property>
  <property fmtid="{D5CDD505-2E9C-101B-9397-08002B2CF9AE}" pid="7" name="MSIP_Label_94e1e3e5-28aa-42d2-a9d5-f117a2286530_Method">
    <vt:lpwstr>Standard</vt:lpwstr>
  </property>
  <property fmtid="{D5CDD505-2E9C-101B-9397-08002B2CF9AE}" pid="8" name="MSIP_Label_94e1e3e5-28aa-42d2-a9d5-f117a2286530_Name">
    <vt:lpwstr>C2-Interne avec marquage</vt:lpwstr>
  </property>
  <property fmtid="{D5CDD505-2E9C-101B-9397-08002B2CF9AE}" pid="9" name="MSIP_Label_94e1e3e5-28aa-42d2-a9d5-f117a2286530_SiteId">
    <vt:lpwstr>6eab6365-8194-49c6-a4d0-e2d1a0fbeb74</vt:lpwstr>
  </property>
  <property fmtid="{D5CDD505-2E9C-101B-9397-08002B2CF9AE}" pid="10" name="MSIP_Label_94e1e3e5-28aa-42d2-a9d5-f117a2286530_ActionId">
    <vt:lpwstr>922ecc5f-fe61-4fb1-8dd0-882540988787</vt:lpwstr>
  </property>
  <property fmtid="{D5CDD505-2E9C-101B-9397-08002B2CF9AE}" pid="11" name="MSIP_Label_94e1e3e5-28aa-42d2-a9d5-f117a2286530_ContentBits">
    <vt:lpwstr>2</vt:lpwstr>
  </property>
  <property fmtid="{D5CDD505-2E9C-101B-9397-08002B2CF9AE}" pid="12" name="ClassificationContentMarkingFooterLocations">
    <vt:lpwstr>Office Theme:8</vt:lpwstr>
  </property>
  <property fmtid="{D5CDD505-2E9C-101B-9397-08002B2CF9AE}" pid="13" name="ClassificationContentMarkingFooterText">
    <vt:lpwstr>Interne</vt:lpwstr>
  </property>
</Properties>
</file>