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06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handipactes-paca-corse.org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208CD21-DE44-4940-9021-5F024733794F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2"/>
          <a:stretch/>
        </p:blipFill>
        <p:spPr bwMode="auto">
          <a:xfrm>
            <a:off x="1" y="0"/>
            <a:ext cx="6858000" cy="18327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F66F0E7-4157-44C7-A285-44308597EBBC}"/>
              </a:ext>
            </a:extLst>
          </p:cNvPr>
          <p:cNvPicPr/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"/>
          <a:stretch/>
        </p:blipFill>
        <p:spPr>
          <a:xfrm>
            <a:off x="0" y="8903942"/>
            <a:ext cx="6858000" cy="989935"/>
          </a:xfrm>
          <a:prstGeom prst="rect">
            <a:avLst/>
          </a:prstGeom>
        </p:spPr>
      </p:pic>
      <p:sp>
        <p:nvSpPr>
          <p:cNvPr id="9" name="Zone de texte 14">
            <a:extLst>
              <a:ext uri="{FF2B5EF4-FFF2-40B4-BE49-F238E27FC236}">
                <a16:creationId xmlns:a16="http://schemas.microsoft.com/office/drawing/2014/main" id="{896A031C-CADC-4FED-BDA9-F34A36428989}"/>
              </a:ext>
            </a:extLst>
          </p:cNvPr>
          <p:cNvSpPr txBox="1"/>
          <p:nvPr userDrawn="1"/>
        </p:nvSpPr>
        <p:spPr>
          <a:xfrm>
            <a:off x="2990401" y="9544679"/>
            <a:ext cx="3706124" cy="21790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fr-FR" sz="1200" b="1" i="0" u="none" strike="noStrike" kern="1200" baseline="3000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Cheffe de projet : Cécile Bruley</a:t>
            </a:r>
            <a:r>
              <a:rPr lang="fr-FR" sz="1200" b="0" i="0" u="none" strike="noStrike" kern="1200" baseline="30000" dirty="0">
                <a:solidFill>
                  <a:schemeClr val="dk1"/>
                </a:solidFill>
                <a:latin typeface="+mj-lt"/>
                <a:ea typeface="+mn-ea"/>
                <a:cs typeface="+mn-cs"/>
              </a:rPr>
              <a:t>, 04 78 57 86 95 - </a:t>
            </a:r>
            <a:r>
              <a:rPr lang="fr-FR" sz="1200" b="0" i="0" u="none" strike="noStrike" kern="1200" baseline="30000" dirty="0">
                <a:solidFill>
                  <a:schemeClr val="dk1"/>
                </a:solidFill>
                <a:latin typeface="+mj-lt"/>
                <a:ea typeface="+mn-ea"/>
                <a:cs typeface="+mn-cs"/>
                <a:hlinkClick r:id="rId4"/>
              </a:rPr>
              <a:t>https://handipactes-paca-corse.org/</a:t>
            </a:r>
            <a:endParaRPr lang="fr-FR" sz="1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02F980-C609-40E0-8FC7-8C9EED5B2F1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506" y="308759"/>
            <a:ext cx="1186830" cy="50404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1F09FE3-A5BD-4699-BE4A-256AD9CF89A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97" y="9500259"/>
            <a:ext cx="722263" cy="30674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25492B3-217A-45CA-94DA-74F091C20B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039" y="945805"/>
            <a:ext cx="970297" cy="29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0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91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0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32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3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99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57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10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96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71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7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1435-1612-4A64-A0B5-FFF5BAF33EB0}" type="datetimeFigureOut">
              <a:rPr lang="fr-FR" smtClean="0"/>
              <a:t>03/01/2020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10F3B-A6BE-4C53-B507-155218DBA3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155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D223FA-9D39-43F5-B254-271F8972A483}"/>
              </a:ext>
            </a:extLst>
          </p:cNvPr>
          <p:cNvSpPr/>
          <p:nvPr/>
        </p:nvSpPr>
        <p:spPr>
          <a:xfrm>
            <a:off x="1714500" y="1612243"/>
            <a:ext cx="3429000" cy="6976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3200" b="1" baseline="30000" dirty="0">
                <a:solidFill>
                  <a:srgbClr val="008BB1"/>
                </a:solidFill>
                <a:latin typeface="Century Gothic" panose="020B0502020202020204" pitchFamily="34" charset="0"/>
              </a:rPr>
              <a:t>Fiche n°4</a:t>
            </a:r>
          </a:p>
          <a:p>
            <a:pPr algn="ctr"/>
            <a:r>
              <a:rPr lang="fr-FR" b="1" baseline="30000" dirty="0">
                <a:solidFill>
                  <a:srgbClr val="7DA621"/>
                </a:solidFill>
                <a:latin typeface="Century Gothic" panose="020B0502020202020204" pitchFamily="34" charset="0"/>
              </a:rPr>
              <a:t>Votre plan d’actions</a:t>
            </a:r>
            <a:endParaRPr lang="fr-FR" b="1" dirty="0">
              <a:latin typeface="Century Gothic" panose="020B0502020202020204" pitchFamily="34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2D3914A7-F107-4625-A49C-C13266BBA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15" y="487439"/>
            <a:ext cx="963170" cy="96621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3A9C7AD-E62F-4333-AFC8-567F883413F0}"/>
              </a:ext>
            </a:extLst>
          </p:cNvPr>
          <p:cNvSpPr/>
          <p:nvPr/>
        </p:nvSpPr>
        <p:spPr>
          <a:xfrm>
            <a:off x="360947" y="2494536"/>
            <a:ext cx="6136105" cy="996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Cette fiche a pour objectif de </a:t>
            </a:r>
            <a:r>
              <a:rPr lang="fr-FR" sz="1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synthétiser les idées et réflexions</a:t>
            </a: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qui ont émergé de ce travail d’</a:t>
            </a:r>
            <a:r>
              <a:rPr lang="fr-FR" sz="1000" dirty="0" err="1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auto-diagnostic</a:t>
            </a: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constitue une « </a:t>
            </a:r>
            <a:r>
              <a:rPr lang="fr-FR" sz="1000" b="1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feuille de route »</a:t>
            </a: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interne. Ce document est personnalisable et a vocation à évoluer au fil des années. </a:t>
            </a:r>
            <a:endParaRPr lang="fr-FR" sz="1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Pour progresser sur cette thématique, il est notamment très utile de se faire accompagner, par exemple, par une structure spécialisée afin de réaliser un diagnostic conseil approfondi.</a:t>
            </a:r>
            <a:endParaRPr lang="fr-FR" sz="1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15" name="Tableau 15">
            <a:extLst>
              <a:ext uri="{FF2B5EF4-FFF2-40B4-BE49-F238E27FC236}">
                <a16:creationId xmlns:a16="http://schemas.microsoft.com/office/drawing/2014/main" id="{2D153BC3-B711-46D1-84B9-28BD9C036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040470"/>
              </p:ext>
            </p:extLst>
          </p:nvPr>
        </p:nvGraphicFramePr>
        <p:xfrm>
          <a:off x="457199" y="3631830"/>
          <a:ext cx="5907505" cy="5283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7505">
                  <a:extLst>
                    <a:ext uri="{9D8B030D-6E8A-4147-A177-3AD203B41FA5}">
                      <a16:colId xmlns:a16="http://schemas.microsoft.com/office/drawing/2014/main" val="2242408271"/>
                    </a:ext>
                  </a:extLst>
                </a:gridCol>
              </a:tblGrid>
              <a:tr h="513734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Les idées clé à retenir à l’issue de ce travail d’</a:t>
                      </a:r>
                      <a:r>
                        <a:rPr lang="fr-FR" sz="1200" b="1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auto-diagnostic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814139"/>
                  </a:ext>
                </a:extLst>
              </a:tr>
              <a:tr h="4769835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28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3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C88787F6-2EA7-4A9A-AD01-170649A0F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86117"/>
              </p:ext>
            </p:extLst>
          </p:nvPr>
        </p:nvGraphicFramePr>
        <p:xfrm>
          <a:off x="366963" y="1335506"/>
          <a:ext cx="6124074" cy="764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358">
                  <a:extLst>
                    <a:ext uri="{9D8B030D-6E8A-4147-A177-3AD203B41FA5}">
                      <a16:colId xmlns:a16="http://schemas.microsoft.com/office/drawing/2014/main" val="2623715435"/>
                    </a:ext>
                  </a:extLst>
                </a:gridCol>
                <a:gridCol w="2041358">
                  <a:extLst>
                    <a:ext uri="{9D8B030D-6E8A-4147-A177-3AD203B41FA5}">
                      <a16:colId xmlns:a16="http://schemas.microsoft.com/office/drawing/2014/main" val="2035579896"/>
                    </a:ext>
                  </a:extLst>
                </a:gridCol>
                <a:gridCol w="2041358">
                  <a:extLst>
                    <a:ext uri="{9D8B030D-6E8A-4147-A177-3AD203B41FA5}">
                      <a16:colId xmlns:a16="http://schemas.microsoft.com/office/drawing/2014/main" val="28122459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Century Gothic" panose="020B0502020202020204" pitchFamily="34" charset="0"/>
                        </a:rPr>
                        <a:t>Les actions à mettre en place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BB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39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Century Gothic" panose="020B0502020202020204" pitchFamily="34" charset="0"/>
                        </a:rPr>
                        <a:t>Quelles actions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Century Gothic" panose="020B0502020202020204" pitchFamily="34" charset="0"/>
                        </a:rPr>
                        <a:t>Qui s’en charge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latin typeface="Century Gothic" panose="020B0502020202020204" pitchFamily="34" charset="0"/>
                        </a:rPr>
                        <a:t>Quand 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886210"/>
                  </a:ext>
                </a:extLst>
              </a:tr>
              <a:tr h="6898372">
                <a:tc>
                  <a:txBody>
                    <a:bodyPr/>
                    <a:lstStyle/>
                    <a:p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81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165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106</Words>
  <Application>Microsoft Office PowerPoint</Application>
  <PresentationFormat>Format A4 (210 x 297 mm)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Marion AIMARETTI</dc:creator>
  <cp:lastModifiedBy>Cecile BRULEY</cp:lastModifiedBy>
  <cp:revision>11</cp:revision>
  <dcterms:created xsi:type="dcterms:W3CDTF">2020-01-03T09:55:41Z</dcterms:created>
  <dcterms:modified xsi:type="dcterms:W3CDTF">2020-01-03T14:17:28Z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8F55B54B-1E99-4831-902A-AF22D2C0FB1F</vt:lpwstr>
  </property>
  <property fmtid="{D5CDD505-2E9C-101B-9397-08002B2CF9AE}" pid="3" name="ArticulatePath">
    <vt:lpwstr>Présentation1</vt:lpwstr>
  </property>
</Properties>
</file>