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5" r:id="rId2"/>
  </p:sldMasterIdLst>
  <p:notesMasterIdLst>
    <p:notesMasterId r:id="rId26"/>
  </p:notesMasterIdLst>
  <p:handoutMasterIdLst>
    <p:handoutMasterId r:id="rId27"/>
  </p:handoutMasterIdLst>
  <p:sldIdLst>
    <p:sldId id="265" r:id="rId3"/>
    <p:sldId id="318" r:id="rId4"/>
    <p:sldId id="348" r:id="rId5"/>
    <p:sldId id="349" r:id="rId6"/>
    <p:sldId id="350" r:id="rId7"/>
    <p:sldId id="351" r:id="rId8"/>
    <p:sldId id="352" r:id="rId9"/>
    <p:sldId id="354" r:id="rId10"/>
    <p:sldId id="353" r:id="rId11"/>
    <p:sldId id="390" r:id="rId12"/>
    <p:sldId id="391" r:id="rId13"/>
    <p:sldId id="392" r:id="rId14"/>
    <p:sldId id="394" r:id="rId15"/>
    <p:sldId id="395" r:id="rId16"/>
    <p:sldId id="396" r:id="rId17"/>
    <p:sldId id="397" r:id="rId18"/>
    <p:sldId id="398" r:id="rId19"/>
    <p:sldId id="399" r:id="rId20"/>
    <p:sldId id="400" r:id="rId21"/>
    <p:sldId id="401" r:id="rId22"/>
    <p:sldId id="402" r:id="rId23"/>
    <p:sldId id="403" r:id="rId24"/>
    <p:sldId id="393"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9A"/>
    <a:srgbClr val="00B0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1498" autoAdjust="0"/>
  </p:normalViewPr>
  <p:slideViewPr>
    <p:cSldViewPr snapToGrid="0">
      <p:cViewPr varScale="1">
        <p:scale>
          <a:sx n="60" d="100"/>
          <a:sy n="60" d="100"/>
        </p:scale>
        <p:origin x="1478"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xmlns="" id="{44C267F8-B89F-4F5C-8887-B5646F059C4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xmlns="" id="{2A658BE7-2226-4320-B822-65873C5899A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7248FCA-D8E8-4829-941B-BBA3BB9E2273}" type="datetimeFigureOut">
              <a:rPr lang="fr-FR" smtClean="0"/>
              <a:t>29/03/2022</a:t>
            </a:fld>
            <a:endParaRPr lang="fr-FR"/>
          </a:p>
        </p:txBody>
      </p:sp>
      <p:sp>
        <p:nvSpPr>
          <p:cNvPr id="4" name="Espace réservé du pied de page 3">
            <a:extLst>
              <a:ext uri="{FF2B5EF4-FFF2-40B4-BE49-F238E27FC236}">
                <a16:creationId xmlns:a16="http://schemas.microsoft.com/office/drawing/2014/main" xmlns="" id="{4ED7B530-35CA-4A70-8E9B-67348CC0B65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xmlns="" id="{4B49A9A1-5C44-4683-83F2-2BA13C9FE6C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1595D6-8B9B-4BA7-8624-875B07D4ECFA}" type="slidenum">
              <a:rPr lang="fr-FR" smtClean="0"/>
              <a:t>‹N°›</a:t>
            </a:fld>
            <a:endParaRPr lang="fr-FR"/>
          </a:p>
        </p:txBody>
      </p:sp>
    </p:spTree>
    <p:extLst>
      <p:ext uri="{BB962C8B-B14F-4D97-AF65-F5344CB8AC3E}">
        <p14:creationId xmlns:p14="http://schemas.microsoft.com/office/powerpoint/2010/main" val="32902944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25A426-3134-4293-95A6-E7642C465008}" type="datetimeFigureOut">
              <a:rPr lang="fr-FR" smtClean="0"/>
              <a:t>29/03/2022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39ACF1-EE6A-4B6F-9791-08A8C7A33BEF}" type="slidenum">
              <a:rPr lang="fr-FR" smtClean="0"/>
              <a:t>‹N°›</a:t>
            </a:fld>
            <a:endParaRPr lang="fr-FR"/>
          </a:p>
        </p:txBody>
      </p:sp>
    </p:spTree>
    <p:extLst>
      <p:ext uri="{BB962C8B-B14F-4D97-AF65-F5344CB8AC3E}">
        <p14:creationId xmlns:p14="http://schemas.microsoft.com/office/powerpoint/2010/main" val="15787262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baseline="0" dirty="0"/>
          </a:p>
          <a:p>
            <a:endParaRPr lang="fr-FR" b="1" baseline="0" dirty="0"/>
          </a:p>
          <a:p>
            <a:endParaRPr lang="fr-FR" b="1" dirty="0"/>
          </a:p>
          <a:p>
            <a:endParaRPr lang="fr-FR" b="1" dirty="0"/>
          </a:p>
        </p:txBody>
      </p:sp>
      <p:sp>
        <p:nvSpPr>
          <p:cNvPr id="4" name="Espace réservé du numéro de diapositive 3"/>
          <p:cNvSpPr>
            <a:spLocks noGrp="1"/>
          </p:cNvSpPr>
          <p:nvPr>
            <p:ph type="sldNum" sz="quarter" idx="10"/>
          </p:nvPr>
        </p:nvSpPr>
        <p:spPr/>
        <p:txBody>
          <a:bodyPr/>
          <a:lstStyle/>
          <a:p>
            <a:fld id="{38856668-E248-4D26-B8B9-39D86AD56922}" type="slidenum">
              <a:rPr lang="fr-FR" smtClean="0"/>
              <a:t>1</a:t>
            </a:fld>
            <a:endParaRPr lang="fr-FR"/>
          </a:p>
        </p:txBody>
      </p:sp>
    </p:spTree>
    <p:extLst>
      <p:ext uri="{BB962C8B-B14F-4D97-AF65-F5344CB8AC3E}">
        <p14:creationId xmlns:p14="http://schemas.microsoft.com/office/powerpoint/2010/main" val="601054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2.xml"/><Relationship Id="rId5" Type="http://schemas.openxmlformats.org/officeDocument/2006/relationships/image" Target="../media/image1.jpeg"/><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1.jpe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5CBC31-1F4D-4D21-BA0F-B6DB450617F4}" type="slidenum">
              <a:rPr lang="fr-FR" smtClean="0"/>
              <a:t>‹N°›</a:t>
            </a:fld>
            <a:endParaRPr lang="fr-FR"/>
          </a:p>
        </p:txBody>
      </p:sp>
    </p:spTree>
    <p:extLst>
      <p:ext uri="{BB962C8B-B14F-4D97-AF65-F5344CB8AC3E}">
        <p14:creationId xmlns:p14="http://schemas.microsoft.com/office/powerpoint/2010/main" val="1420880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5CBC31-1F4D-4D21-BA0F-B6DB450617F4}" type="slidenum">
              <a:rPr lang="fr-FR" smtClean="0"/>
              <a:t>‹N°›</a:t>
            </a:fld>
            <a:endParaRPr lang="fr-FR"/>
          </a:p>
        </p:txBody>
      </p:sp>
    </p:spTree>
    <p:extLst>
      <p:ext uri="{BB962C8B-B14F-4D97-AF65-F5344CB8AC3E}">
        <p14:creationId xmlns:p14="http://schemas.microsoft.com/office/powerpoint/2010/main" val="3059985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5CBC31-1F4D-4D21-BA0F-B6DB450617F4}" type="slidenum">
              <a:rPr lang="fr-FR" smtClean="0"/>
              <a:t>‹N°›</a:t>
            </a:fld>
            <a:endParaRPr lang="fr-FR"/>
          </a:p>
        </p:txBody>
      </p:sp>
    </p:spTree>
    <p:extLst>
      <p:ext uri="{BB962C8B-B14F-4D97-AF65-F5344CB8AC3E}">
        <p14:creationId xmlns:p14="http://schemas.microsoft.com/office/powerpoint/2010/main" val="978124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ommai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0D4A9DE-20C2-4842-B064-255DF87E1B7F}"/>
              </a:ext>
            </a:extLst>
          </p:cNvPr>
          <p:cNvSpPr>
            <a:spLocks noGrp="1"/>
          </p:cNvSpPr>
          <p:nvPr>
            <p:ph type="title" hasCustomPrompt="1"/>
          </p:nvPr>
        </p:nvSpPr>
        <p:spPr>
          <a:xfrm>
            <a:off x="3463012" y="1869534"/>
            <a:ext cx="3288961" cy="637562"/>
          </a:xfrm>
          <a:prstGeom prst="rect">
            <a:avLst/>
          </a:prstGeom>
        </p:spPr>
        <p:txBody>
          <a:bodyPr/>
          <a:lstStyle>
            <a:lvl1pPr>
              <a:defRPr sz="4000" b="0">
                <a:latin typeface="+mj-lt"/>
              </a:defRPr>
            </a:lvl1pPr>
          </a:lstStyle>
          <a:p>
            <a:r>
              <a:rPr lang="fr-FR" dirty="0"/>
              <a:t>SOMMAIRE</a:t>
            </a:r>
          </a:p>
        </p:txBody>
      </p:sp>
      <p:pic>
        <p:nvPicPr>
          <p:cNvPr id="7" name="Image 6">
            <a:extLst>
              <a:ext uri="{FF2B5EF4-FFF2-40B4-BE49-F238E27FC236}">
                <a16:creationId xmlns:a16="http://schemas.microsoft.com/office/drawing/2014/main" xmlns="" id="{1CF14C58-45CA-034A-99A5-901848B3CB8C}"/>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pic>
        <p:nvPicPr>
          <p:cNvPr id="9" name="Image 8">
            <a:extLst>
              <a:ext uri="{FF2B5EF4-FFF2-40B4-BE49-F238E27FC236}">
                <a16:creationId xmlns:a16="http://schemas.microsoft.com/office/drawing/2014/main" xmlns="" id="{BC9EDE4A-BA25-DD4B-AA8D-3FFE38CC737B}"/>
              </a:ext>
            </a:extLst>
          </p:cNvPr>
          <p:cNvPicPr>
            <a:picLocks noChangeAspect="1"/>
          </p:cNvPicPr>
          <p:nvPr userDrawn="1"/>
        </p:nvPicPr>
        <p:blipFill>
          <a:blip r:embed="rId3"/>
          <a:stretch>
            <a:fillRect/>
          </a:stretch>
        </p:blipFill>
        <p:spPr>
          <a:xfrm rot="10800000">
            <a:off x="838200" y="-987479"/>
            <a:ext cx="2165824" cy="3929743"/>
          </a:xfrm>
          <a:prstGeom prst="rect">
            <a:avLst/>
          </a:prstGeom>
        </p:spPr>
      </p:pic>
      <p:pic>
        <p:nvPicPr>
          <p:cNvPr id="12" name="Image 11">
            <a:extLst>
              <a:ext uri="{FF2B5EF4-FFF2-40B4-BE49-F238E27FC236}">
                <a16:creationId xmlns:a16="http://schemas.microsoft.com/office/drawing/2014/main" xmlns="" id="{67CEAA5B-DED3-E24A-8E11-53FE6C71BC07}"/>
              </a:ext>
            </a:extLst>
          </p:cNvPr>
          <p:cNvPicPr>
            <a:picLocks noChangeAspect="1"/>
          </p:cNvPicPr>
          <p:nvPr userDrawn="1"/>
        </p:nvPicPr>
        <p:blipFill>
          <a:blip r:embed="rId3">
            <a:alphaModFix amt="59000"/>
          </a:blip>
          <a:stretch>
            <a:fillRect/>
          </a:stretch>
        </p:blipFill>
        <p:spPr>
          <a:xfrm rot="10800000">
            <a:off x="670575" y="-1165951"/>
            <a:ext cx="2363052" cy="4287600"/>
          </a:xfrm>
          <a:prstGeom prst="rect">
            <a:avLst/>
          </a:prstGeom>
        </p:spPr>
      </p:pic>
      <p:pic>
        <p:nvPicPr>
          <p:cNvPr id="14" name="Image 13">
            <a:extLst>
              <a:ext uri="{FF2B5EF4-FFF2-40B4-BE49-F238E27FC236}">
                <a16:creationId xmlns:a16="http://schemas.microsoft.com/office/drawing/2014/main" xmlns="" id="{F26E98FA-C775-E249-8D62-C0EAD77C9350}"/>
              </a:ext>
            </a:extLst>
          </p:cNvPr>
          <p:cNvPicPr>
            <a:picLocks noChangeAspect="1"/>
          </p:cNvPicPr>
          <p:nvPr userDrawn="1"/>
        </p:nvPicPr>
        <p:blipFill>
          <a:blip r:embed="rId4"/>
          <a:stretch>
            <a:fillRect/>
          </a:stretch>
        </p:blipFill>
        <p:spPr>
          <a:xfrm rot="16200000">
            <a:off x="2501217" y="1602695"/>
            <a:ext cx="501777" cy="910441"/>
          </a:xfrm>
          <a:prstGeom prst="rect">
            <a:avLst/>
          </a:prstGeom>
        </p:spPr>
      </p:pic>
      <p:sp>
        <p:nvSpPr>
          <p:cNvPr id="18" name="Espace réservé du texte 17">
            <a:extLst>
              <a:ext uri="{FF2B5EF4-FFF2-40B4-BE49-F238E27FC236}">
                <a16:creationId xmlns:a16="http://schemas.microsoft.com/office/drawing/2014/main" xmlns="" id="{6C174540-A011-B14B-AF35-966C9B2A0863}"/>
              </a:ext>
            </a:extLst>
          </p:cNvPr>
          <p:cNvSpPr>
            <a:spLocks noGrp="1"/>
          </p:cNvSpPr>
          <p:nvPr>
            <p:ph type="body" sz="quarter" idx="10" hasCustomPrompt="1"/>
          </p:nvPr>
        </p:nvSpPr>
        <p:spPr>
          <a:xfrm>
            <a:off x="3463012" y="3193996"/>
            <a:ext cx="4244975" cy="2068670"/>
          </a:xfrm>
          <a:prstGeom prst="rect">
            <a:avLst/>
          </a:prstGeom>
        </p:spPr>
        <p:txBody>
          <a:bodyPr/>
          <a:lstStyle>
            <a:lvl1pPr marL="0" indent="0">
              <a:buNone/>
              <a:defRPr sz="2800" b="0" i="0">
                <a:latin typeface="+mj-lt"/>
              </a:defRPr>
            </a:lvl1pPr>
          </a:lstStyle>
          <a:p>
            <a:pPr lvl="0"/>
            <a:r>
              <a:rPr lang="fr-FR" dirty="0"/>
              <a:t>TITRE 01</a:t>
            </a:r>
          </a:p>
          <a:p>
            <a:pPr lvl="0"/>
            <a:r>
              <a:rPr lang="fr-FR" dirty="0"/>
              <a:t>TITRE 02</a:t>
            </a:r>
          </a:p>
          <a:p>
            <a:pPr lvl="0"/>
            <a:r>
              <a:rPr lang="fr-FR" dirty="0"/>
              <a:t>TITRE 03</a:t>
            </a:r>
          </a:p>
          <a:p>
            <a:pPr lvl="0"/>
            <a:r>
              <a:rPr lang="fr-FR" dirty="0"/>
              <a:t>TITRE 04</a:t>
            </a:r>
          </a:p>
        </p:txBody>
      </p:sp>
    </p:spTree>
    <p:extLst>
      <p:ext uri="{BB962C8B-B14F-4D97-AF65-F5344CB8AC3E}">
        <p14:creationId xmlns:p14="http://schemas.microsoft.com/office/powerpoint/2010/main" val="2171460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re de la présentation">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12A29754-7186-2C47-BAAC-D71F2C987472}"/>
              </a:ext>
            </a:extLst>
          </p:cNvPr>
          <p:cNvPicPr>
            <a:picLocks noChangeAspect="1"/>
          </p:cNvPicPr>
          <p:nvPr userDrawn="1"/>
        </p:nvPicPr>
        <p:blipFill>
          <a:blip r:embed="rId2">
            <a:alphaModFix amt="59000"/>
          </a:blip>
          <a:stretch>
            <a:fillRect/>
          </a:stretch>
        </p:blipFill>
        <p:spPr>
          <a:xfrm rot="5400000">
            <a:off x="-401665" y="572935"/>
            <a:ext cx="2651962" cy="4811809"/>
          </a:xfrm>
          <a:prstGeom prst="rect">
            <a:avLst/>
          </a:prstGeom>
        </p:spPr>
      </p:pic>
      <p:pic>
        <p:nvPicPr>
          <p:cNvPr id="8" name="Image 7">
            <a:extLst>
              <a:ext uri="{FF2B5EF4-FFF2-40B4-BE49-F238E27FC236}">
                <a16:creationId xmlns:a16="http://schemas.microsoft.com/office/drawing/2014/main" xmlns="" id="{1DADF2A2-1D69-674E-80BF-3CDFF1FA8B01}"/>
              </a:ext>
            </a:extLst>
          </p:cNvPr>
          <p:cNvPicPr>
            <a:picLocks noChangeAspect="1"/>
          </p:cNvPicPr>
          <p:nvPr userDrawn="1"/>
        </p:nvPicPr>
        <p:blipFill>
          <a:blip r:embed="rId2"/>
          <a:stretch>
            <a:fillRect/>
          </a:stretch>
        </p:blipFill>
        <p:spPr>
          <a:xfrm rot="5400000">
            <a:off x="-309684" y="662965"/>
            <a:ext cx="2463800" cy="4470400"/>
          </a:xfrm>
          <a:prstGeom prst="rect">
            <a:avLst/>
          </a:prstGeom>
        </p:spPr>
      </p:pic>
      <p:pic>
        <p:nvPicPr>
          <p:cNvPr id="9" name="Image 8">
            <a:extLst>
              <a:ext uri="{FF2B5EF4-FFF2-40B4-BE49-F238E27FC236}">
                <a16:creationId xmlns:a16="http://schemas.microsoft.com/office/drawing/2014/main" xmlns="" id="{8C204612-85DF-5243-A498-BA2A1F4CF4F5}"/>
              </a:ext>
            </a:extLst>
          </p:cNvPr>
          <p:cNvPicPr>
            <a:picLocks noChangeAspect="1"/>
          </p:cNvPicPr>
          <p:nvPr userDrawn="1"/>
        </p:nvPicPr>
        <p:blipFill>
          <a:blip r:embed="rId3"/>
          <a:stretch>
            <a:fillRect/>
          </a:stretch>
        </p:blipFill>
        <p:spPr>
          <a:xfrm rot="16200000">
            <a:off x="2893551" y="1101294"/>
            <a:ext cx="430122" cy="780428"/>
          </a:xfrm>
          <a:prstGeom prst="rect">
            <a:avLst/>
          </a:prstGeom>
        </p:spPr>
      </p:pic>
      <p:pic>
        <p:nvPicPr>
          <p:cNvPr id="10" name="Image 9">
            <a:extLst>
              <a:ext uri="{FF2B5EF4-FFF2-40B4-BE49-F238E27FC236}">
                <a16:creationId xmlns:a16="http://schemas.microsoft.com/office/drawing/2014/main" xmlns="" id="{FC3CDFD9-1615-3140-B5B1-F6F143017204}"/>
              </a:ext>
            </a:extLst>
          </p:cNvPr>
          <p:cNvPicPr>
            <a:picLocks noChangeAspect="1"/>
          </p:cNvPicPr>
          <p:nvPr userDrawn="1"/>
        </p:nvPicPr>
        <p:blipFill>
          <a:blip r:embed="rId3"/>
          <a:stretch>
            <a:fillRect/>
          </a:stretch>
        </p:blipFill>
        <p:spPr>
          <a:xfrm>
            <a:off x="3581400" y="1248322"/>
            <a:ext cx="732183" cy="1328498"/>
          </a:xfrm>
          <a:prstGeom prst="rect">
            <a:avLst/>
          </a:prstGeom>
        </p:spPr>
      </p:pic>
      <p:pic>
        <p:nvPicPr>
          <p:cNvPr id="11" name="Image 10">
            <a:extLst>
              <a:ext uri="{FF2B5EF4-FFF2-40B4-BE49-F238E27FC236}">
                <a16:creationId xmlns:a16="http://schemas.microsoft.com/office/drawing/2014/main" xmlns="" id="{ABC98D65-4CF6-4848-B3BE-35BFB878A827}"/>
              </a:ext>
            </a:extLst>
          </p:cNvPr>
          <p:cNvPicPr/>
          <p:nvPr userDrawn="1"/>
        </p:nvPicPr>
        <p:blipFill>
          <a:blip r:embed="rId4" cstate="print">
            <a:extLst>
              <a:ext uri="{28A0092B-C50C-407E-A947-70E740481C1C}">
                <a14:useLocalDpi xmlns:a14="http://schemas.microsoft.com/office/drawing/2010/main" val="0"/>
              </a:ext>
            </a:extLst>
          </a:blip>
          <a:stretch>
            <a:fillRect/>
          </a:stretch>
        </p:blipFill>
        <p:spPr>
          <a:xfrm>
            <a:off x="10464800" y="312090"/>
            <a:ext cx="1334957" cy="1447744"/>
          </a:xfrm>
          <a:prstGeom prst="rect">
            <a:avLst/>
          </a:prstGeom>
        </p:spPr>
      </p:pic>
      <p:sp>
        <p:nvSpPr>
          <p:cNvPr id="12" name="Titre 11">
            <a:extLst>
              <a:ext uri="{FF2B5EF4-FFF2-40B4-BE49-F238E27FC236}">
                <a16:creationId xmlns:a16="http://schemas.microsoft.com/office/drawing/2014/main" xmlns="" id="{95196ACD-C87F-6A40-90DF-D77EAFAC5695}"/>
              </a:ext>
            </a:extLst>
          </p:cNvPr>
          <p:cNvSpPr>
            <a:spLocks noGrp="1"/>
          </p:cNvSpPr>
          <p:nvPr>
            <p:ph type="title" hasCustomPrompt="1"/>
          </p:nvPr>
        </p:nvSpPr>
        <p:spPr>
          <a:xfrm>
            <a:off x="3690832" y="2782731"/>
            <a:ext cx="7098960" cy="1522090"/>
          </a:xfrm>
          <a:prstGeom prst="rect">
            <a:avLst/>
          </a:prstGeom>
        </p:spPr>
        <p:txBody>
          <a:bodyPr/>
          <a:lstStyle>
            <a:lvl1pPr>
              <a:defRPr sz="5400" b="0">
                <a:latin typeface="+mj-lt"/>
              </a:defRPr>
            </a:lvl1pPr>
          </a:lstStyle>
          <a:p>
            <a:r>
              <a:rPr lang="fr-FR" dirty="0"/>
              <a:t>TITRE DE LA </a:t>
            </a:r>
            <a:br>
              <a:rPr lang="fr-FR" dirty="0"/>
            </a:br>
            <a:r>
              <a:rPr lang="fr-FR" dirty="0"/>
              <a:t>PRÉSENTATION</a:t>
            </a:r>
          </a:p>
        </p:txBody>
      </p:sp>
    </p:spTree>
    <p:extLst>
      <p:ext uri="{BB962C8B-B14F-4D97-AF65-F5344CB8AC3E}">
        <p14:creationId xmlns:p14="http://schemas.microsoft.com/office/powerpoint/2010/main" val="1231117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0D4A9DE-20C2-4842-B064-255DF87E1B7F}"/>
              </a:ext>
            </a:extLst>
          </p:cNvPr>
          <p:cNvSpPr>
            <a:spLocks noGrp="1"/>
          </p:cNvSpPr>
          <p:nvPr>
            <p:ph type="title" hasCustomPrompt="1"/>
          </p:nvPr>
        </p:nvSpPr>
        <p:spPr>
          <a:xfrm>
            <a:off x="3463012" y="1869534"/>
            <a:ext cx="3288961" cy="637562"/>
          </a:xfrm>
          <a:prstGeom prst="rect">
            <a:avLst/>
          </a:prstGeom>
        </p:spPr>
        <p:txBody>
          <a:bodyPr/>
          <a:lstStyle>
            <a:lvl1pPr>
              <a:defRPr sz="4000" b="0">
                <a:latin typeface="+mj-lt"/>
              </a:defRPr>
            </a:lvl1pPr>
          </a:lstStyle>
          <a:p>
            <a:r>
              <a:rPr lang="fr-FR" dirty="0"/>
              <a:t>SOMMAIRE</a:t>
            </a:r>
          </a:p>
        </p:txBody>
      </p:sp>
      <p:pic>
        <p:nvPicPr>
          <p:cNvPr id="7" name="Image 6">
            <a:extLst>
              <a:ext uri="{FF2B5EF4-FFF2-40B4-BE49-F238E27FC236}">
                <a16:creationId xmlns:a16="http://schemas.microsoft.com/office/drawing/2014/main" xmlns="" id="{1CF14C58-45CA-034A-99A5-901848B3CB8C}"/>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pic>
        <p:nvPicPr>
          <p:cNvPr id="9" name="Image 8">
            <a:extLst>
              <a:ext uri="{FF2B5EF4-FFF2-40B4-BE49-F238E27FC236}">
                <a16:creationId xmlns:a16="http://schemas.microsoft.com/office/drawing/2014/main" xmlns="" id="{BC9EDE4A-BA25-DD4B-AA8D-3FFE38CC737B}"/>
              </a:ext>
            </a:extLst>
          </p:cNvPr>
          <p:cNvPicPr>
            <a:picLocks noChangeAspect="1"/>
          </p:cNvPicPr>
          <p:nvPr userDrawn="1"/>
        </p:nvPicPr>
        <p:blipFill>
          <a:blip r:embed="rId3"/>
          <a:stretch>
            <a:fillRect/>
          </a:stretch>
        </p:blipFill>
        <p:spPr>
          <a:xfrm rot="10800000">
            <a:off x="838200" y="-987479"/>
            <a:ext cx="2165824" cy="3929743"/>
          </a:xfrm>
          <a:prstGeom prst="rect">
            <a:avLst/>
          </a:prstGeom>
        </p:spPr>
      </p:pic>
      <p:pic>
        <p:nvPicPr>
          <p:cNvPr id="12" name="Image 11">
            <a:extLst>
              <a:ext uri="{FF2B5EF4-FFF2-40B4-BE49-F238E27FC236}">
                <a16:creationId xmlns:a16="http://schemas.microsoft.com/office/drawing/2014/main" xmlns="" id="{67CEAA5B-DED3-E24A-8E11-53FE6C71BC07}"/>
              </a:ext>
            </a:extLst>
          </p:cNvPr>
          <p:cNvPicPr>
            <a:picLocks noChangeAspect="1"/>
          </p:cNvPicPr>
          <p:nvPr userDrawn="1"/>
        </p:nvPicPr>
        <p:blipFill>
          <a:blip r:embed="rId3">
            <a:alphaModFix amt="59000"/>
          </a:blip>
          <a:stretch>
            <a:fillRect/>
          </a:stretch>
        </p:blipFill>
        <p:spPr>
          <a:xfrm rot="10800000">
            <a:off x="670575" y="-1165951"/>
            <a:ext cx="2363052" cy="4287600"/>
          </a:xfrm>
          <a:prstGeom prst="rect">
            <a:avLst/>
          </a:prstGeom>
        </p:spPr>
      </p:pic>
      <p:pic>
        <p:nvPicPr>
          <p:cNvPr id="14" name="Image 13">
            <a:extLst>
              <a:ext uri="{FF2B5EF4-FFF2-40B4-BE49-F238E27FC236}">
                <a16:creationId xmlns:a16="http://schemas.microsoft.com/office/drawing/2014/main" xmlns="" id="{F26E98FA-C775-E249-8D62-C0EAD77C9350}"/>
              </a:ext>
            </a:extLst>
          </p:cNvPr>
          <p:cNvPicPr>
            <a:picLocks noChangeAspect="1"/>
          </p:cNvPicPr>
          <p:nvPr userDrawn="1"/>
        </p:nvPicPr>
        <p:blipFill>
          <a:blip r:embed="rId4"/>
          <a:stretch>
            <a:fillRect/>
          </a:stretch>
        </p:blipFill>
        <p:spPr>
          <a:xfrm rot="16200000">
            <a:off x="2501217" y="1602695"/>
            <a:ext cx="501777" cy="910441"/>
          </a:xfrm>
          <a:prstGeom prst="rect">
            <a:avLst/>
          </a:prstGeom>
        </p:spPr>
      </p:pic>
      <p:sp>
        <p:nvSpPr>
          <p:cNvPr id="18" name="Espace réservé du texte 17">
            <a:extLst>
              <a:ext uri="{FF2B5EF4-FFF2-40B4-BE49-F238E27FC236}">
                <a16:creationId xmlns:a16="http://schemas.microsoft.com/office/drawing/2014/main" xmlns="" id="{6C174540-A011-B14B-AF35-966C9B2A0863}"/>
              </a:ext>
            </a:extLst>
          </p:cNvPr>
          <p:cNvSpPr>
            <a:spLocks noGrp="1"/>
          </p:cNvSpPr>
          <p:nvPr>
            <p:ph type="body" sz="quarter" idx="10" hasCustomPrompt="1"/>
          </p:nvPr>
        </p:nvSpPr>
        <p:spPr>
          <a:xfrm>
            <a:off x="3463012" y="3193996"/>
            <a:ext cx="4244975" cy="2068670"/>
          </a:xfrm>
          <a:prstGeom prst="rect">
            <a:avLst/>
          </a:prstGeom>
        </p:spPr>
        <p:txBody>
          <a:bodyPr/>
          <a:lstStyle>
            <a:lvl1pPr marL="0" indent="0">
              <a:buNone/>
              <a:defRPr sz="2800" b="0" i="0">
                <a:latin typeface="+mj-lt"/>
              </a:defRPr>
            </a:lvl1pPr>
          </a:lstStyle>
          <a:p>
            <a:pPr lvl="0"/>
            <a:r>
              <a:rPr lang="fr-FR" dirty="0"/>
              <a:t>TITRE 01</a:t>
            </a:r>
          </a:p>
          <a:p>
            <a:pPr lvl="0"/>
            <a:r>
              <a:rPr lang="fr-FR" dirty="0"/>
              <a:t>TITRE 02</a:t>
            </a:r>
          </a:p>
          <a:p>
            <a:pPr lvl="0"/>
            <a:r>
              <a:rPr lang="fr-FR" dirty="0"/>
              <a:t>TITRE 03</a:t>
            </a:r>
          </a:p>
          <a:p>
            <a:pPr lvl="0"/>
            <a:r>
              <a:rPr lang="fr-FR" dirty="0"/>
              <a:t>TITRE 04</a:t>
            </a:r>
          </a:p>
        </p:txBody>
      </p:sp>
    </p:spTree>
    <p:extLst>
      <p:ext uri="{BB962C8B-B14F-4D97-AF65-F5344CB8AC3E}">
        <p14:creationId xmlns:p14="http://schemas.microsoft.com/office/powerpoint/2010/main" val="23339459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re de chapitre">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77D98462-69EC-7E46-8E4C-54004F5FD89B}"/>
              </a:ext>
            </a:extLst>
          </p:cNvPr>
          <p:cNvPicPr>
            <a:picLocks noChangeAspect="1"/>
          </p:cNvPicPr>
          <p:nvPr userDrawn="1"/>
        </p:nvPicPr>
        <p:blipFill rotWithShape="1">
          <a:blip r:embed="rId2"/>
          <a:srcRect l="46983" r="7513"/>
          <a:stretch/>
        </p:blipFill>
        <p:spPr>
          <a:xfrm rot="5400000">
            <a:off x="3901440" y="-6282773"/>
            <a:ext cx="4389120" cy="16954667"/>
          </a:xfrm>
          <a:prstGeom prst="rect">
            <a:avLst/>
          </a:prstGeom>
        </p:spPr>
      </p:pic>
      <p:sp>
        <p:nvSpPr>
          <p:cNvPr id="2" name="Titre 1">
            <a:extLst>
              <a:ext uri="{FF2B5EF4-FFF2-40B4-BE49-F238E27FC236}">
                <a16:creationId xmlns:a16="http://schemas.microsoft.com/office/drawing/2014/main" xmlns="" id="{C02B8D42-F975-8A4C-9BA7-751CF6C6EA96}"/>
              </a:ext>
            </a:extLst>
          </p:cNvPr>
          <p:cNvSpPr>
            <a:spLocks noGrp="1"/>
          </p:cNvSpPr>
          <p:nvPr>
            <p:ph type="title" hasCustomPrompt="1"/>
          </p:nvPr>
        </p:nvSpPr>
        <p:spPr>
          <a:xfrm>
            <a:off x="3681887" y="2466442"/>
            <a:ext cx="7098960" cy="1095903"/>
          </a:xfrm>
          <a:prstGeom prst="rect">
            <a:avLst/>
          </a:prstGeom>
        </p:spPr>
        <p:txBody>
          <a:bodyPr/>
          <a:lstStyle>
            <a:lvl1pPr>
              <a:defRPr sz="3600" b="0">
                <a:latin typeface="+mj-lt"/>
              </a:defRPr>
            </a:lvl1pPr>
          </a:lstStyle>
          <a:p>
            <a:r>
              <a:rPr lang="fr-FR" dirty="0"/>
              <a:t>TITRE DU </a:t>
            </a:r>
            <a:br>
              <a:rPr lang="fr-FR" dirty="0"/>
            </a:br>
            <a:r>
              <a:rPr lang="fr-FR" dirty="0"/>
              <a:t>CHAPITRE</a:t>
            </a:r>
          </a:p>
        </p:txBody>
      </p:sp>
      <p:pic>
        <p:nvPicPr>
          <p:cNvPr id="9" name="Image 8">
            <a:extLst>
              <a:ext uri="{FF2B5EF4-FFF2-40B4-BE49-F238E27FC236}">
                <a16:creationId xmlns:a16="http://schemas.microsoft.com/office/drawing/2014/main" xmlns="" id="{CDED1EC2-6D10-D943-BF30-3F07B44A99CE}"/>
              </a:ext>
            </a:extLst>
          </p:cNvPr>
          <p:cNvPicPr>
            <a:picLocks noChangeAspect="1"/>
          </p:cNvPicPr>
          <p:nvPr userDrawn="1"/>
        </p:nvPicPr>
        <p:blipFill>
          <a:blip r:embed="rId3"/>
          <a:stretch>
            <a:fillRect/>
          </a:stretch>
        </p:blipFill>
        <p:spPr>
          <a:xfrm>
            <a:off x="1634866" y="1057915"/>
            <a:ext cx="1808647" cy="3281670"/>
          </a:xfrm>
          <a:prstGeom prst="rect">
            <a:avLst/>
          </a:prstGeom>
        </p:spPr>
      </p:pic>
      <p:pic>
        <p:nvPicPr>
          <p:cNvPr id="8" name="Image 7">
            <a:extLst>
              <a:ext uri="{FF2B5EF4-FFF2-40B4-BE49-F238E27FC236}">
                <a16:creationId xmlns:a16="http://schemas.microsoft.com/office/drawing/2014/main" xmlns="" id="{A5B624CD-7CB1-A142-96CA-39EBFA3AE707}"/>
              </a:ext>
            </a:extLst>
          </p:cNvPr>
          <p:cNvPicPr>
            <a:picLocks noChangeAspect="1"/>
          </p:cNvPicPr>
          <p:nvPr userDrawn="1"/>
        </p:nvPicPr>
        <p:blipFill>
          <a:blip r:embed="rId3">
            <a:alphaModFix amt="59000"/>
          </a:blip>
          <a:stretch>
            <a:fillRect/>
          </a:stretch>
        </p:blipFill>
        <p:spPr>
          <a:xfrm>
            <a:off x="1607655" y="908795"/>
            <a:ext cx="1973018" cy="3579910"/>
          </a:xfrm>
          <a:prstGeom prst="rect">
            <a:avLst/>
          </a:prstGeom>
        </p:spPr>
      </p:pic>
      <p:pic>
        <p:nvPicPr>
          <p:cNvPr id="10" name="Image 9">
            <a:extLst>
              <a:ext uri="{FF2B5EF4-FFF2-40B4-BE49-F238E27FC236}">
                <a16:creationId xmlns:a16="http://schemas.microsoft.com/office/drawing/2014/main" xmlns="" id="{33B14BF2-EA95-7B4F-A247-F6E6D4412A3A}"/>
              </a:ext>
            </a:extLst>
          </p:cNvPr>
          <p:cNvPicPr>
            <a:picLocks noChangeAspect="1"/>
          </p:cNvPicPr>
          <p:nvPr userDrawn="1"/>
        </p:nvPicPr>
        <p:blipFill>
          <a:blip r:embed="rId4"/>
          <a:stretch>
            <a:fillRect/>
          </a:stretch>
        </p:blipFill>
        <p:spPr>
          <a:xfrm rot="16200000">
            <a:off x="3873585" y="1686822"/>
            <a:ext cx="484071" cy="878314"/>
          </a:xfrm>
          <a:prstGeom prst="rect">
            <a:avLst/>
          </a:prstGeom>
        </p:spPr>
      </p:pic>
      <p:pic>
        <p:nvPicPr>
          <p:cNvPr id="12" name="Image 11">
            <a:extLst>
              <a:ext uri="{FF2B5EF4-FFF2-40B4-BE49-F238E27FC236}">
                <a16:creationId xmlns:a16="http://schemas.microsoft.com/office/drawing/2014/main" xmlns="" id="{6EAD02A5-A1C8-E248-BC71-F33668E15D18}"/>
              </a:ext>
            </a:extLst>
          </p:cNvPr>
          <p:cNvPicPr/>
          <p:nvPr userDrawn="1"/>
        </p:nvPicPr>
        <p:blipFill>
          <a:blip r:embed="rId5"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2055674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ge contenu 1">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D1EAF6FD-D631-F047-8727-6B368A69E629}"/>
              </a:ext>
            </a:extLst>
          </p:cNvPr>
          <p:cNvSpPr>
            <a:spLocks noGrp="1"/>
          </p:cNvSpPr>
          <p:nvPr>
            <p:ph type="body" sz="half" idx="2" hasCustomPrompt="1"/>
          </p:nvPr>
        </p:nvSpPr>
        <p:spPr>
          <a:xfrm>
            <a:off x="839787" y="2057400"/>
            <a:ext cx="9894474" cy="4343400"/>
          </a:xfrm>
          <a:prstGeom prst="rect">
            <a:avLst/>
          </a:prstGeom>
        </p:spPr>
        <p:txBody>
          <a:bodyPr/>
          <a:lstStyle>
            <a:lvl1pPr marL="0" indent="0">
              <a:buNone/>
              <a:defRPr sz="16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xmlns=""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xmlns=""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xmlns=""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13" name="Titre 1">
            <a:extLst>
              <a:ext uri="{FF2B5EF4-FFF2-40B4-BE49-F238E27FC236}">
                <a16:creationId xmlns:a16="http://schemas.microsoft.com/office/drawing/2014/main" xmlns="" id="{94068393-6057-7441-BA77-2ABA3C6EAC2D}"/>
              </a:ext>
            </a:extLst>
          </p:cNvPr>
          <p:cNvSpPr>
            <a:spLocks noGrp="1"/>
          </p:cNvSpPr>
          <p:nvPr>
            <p:ph type="title" hasCustomPrompt="1"/>
          </p:nvPr>
        </p:nvSpPr>
        <p:spPr>
          <a:xfrm>
            <a:off x="839788" y="552804"/>
            <a:ext cx="3932237" cy="740229"/>
          </a:xfrm>
          <a:prstGeom prst="rect">
            <a:avLst/>
          </a:prstGeom>
        </p:spPr>
        <p:txBody>
          <a:bodyPr anchor="b"/>
          <a:lstStyle>
            <a:lvl1pPr>
              <a:defRPr sz="3200" b="0">
                <a:solidFill>
                  <a:srgbClr val="00959A"/>
                </a:solidFill>
                <a:latin typeface="+mj-lt"/>
              </a:defRPr>
            </a:lvl1pPr>
          </a:lstStyle>
          <a:p>
            <a:r>
              <a:rPr lang="fr-FR" dirty="0"/>
              <a:t>Titre 1</a:t>
            </a:r>
          </a:p>
        </p:txBody>
      </p:sp>
      <p:sp>
        <p:nvSpPr>
          <p:cNvPr id="15" name="Espace réservé du contenu 14">
            <a:extLst>
              <a:ext uri="{FF2B5EF4-FFF2-40B4-BE49-F238E27FC236}">
                <a16:creationId xmlns:a16="http://schemas.microsoft.com/office/drawing/2014/main" xmlns="" id="{57C021EE-DB5A-454E-A171-FA60365CFD1E}"/>
              </a:ext>
            </a:extLst>
          </p:cNvPr>
          <p:cNvSpPr>
            <a:spLocks noGrp="1"/>
          </p:cNvSpPr>
          <p:nvPr>
            <p:ph sz="quarter" idx="11" hasCustomPrompt="1"/>
          </p:nvPr>
        </p:nvSpPr>
        <p:spPr>
          <a:xfrm>
            <a:off x="839787" y="1343866"/>
            <a:ext cx="3932237" cy="740230"/>
          </a:xfrm>
          <a:prstGeom prst="rect">
            <a:avLst/>
          </a:prstGeom>
        </p:spPr>
        <p:txBody>
          <a:bodyPr/>
          <a:lstStyle>
            <a:lvl1pPr marL="0" indent="0">
              <a:buNone/>
              <a:defRPr sz="3200" b="0" i="0">
                <a:solidFill>
                  <a:schemeClr val="accent6"/>
                </a:solidFill>
                <a:latin typeface="+mj-lt"/>
              </a:defRPr>
            </a:lvl1pPr>
          </a:lstStyle>
          <a:p>
            <a:pPr lvl="0"/>
            <a:r>
              <a:rPr lang="fr-FR" dirty="0"/>
              <a:t>Sous-titre</a:t>
            </a:r>
          </a:p>
        </p:txBody>
      </p:sp>
      <p:pic>
        <p:nvPicPr>
          <p:cNvPr id="8" name="Image 7">
            <a:extLst>
              <a:ext uri="{FF2B5EF4-FFF2-40B4-BE49-F238E27FC236}">
                <a16:creationId xmlns:a16="http://schemas.microsoft.com/office/drawing/2014/main" xmlns="" id="{C1672FFF-57C6-8E47-BE52-2D7A583309B2}"/>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47421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contenu 1bis">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D1EAF6FD-D631-F047-8727-6B368A69E629}"/>
              </a:ext>
            </a:extLst>
          </p:cNvPr>
          <p:cNvSpPr>
            <a:spLocks noGrp="1"/>
          </p:cNvSpPr>
          <p:nvPr>
            <p:ph type="body" sz="half" idx="2" hasCustomPrompt="1"/>
          </p:nvPr>
        </p:nvSpPr>
        <p:spPr>
          <a:xfrm>
            <a:off x="839787" y="2057400"/>
            <a:ext cx="9894474" cy="4343400"/>
          </a:xfrm>
          <a:prstGeom prst="rect">
            <a:avLst/>
          </a:prstGeom>
        </p:spPr>
        <p:txBody>
          <a:bodyPr/>
          <a:lstStyle>
            <a:lvl1pPr marL="0" indent="0">
              <a:buNone/>
              <a:defRPr sz="16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xmlns=""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xmlns=""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xmlns=""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13" name="Titre 1">
            <a:extLst>
              <a:ext uri="{FF2B5EF4-FFF2-40B4-BE49-F238E27FC236}">
                <a16:creationId xmlns:a16="http://schemas.microsoft.com/office/drawing/2014/main" xmlns="" id="{94068393-6057-7441-BA77-2ABA3C6EAC2D}"/>
              </a:ext>
            </a:extLst>
          </p:cNvPr>
          <p:cNvSpPr>
            <a:spLocks noGrp="1"/>
          </p:cNvSpPr>
          <p:nvPr>
            <p:ph type="title" hasCustomPrompt="1"/>
          </p:nvPr>
        </p:nvSpPr>
        <p:spPr>
          <a:xfrm>
            <a:off x="839788" y="1079577"/>
            <a:ext cx="3932237" cy="740229"/>
          </a:xfrm>
          <a:prstGeom prst="rect">
            <a:avLst/>
          </a:prstGeom>
        </p:spPr>
        <p:txBody>
          <a:bodyPr anchor="b"/>
          <a:lstStyle>
            <a:lvl1pPr>
              <a:defRPr sz="3200" b="0">
                <a:solidFill>
                  <a:srgbClr val="00959A"/>
                </a:solidFill>
                <a:latin typeface="+mj-lt"/>
              </a:defRPr>
            </a:lvl1pPr>
          </a:lstStyle>
          <a:p>
            <a:r>
              <a:rPr lang="fr-FR" dirty="0"/>
              <a:t>Titre unique</a:t>
            </a:r>
          </a:p>
        </p:txBody>
      </p:sp>
      <p:pic>
        <p:nvPicPr>
          <p:cNvPr id="8" name="Image 7">
            <a:extLst>
              <a:ext uri="{FF2B5EF4-FFF2-40B4-BE49-F238E27FC236}">
                <a16:creationId xmlns:a16="http://schemas.microsoft.com/office/drawing/2014/main" xmlns="" id="{ED96489C-ACD1-E244-BE67-15A2DFC3C6F4}"/>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3519739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age contenu 2">
    <p:spTree>
      <p:nvGrpSpPr>
        <p:cNvPr id="1" name=""/>
        <p:cNvGrpSpPr/>
        <p:nvPr/>
      </p:nvGrpSpPr>
      <p:grpSpPr>
        <a:xfrm>
          <a:off x="0" y="0"/>
          <a:ext cx="0" cy="0"/>
          <a:chOff x="0" y="0"/>
          <a:chExt cx="0" cy="0"/>
        </a:xfrm>
      </p:grpSpPr>
      <p:sp>
        <p:nvSpPr>
          <p:cNvPr id="14" name="Espace réservé du texte 13">
            <a:extLst>
              <a:ext uri="{FF2B5EF4-FFF2-40B4-BE49-F238E27FC236}">
                <a16:creationId xmlns:a16="http://schemas.microsoft.com/office/drawing/2014/main" xmlns="" id="{F9B18C37-71A5-3F40-ABA0-8AF7CB028CE4}"/>
              </a:ext>
            </a:extLst>
          </p:cNvPr>
          <p:cNvSpPr>
            <a:spLocks noGrp="1"/>
          </p:cNvSpPr>
          <p:nvPr>
            <p:ph type="body" sz="quarter" idx="10"/>
          </p:nvPr>
        </p:nvSpPr>
        <p:spPr>
          <a:xfrm>
            <a:off x="8043181" y="2318543"/>
            <a:ext cx="3416400" cy="2220913"/>
          </a:xfrm>
          <a:prstGeom prst="rect">
            <a:avLst/>
          </a:prstGeom>
          <a:solidFill>
            <a:srgbClr val="E4E2D9"/>
          </a:solidFill>
          <a:ln>
            <a:noFill/>
          </a:ln>
        </p:spPr>
        <p:txBody>
          <a:bodyPr lIns="144000" tIns="360000" rIns="144000" bIns="144000"/>
          <a:lstStyle>
            <a:lvl1pPr marL="0" indent="0">
              <a:buNone/>
              <a:defRPr sz="1600" b="1" i="0">
                <a:solidFill>
                  <a:schemeClr val="accent6"/>
                </a:solidFill>
                <a:latin typeface="Times" pitchFamily="2" charset="0"/>
              </a:defRPr>
            </a:lvl1pPr>
          </a:lstStyle>
          <a:p>
            <a:pPr lvl="0"/>
            <a:r>
              <a:rPr lang="fr-FR" dirty="0"/>
              <a:t>Cliquez pour modifier les styles du texte du masque</a:t>
            </a:r>
          </a:p>
        </p:txBody>
      </p:sp>
      <p:sp>
        <p:nvSpPr>
          <p:cNvPr id="2" name="Titre 1">
            <a:extLst>
              <a:ext uri="{FF2B5EF4-FFF2-40B4-BE49-F238E27FC236}">
                <a16:creationId xmlns:a16="http://schemas.microsoft.com/office/drawing/2014/main" xmlns="" id="{7EF6115F-D13A-B540-9305-3DE41D9E54ED}"/>
              </a:ext>
            </a:extLst>
          </p:cNvPr>
          <p:cNvSpPr>
            <a:spLocks noGrp="1"/>
          </p:cNvSpPr>
          <p:nvPr>
            <p:ph type="title" hasCustomPrompt="1"/>
          </p:nvPr>
        </p:nvSpPr>
        <p:spPr>
          <a:xfrm>
            <a:off x="839788" y="552804"/>
            <a:ext cx="3932237" cy="740229"/>
          </a:xfrm>
          <a:prstGeom prst="rect">
            <a:avLst/>
          </a:prstGeom>
        </p:spPr>
        <p:txBody>
          <a:bodyPr anchor="b"/>
          <a:lstStyle>
            <a:lvl1pPr>
              <a:defRPr sz="3200" b="0">
                <a:solidFill>
                  <a:srgbClr val="00959A"/>
                </a:solidFill>
                <a:latin typeface="+mj-lt"/>
              </a:defRPr>
            </a:lvl1pPr>
          </a:lstStyle>
          <a:p>
            <a:r>
              <a:rPr lang="fr-FR" dirty="0"/>
              <a:t>Titre 1</a:t>
            </a:r>
          </a:p>
        </p:txBody>
      </p:sp>
      <p:sp>
        <p:nvSpPr>
          <p:cNvPr id="4" name="Espace réservé du texte 3">
            <a:extLst>
              <a:ext uri="{FF2B5EF4-FFF2-40B4-BE49-F238E27FC236}">
                <a16:creationId xmlns:a16="http://schemas.microsoft.com/office/drawing/2014/main" xmlns="" id="{D1EAF6FD-D631-F047-8727-6B368A69E629}"/>
              </a:ext>
            </a:extLst>
          </p:cNvPr>
          <p:cNvSpPr>
            <a:spLocks noGrp="1"/>
          </p:cNvSpPr>
          <p:nvPr>
            <p:ph type="body" sz="half" idx="2" hasCustomPrompt="1"/>
          </p:nvPr>
        </p:nvSpPr>
        <p:spPr>
          <a:xfrm>
            <a:off x="839787" y="2057400"/>
            <a:ext cx="6366556" cy="4343400"/>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xmlns=""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xmlns=""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xmlns=""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15" name="Espace réservé du contenu 14">
            <a:extLst>
              <a:ext uri="{FF2B5EF4-FFF2-40B4-BE49-F238E27FC236}">
                <a16:creationId xmlns:a16="http://schemas.microsoft.com/office/drawing/2014/main" xmlns="" id="{193096DF-576A-7E42-8AF8-A96DE8B5541A}"/>
              </a:ext>
            </a:extLst>
          </p:cNvPr>
          <p:cNvSpPr>
            <a:spLocks noGrp="1"/>
          </p:cNvSpPr>
          <p:nvPr>
            <p:ph sz="quarter" idx="11" hasCustomPrompt="1"/>
          </p:nvPr>
        </p:nvSpPr>
        <p:spPr>
          <a:xfrm>
            <a:off x="839787" y="1343866"/>
            <a:ext cx="3932237" cy="740230"/>
          </a:xfrm>
          <a:prstGeom prst="rect">
            <a:avLst/>
          </a:prstGeom>
        </p:spPr>
        <p:txBody>
          <a:bodyPr/>
          <a:lstStyle>
            <a:lvl1pPr marL="0" indent="0">
              <a:buNone/>
              <a:defRPr sz="3200" b="0" i="0">
                <a:solidFill>
                  <a:schemeClr val="accent6"/>
                </a:solidFill>
                <a:latin typeface="+mj-lt"/>
              </a:defRPr>
            </a:lvl1pPr>
          </a:lstStyle>
          <a:p>
            <a:pPr lvl="0"/>
            <a:r>
              <a:rPr lang="fr-FR" dirty="0"/>
              <a:t>Sous-titre</a:t>
            </a:r>
          </a:p>
        </p:txBody>
      </p:sp>
      <p:pic>
        <p:nvPicPr>
          <p:cNvPr id="9" name="Image 8">
            <a:extLst>
              <a:ext uri="{FF2B5EF4-FFF2-40B4-BE49-F238E27FC236}">
                <a16:creationId xmlns:a16="http://schemas.microsoft.com/office/drawing/2014/main" xmlns="" id="{0BE38EDD-399A-084D-8F50-1CBC6B682536}"/>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14305356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age contenu 2bis">
    <p:spTree>
      <p:nvGrpSpPr>
        <p:cNvPr id="1" name=""/>
        <p:cNvGrpSpPr/>
        <p:nvPr/>
      </p:nvGrpSpPr>
      <p:grpSpPr>
        <a:xfrm>
          <a:off x="0" y="0"/>
          <a:ext cx="0" cy="0"/>
          <a:chOff x="0" y="0"/>
          <a:chExt cx="0" cy="0"/>
        </a:xfrm>
      </p:grpSpPr>
      <p:sp>
        <p:nvSpPr>
          <p:cNvPr id="14" name="Espace réservé du texte 13">
            <a:extLst>
              <a:ext uri="{FF2B5EF4-FFF2-40B4-BE49-F238E27FC236}">
                <a16:creationId xmlns:a16="http://schemas.microsoft.com/office/drawing/2014/main" xmlns="" id="{F9B18C37-71A5-3F40-ABA0-8AF7CB028CE4}"/>
              </a:ext>
            </a:extLst>
          </p:cNvPr>
          <p:cNvSpPr>
            <a:spLocks noGrp="1"/>
          </p:cNvSpPr>
          <p:nvPr>
            <p:ph type="body" sz="quarter" idx="10"/>
          </p:nvPr>
        </p:nvSpPr>
        <p:spPr>
          <a:xfrm>
            <a:off x="8043181" y="2318543"/>
            <a:ext cx="3416400" cy="2220913"/>
          </a:xfrm>
          <a:prstGeom prst="rect">
            <a:avLst/>
          </a:prstGeom>
          <a:solidFill>
            <a:srgbClr val="E4E2D9"/>
          </a:solidFill>
          <a:ln>
            <a:noFill/>
          </a:ln>
        </p:spPr>
        <p:txBody>
          <a:bodyPr lIns="144000" tIns="360000" rIns="144000" bIns="144000"/>
          <a:lstStyle>
            <a:lvl1pPr marL="0" indent="0">
              <a:buNone/>
              <a:defRPr sz="1600" b="1" i="0">
                <a:solidFill>
                  <a:schemeClr val="accent6"/>
                </a:solidFill>
                <a:latin typeface="Times" pitchFamily="2" charset="0"/>
              </a:defRPr>
            </a:lvl1pPr>
          </a:lstStyle>
          <a:p>
            <a:pPr lvl="0"/>
            <a:r>
              <a:rPr lang="fr-FR" dirty="0"/>
              <a:t>Cliquez pour modifier les styles du texte du masque</a:t>
            </a:r>
          </a:p>
        </p:txBody>
      </p:sp>
      <p:sp>
        <p:nvSpPr>
          <p:cNvPr id="4" name="Espace réservé du texte 3">
            <a:extLst>
              <a:ext uri="{FF2B5EF4-FFF2-40B4-BE49-F238E27FC236}">
                <a16:creationId xmlns:a16="http://schemas.microsoft.com/office/drawing/2014/main" xmlns="" id="{D1EAF6FD-D631-F047-8727-6B368A69E629}"/>
              </a:ext>
            </a:extLst>
          </p:cNvPr>
          <p:cNvSpPr>
            <a:spLocks noGrp="1"/>
          </p:cNvSpPr>
          <p:nvPr>
            <p:ph type="body" sz="half" idx="2" hasCustomPrompt="1"/>
          </p:nvPr>
        </p:nvSpPr>
        <p:spPr>
          <a:xfrm>
            <a:off x="839787" y="2057400"/>
            <a:ext cx="6366556" cy="4343400"/>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xmlns=""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xmlns=""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xmlns=""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9" name="Titre 1">
            <a:extLst>
              <a:ext uri="{FF2B5EF4-FFF2-40B4-BE49-F238E27FC236}">
                <a16:creationId xmlns:a16="http://schemas.microsoft.com/office/drawing/2014/main" xmlns="" id="{75B04DE9-7217-F141-ACE0-D597FF8BD093}"/>
              </a:ext>
            </a:extLst>
          </p:cNvPr>
          <p:cNvSpPr>
            <a:spLocks noGrp="1"/>
          </p:cNvSpPr>
          <p:nvPr>
            <p:ph type="title" hasCustomPrompt="1"/>
          </p:nvPr>
        </p:nvSpPr>
        <p:spPr>
          <a:xfrm>
            <a:off x="839788" y="1079577"/>
            <a:ext cx="3932237" cy="740229"/>
          </a:xfrm>
          <a:prstGeom prst="rect">
            <a:avLst/>
          </a:prstGeom>
        </p:spPr>
        <p:txBody>
          <a:bodyPr anchor="b"/>
          <a:lstStyle>
            <a:lvl1pPr>
              <a:defRPr sz="3200" b="0">
                <a:solidFill>
                  <a:srgbClr val="00959A"/>
                </a:solidFill>
                <a:latin typeface="+mj-lt"/>
              </a:defRPr>
            </a:lvl1pPr>
          </a:lstStyle>
          <a:p>
            <a:r>
              <a:rPr lang="fr-FR" dirty="0"/>
              <a:t>Titre unique</a:t>
            </a:r>
          </a:p>
        </p:txBody>
      </p:sp>
      <p:pic>
        <p:nvPicPr>
          <p:cNvPr id="8" name="Image 7">
            <a:extLst>
              <a:ext uri="{FF2B5EF4-FFF2-40B4-BE49-F238E27FC236}">
                <a16:creationId xmlns:a16="http://schemas.microsoft.com/office/drawing/2014/main" xmlns="" id="{19D7CDFC-0D59-FF4B-BCEB-20224EEF2429}"/>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1563938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5CBC31-1F4D-4D21-BA0F-B6DB450617F4}" type="slidenum">
              <a:rPr lang="fr-FR" smtClean="0"/>
              <a:t>‹N°›</a:t>
            </a:fld>
            <a:endParaRPr lang="fr-FR"/>
          </a:p>
        </p:txBody>
      </p:sp>
    </p:spTree>
    <p:extLst>
      <p:ext uri="{BB962C8B-B14F-4D97-AF65-F5344CB8AC3E}">
        <p14:creationId xmlns:p14="http://schemas.microsoft.com/office/powerpoint/2010/main" val="3505387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age contenu 3">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D1EAF6FD-D631-F047-8727-6B368A69E629}"/>
              </a:ext>
            </a:extLst>
          </p:cNvPr>
          <p:cNvSpPr>
            <a:spLocks noGrp="1"/>
          </p:cNvSpPr>
          <p:nvPr>
            <p:ph type="body" sz="half" idx="2" hasCustomPrompt="1"/>
          </p:nvPr>
        </p:nvSpPr>
        <p:spPr>
          <a:xfrm>
            <a:off x="839787" y="740702"/>
            <a:ext cx="6366556" cy="5660098"/>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pic>
        <p:nvPicPr>
          <p:cNvPr id="7" name="Image 6">
            <a:extLst>
              <a:ext uri="{FF2B5EF4-FFF2-40B4-BE49-F238E27FC236}">
                <a16:creationId xmlns:a16="http://schemas.microsoft.com/office/drawing/2014/main" xmlns=""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xmlns=""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9" name="Espace réservé du texte 3">
            <a:extLst>
              <a:ext uri="{FF2B5EF4-FFF2-40B4-BE49-F238E27FC236}">
                <a16:creationId xmlns:a16="http://schemas.microsoft.com/office/drawing/2014/main" xmlns="" id="{B6CBE18F-372F-9B44-98E4-F63853451752}"/>
              </a:ext>
            </a:extLst>
          </p:cNvPr>
          <p:cNvSpPr>
            <a:spLocks noGrp="1"/>
          </p:cNvSpPr>
          <p:nvPr>
            <p:ph type="body" sz="half" idx="10" hasCustomPrompt="1"/>
          </p:nvPr>
        </p:nvSpPr>
        <p:spPr>
          <a:xfrm>
            <a:off x="7454347" y="2057400"/>
            <a:ext cx="3999146" cy="4343400"/>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endParaRPr lang="fr-FR" dirty="0">
              <a:effectLst/>
              <a:latin typeface="Times" pitchFamily="2" charset="0"/>
            </a:endParaRPr>
          </a:p>
        </p:txBody>
      </p:sp>
      <p:pic>
        <p:nvPicPr>
          <p:cNvPr id="6" name="Image 5">
            <a:extLst>
              <a:ext uri="{FF2B5EF4-FFF2-40B4-BE49-F238E27FC236}">
                <a16:creationId xmlns:a16="http://schemas.microsoft.com/office/drawing/2014/main" xmlns="" id="{66C12795-1B09-D54F-992D-76BF3D31A6FF}"/>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3224825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age double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7B6C0A35-4EB9-5341-8B8E-CA3C20DDBE68}"/>
              </a:ext>
            </a:extLst>
          </p:cNvPr>
          <p:cNvSpPr>
            <a:spLocks noGrp="1"/>
          </p:cNvSpPr>
          <p:nvPr>
            <p:ph sz="half" idx="1" hasCustomPrompt="1"/>
          </p:nvPr>
        </p:nvSpPr>
        <p:spPr>
          <a:xfrm>
            <a:off x="838200" y="2286001"/>
            <a:ext cx="5181600" cy="3890962"/>
          </a:xfrm>
          <a:prstGeom prst="rect">
            <a:avLst/>
          </a:prstGeom>
        </p:spPr>
        <p:txBody>
          <a:bodyPr/>
          <a:lstStyle>
            <a:lvl1pPr marL="0" indent="0">
              <a:buNone/>
              <a:defRPr b="0">
                <a:latin typeface="+mj-lt"/>
              </a:defRPr>
            </a:lvl1pPr>
          </a:lstStyle>
          <a:p>
            <a:pPr lvl="0"/>
            <a:r>
              <a:rPr lang="fr-FR" dirty="0"/>
              <a:t>TITRE</a:t>
            </a:r>
          </a:p>
        </p:txBody>
      </p:sp>
      <p:sp>
        <p:nvSpPr>
          <p:cNvPr id="4" name="Espace réservé du contenu 3">
            <a:extLst>
              <a:ext uri="{FF2B5EF4-FFF2-40B4-BE49-F238E27FC236}">
                <a16:creationId xmlns:a16="http://schemas.microsoft.com/office/drawing/2014/main" xmlns="" id="{8CBF8C14-E4F4-F34B-9F09-8FC954F2DBBC}"/>
              </a:ext>
            </a:extLst>
          </p:cNvPr>
          <p:cNvSpPr>
            <a:spLocks noGrp="1"/>
          </p:cNvSpPr>
          <p:nvPr>
            <p:ph sz="half" idx="2" hasCustomPrompt="1"/>
          </p:nvPr>
        </p:nvSpPr>
        <p:spPr>
          <a:xfrm>
            <a:off x="6172200" y="2286001"/>
            <a:ext cx="5181600" cy="3890962"/>
          </a:xfrm>
          <a:prstGeom prst="rect">
            <a:avLst/>
          </a:prstGeom>
        </p:spPr>
        <p:txBody>
          <a:bodyPr/>
          <a:lstStyle>
            <a:lvl1pPr marL="0" indent="0">
              <a:buNone/>
              <a:defRPr sz="2800" b="0">
                <a:latin typeface="+mj-lt"/>
              </a:defRPr>
            </a:lvl1pPr>
          </a:lstStyle>
          <a:p>
            <a:pPr lvl="0"/>
            <a:r>
              <a:rPr lang="fr-FR" dirty="0"/>
              <a:t>TITRE</a:t>
            </a:r>
          </a:p>
        </p:txBody>
      </p:sp>
      <p:pic>
        <p:nvPicPr>
          <p:cNvPr id="8" name="Image 7">
            <a:extLst>
              <a:ext uri="{FF2B5EF4-FFF2-40B4-BE49-F238E27FC236}">
                <a16:creationId xmlns:a16="http://schemas.microsoft.com/office/drawing/2014/main" xmlns="" id="{2F771CBB-6C43-4D49-9822-911140128A94}"/>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9" name="Image 8">
            <a:extLst>
              <a:ext uri="{FF2B5EF4-FFF2-40B4-BE49-F238E27FC236}">
                <a16:creationId xmlns:a16="http://schemas.microsoft.com/office/drawing/2014/main" xmlns="" id="{BA57C513-CA84-0348-8E00-D1660F540B4E}"/>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pic>
        <p:nvPicPr>
          <p:cNvPr id="11" name="Image 10">
            <a:extLst>
              <a:ext uri="{FF2B5EF4-FFF2-40B4-BE49-F238E27FC236}">
                <a16:creationId xmlns:a16="http://schemas.microsoft.com/office/drawing/2014/main" xmlns="" id="{AE4EB570-BBEC-884D-83E7-31CC10013F03}"/>
              </a:ext>
            </a:extLst>
          </p:cNvPr>
          <p:cNvPicPr>
            <a:picLocks noChangeAspect="1"/>
          </p:cNvPicPr>
          <p:nvPr userDrawn="1"/>
        </p:nvPicPr>
        <p:blipFill>
          <a:blip r:embed="rId3"/>
          <a:stretch>
            <a:fillRect/>
          </a:stretch>
        </p:blipFill>
        <p:spPr>
          <a:xfrm rot="16200000">
            <a:off x="671898" y="1853196"/>
            <a:ext cx="307561" cy="558049"/>
          </a:xfrm>
          <a:prstGeom prst="rect">
            <a:avLst/>
          </a:prstGeom>
        </p:spPr>
      </p:pic>
      <p:pic>
        <p:nvPicPr>
          <p:cNvPr id="12" name="Image 11">
            <a:extLst>
              <a:ext uri="{FF2B5EF4-FFF2-40B4-BE49-F238E27FC236}">
                <a16:creationId xmlns:a16="http://schemas.microsoft.com/office/drawing/2014/main" xmlns="" id="{27F790B0-1850-E94F-867F-E535C4692494}"/>
              </a:ext>
            </a:extLst>
          </p:cNvPr>
          <p:cNvPicPr>
            <a:picLocks noChangeAspect="1"/>
          </p:cNvPicPr>
          <p:nvPr userDrawn="1"/>
        </p:nvPicPr>
        <p:blipFill>
          <a:blip r:embed="rId3"/>
          <a:stretch>
            <a:fillRect/>
          </a:stretch>
        </p:blipFill>
        <p:spPr>
          <a:xfrm rot="16200000">
            <a:off x="6018419" y="1853195"/>
            <a:ext cx="307561" cy="558049"/>
          </a:xfrm>
          <a:prstGeom prst="rect">
            <a:avLst/>
          </a:prstGeom>
        </p:spPr>
      </p:pic>
      <p:pic>
        <p:nvPicPr>
          <p:cNvPr id="10" name="Image 9">
            <a:extLst>
              <a:ext uri="{FF2B5EF4-FFF2-40B4-BE49-F238E27FC236}">
                <a16:creationId xmlns:a16="http://schemas.microsoft.com/office/drawing/2014/main" xmlns="" id="{B3C2D0AD-DC8C-5248-A69D-503E251BB1F3}"/>
              </a:ext>
            </a:extLst>
          </p:cNvPr>
          <p:cNvPicPr/>
          <p:nvPr userDrawn="1"/>
        </p:nvPicPr>
        <p:blipFill>
          <a:blip r:embed="rId4"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40815402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age de contact">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2C6890FB-38C8-394C-946B-28254183F264}"/>
              </a:ext>
            </a:extLst>
          </p:cNvPr>
          <p:cNvPicPr>
            <a:picLocks noChangeAspect="1"/>
          </p:cNvPicPr>
          <p:nvPr userDrawn="1"/>
        </p:nvPicPr>
        <p:blipFill>
          <a:blip r:embed="rId2"/>
          <a:stretch>
            <a:fillRect/>
          </a:stretch>
        </p:blipFill>
        <p:spPr>
          <a:xfrm>
            <a:off x="1663699" y="1411356"/>
            <a:ext cx="1039743" cy="1886543"/>
          </a:xfrm>
          <a:prstGeom prst="rect">
            <a:avLst/>
          </a:prstGeom>
        </p:spPr>
      </p:pic>
      <p:pic>
        <p:nvPicPr>
          <p:cNvPr id="8" name="Image 7">
            <a:extLst>
              <a:ext uri="{FF2B5EF4-FFF2-40B4-BE49-F238E27FC236}">
                <a16:creationId xmlns:a16="http://schemas.microsoft.com/office/drawing/2014/main" xmlns="" id="{06A057C2-B45F-744A-834B-281579F1E016}"/>
              </a:ext>
            </a:extLst>
          </p:cNvPr>
          <p:cNvPicPr>
            <a:picLocks noChangeAspect="1"/>
          </p:cNvPicPr>
          <p:nvPr userDrawn="1"/>
        </p:nvPicPr>
        <p:blipFill>
          <a:blip r:embed="rId2"/>
          <a:stretch>
            <a:fillRect/>
          </a:stretch>
        </p:blipFill>
        <p:spPr>
          <a:xfrm rot="16200000">
            <a:off x="749511" y="1252518"/>
            <a:ext cx="579030" cy="1050610"/>
          </a:xfrm>
          <a:prstGeom prst="rect">
            <a:avLst/>
          </a:prstGeom>
        </p:spPr>
      </p:pic>
      <p:sp>
        <p:nvSpPr>
          <p:cNvPr id="6" name="Espace réservé du texte 3">
            <a:extLst>
              <a:ext uri="{FF2B5EF4-FFF2-40B4-BE49-F238E27FC236}">
                <a16:creationId xmlns:a16="http://schemas.microsoft.com/office/drawing/2014/main" xmlns="" id="{5E0DE27C-3200-0F45-A0F0-088E3D6171A7}"/>
              </a:ext>
            </a:extLst>
          </p:cNvPr>
          <p:cNvSpPr>
            <a:spLocks noGrp="1"/>
          </p:cNvSpPr>
          <p:nvPr>
            <p:ph type="body" sz="half" idx="10" hasCustomPrompt="1"/>
          </p:nvPr>
        </p:nvSpPr>
        <p:spPr>
          <a:xfrm>
            <a:off x="2484438" y="3428999"/>
            <a:ext cx="7703171" cy="2723323"/>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p:txBody>
      </p:sp>
      <p:pic>
        <p:nvPicPr>
          <p:cNvPr id="9" name="Image 8">
            <a:extLst>
              <a:ext uri="{FF2B5EF4-FFF2-40B4-BE49-F238E27FC236}">
                <a16:creationId xmlns:a16="http://schemas.microsoft.com/office/drawing/2014/main" xmlns="" id="{5A2D2764-F4C5-F642-8450-16248CAB635B}"/>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18720761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in de présentation">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xmlns="" id="{2C6890FB-38C8-394C-946B-28254183F264}"/>
              </a:ext>
            </a:extLst>
          </p:cNvPr>
          <p:cNvPicPr>
            <a:picLocks noChangeAspect="1"/>
          </p:cNvPicPr>
          <p:nvPr userDrawn="1"/>
        </p:nvPicPr>
        <p:blipFill>
          <a:blip r:embed="rId2"/>
          <a:stretch>
            <a:fillRect/>
          </a:stretch>
        </p:blipFill>
        <p:spPr>
          <a:xfrm>
            <a:off x="1663699" y="1411356"/>
            <a:ext cx="1039743" cy="1886543"/>
          </a:xfrm>
          <a:prstGeom prst="rect">
            <a:avLst/>
          </a:prstGeom>
        </p:spPr>
      </p:pic>
      <p:pic>
        <p:nvPicPr>
          <p:cNvPr id="8" name="Image 7">
            <a:extLst>
              <a:ext uri="{FF2B5EF4-FFF2-40B4-BE49-F238E27FC236}">
                <a16:creationId xmlns:a16="http://schemas.microsoft.com/office/drawing/2014/main" xmlns="" id="{06A057C2-B45F-744A-834B-281579F1E016}"/>
              </a:ext>
            </a:extLst>
          </p:cNvPr>
          <p:cNvPicPr>
            <a:picLocks noChangeAspect="1"/>
          </p:cNvPicPr>
          <p:nvPr userDrawn="1"/>
        </p:nvPicPr>
        <p:blipFill>
          <a:blip r:embed="rId2"/>
          <a:stretch>
            <a:fillRect/>
          </a:stretch>
        </p:blipFill>
        <p:spPr>
          <a:xfrm rot="16200000">
            <a:off x="749511" y="1252518"/>
            <a:ext cx="579030" cy="1050610"/>
          </a:xfrm>
          <a:prstGeom prst="rect">
            <a:avLst/>
          </a:prstGeom>
        </p:spPr>
      </p:pic>
      <p:sp>
        <p:nvSpPr>
          <p:cNvPr id="10" name="Espace réservé du texte 9">
            <a:extLst>
              <a:ext uri="{FF2B5EF4-FFF2-40B4-BE49-F238E27FC236}">
                <a16:creationId xmlns:a16="http://schemas.microsoft.com/office/drawing/2014/main" xmlns="" id="{0E2CD597-AC4C-C64C-85A3-14C78C108350}"/>
              </a:ext>
            </a:extLst>
          </p:cNvPr>
          <p:cNvSpPr>
            <a:spLocks noGrp="1"/>
          </p:cNvSpPr>
          <p:nvPr>
            <p:ph type="body" sz="quarter" idx="10" hasCustomPrompt="1"/>
          </p:nvPr>
        </p:nvSpPr>
        <p:spPr>
          <a:xfrm>
            <a:off x="2484438" y="3428999"/>
            <a:ext cx="4910276" cy="1242392"/>
          </a:xfrm>
          <a:prstGeom prst="rect">
            <a:avLst/>
          </a:prstGeom>
        </p:spPr>
        <p:txBody>
          <a:bodyPr/>
          <a:lstStyle>
            <a:lvl1pPr marL="0" indent="0">
              <a:buNone/>
              <a:defRPr sz="4000" b="0">
                <a:solidFill>
                  <a:schemeClr val="bg1"/>
                </a:solidFill>
                <a:highlight>
                  <a:srgbClr val="00ADD6"/>
                </a:highlight>
                <a:latin typeface="+mj-lt"/>
              </a:defRPr>
            </a:lvl1pPr>
          </a:lstStyle>
          <a:p>
            <a:pPr lvl="0"/>
            <a:r>
              <a:rPr lang="fr-FR" dirty="0"/>
              <a:t>MERCI DE VOTRE ATTENTION</a:t>
            </a:r>
          </a:p>
        </p:txBody>
      </p:sp>
      <p:pic>
        <p:nvPicPr>
          <p:cNvPr id="6" name="Image 5">
            <a:extLst>
              <a:ext uri="{FF2B5EF4-FFF2-40B4-BE49-F238E27FC236}">
                <a16:creationId xmlns:a16="http://schemas.microsoft.com/office/drawing/2014/main" xmlns="" id="{26CE0A63-4C2A-164A-BDD6-A6BBEE39C7A1}"/>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25600348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age blanche">
    <p:spTree>
      <p:nvGrpSpPr>
        <p:cNvPr id="1" name=""/>
        <p:cNvGrpSpPr/>
        <p:nvPr/>
      </p:nvGrpSpPr>
      <p:grpSpPr>
        <a:xfrm>
          <a:off x="0" y="0"/>
          <a:ext cx="0" cy="0"/>
          <a:chOff x="0" y="0"/>
          <a:chExt cx="0" cy="0"/>
        </a:xfrm>
      </p:grpSpPr>
    </p:spTree>
    <p:extLst>
      <p:ext uri="{BB962C8B-B14F-4D97-AF65-F5344CB8AC3E}">
        <p14:creationId xmlns:p14="http://schemas.microsoft.com/office/powerpoint/2010/main" val="797279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5CBC31-1F4D-4D21-BA0F-B6DB450617F4}" type="slidenum">
              <a:rPr lang="fr-FR" smtClean="0"/>
              <a:t>‹N°›</a:t>
            </a:fld>
            <a:endParaRPr lang="fr-FR"/>
          </a:p>
        </p:txBody>
      </p:sp>
    </p:spTree>
    <p:extLst>
      <p:ext uri="{BB962C8B-B14F-4D97-AF65-F5344CB8AC3E}">
        <p14:creationId xmlns:p14="http://schemas.microsoft.com/office/powerpoint/2010/main" val="624141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5CBC31-1F4D-4D21-BA0F-B6DB450617F4}" type="slidenum">
              <a:rPr lang="fr-FR" smtClean="0"/>
              <a:t>‹N°›</a:t>
            </a:fld>
            <a:endParaRPr lang="fr-FR"/>
          </a:p>
        </p:txBody>
      </p:sp>
    </p:spTree>
    <p:extLst>
      <p:ext uri="{BB962C8B-B14F-4D97-AF65-F5344CB8AC3E}">
        <p14:creationId xmlns:p14="http://schemas.microsoft.com/office/powerpoint/2010/main" val="409603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E5CBC31-1F4D-4D21-BA0F-B6DB450617F4}" type="slidenum">
              <a:rPr lang="fr-FR" smtClean="0"/>
              <a:t>‹N°›</a:t>
            </a:fld>
            <a:endParaRPr lang="fr-FR"/>
          </a:p>
        </p:txBody>
      </p:sp>
    </p:spTree>
    <p:extLst>
      <p:ext uri="{BB962C8B-B14F-4D97-AF65-F5344CB8AC3E}">
        <p14:creationId xmlns:p14="http://schemas.microsoft.com/office/powerpoint/2010/main" val="2100800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E5CBC31-1F4D-4D21-BA0F-B6DB450617F4}" type="slidenum">
              <a:rPr lang="fr-FR" smtClean="0"/>
              <a:t>‹N°›</a:t>
            </a:fld>
            <a:endParaRPr lang="fr-FR"/>
          </a:p>
        </p:txBody>
      </p:sp>
    </p:spTree>
    <p:extLst>
      <p:ext uri="{BB962C8B-B14F-4D97-AF65-F5344CB8AC3E}">
        <p14:creationId xmlns:p14="http://schemas.microsoft.com/office/powerpoint/2010/main" val="2883306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E5CBC31-1F4D-4D21-BA0F-B6DB450617F4}" type="slidenum">
              <a:rPr lang="fr-FR" smtClean="0"/>
              <a:t>‹N°›</a:t>
            </a:fld>
            <a:endParaRPr lang="fr-FR"/>
          </a:p>
        </p:txBody>
      </p:sp>
    </p:spTree>
    <p:extLst>
      <p:ext uri="{BB962C8B-B14F-4D97-AF65-F5344CB8AC3E}">
        <p14:creationId xmlns:p14="http://schemas.microsoft.com/office/powerpoint/2010/main" val="556200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5CBC31-1F4D-4D21-BA0F-B6DB450617F4}" type="slidenum">
              <a:rPr lang="fr-FR" smtClean="0"/>
              <a:t>‹N°›</a:t>
            </a:fld>
            <a:endParaRPr lang="fr-FR"/>
          </a:p>
        </p:txBody>
      </p:sp>
    </p:spTree>
    <p:extLst>
      <p:ext uri="{BB962C8B-B14F-4D97-AF65-F5344CB8AC3E}">
        <p14:creationId xmlns:p14="http://schemas.microsoft.com/office/powerpoint/2010/main" val="244174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5CBC31-1F4D-4D21-BA0F-B6DB450617F4}" type="slidenum">
              <a:rPr lang="fr-FR" smtClean="0"/>
              <a:t>‹N°›</a:t>
            </a:fld>
            <a:endParaRPr lang="fr-FR"/>
          </a:p>
        </p:txBody>
      </p:sp>
    </p:spTree>
    <p:extLst>
      <p:ext uri="{BB962C8B-B14F-4D97-AF65-F5344CB8AC3E}">
        <p14:creationId xmlns:p14="http://schemas.microsoft.com/office/powerpoint/2010/main" val="1772657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5CBC31-1F4D-4D21-BA0F-B6DB450617F4}" type="slidenum">
              <a:rPr lang="fr-FR" smtClean="0"/>
              <a:t>‹N°›</a:t>
            </a:fld>
            <a:endParaRPr lang="fr-FR"/>
          </a:p>
        </p:txBody>
      </p:sp>
    </p:spTree>
    <p:extLst>
      <p:ext uri="{BB962C8B-B14F-4D97-AF65-F5344CB8AC3E}">
        <p14:creationId xmlns:p14="http://schemas.microsoft.com/office/powerpoint/2010/main" val="1276068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4"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SIPCMContentMarking" descr="{&quot;HashCode&quot;:967973103,&quot;Placement&quot;:&quot;Footer&quot;,&quot;Top&quot;:519.343,&quot;Left&quot;:0.0,&quot;SlideWidth&quot;:960,&quot;SlideHeight&quot;:540}">
            <a:extLst>
              <a:ext uri="{FF2B5EF4-FFF2-40B4-BE49-F238E27FC236}">
                <a16:creationId xmlns:a16="http://schemas.microsoft.com/office/drawing/2014/main" xmlns="" id="{DBD2B9A8-6A3A-4FF8-920E-916C1489208F}"/>
              </a:ext>
            </a:extLst>
          </p:cNvPr>
          <p:cNvSpPr txBox="1"/>
          <p:nvPr userDrawn="1"/>
        </p:nvSpPr>
        <p:spPr>
          <a:xfrm>
            <a:off x="0" y="6595656"/>
            <a:ext cx="650765" cy="262344"/>
          </a:xfrm>
          <a:prstGeom prst="rect">
            <a:avLst/>
          </a:prstGeom>
          <a:noFill/>
        </p:spPr>
        <p:txBody>
          <a:bodyPr vert="horz" wrap="square" lIns="0" tIns="0" rIns="0" bIns="0" rtlCol="0" anchor="ctr" anchorCtr="1">
            <a:spAutoFit/>
          </a:bodyPr>
          <a:lstStyle/>
          <a:p>
            <a:r>
              <a:rPr lang="fr-FR" sz="1000">
                <a:solidFill>
                  <a:srgbClr val="A80000"/>
                </a:solidFill>
                <a:latin typeface="Calibri" panose="020F0502020204030204" pitchFamily="34" charset="0"/>
              </a:rPr>
              <a:t>Interne</a:t>
            </a:r>
          </a:p>
        </p:txBody>
      </p:sp>
    </p:spTree>
    <p:extLst>
      <p:ext uri="{BB962C8B-B14F-4D97-AF65-F5344CB8AC3E}">
        <p14:creationId xmlns:p14="http://schemas.microsoft.com/office/powerpoint/2010/main" val="269709519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hf hdr="0" ftr="0" dt="0"/>
  <p:txStyles>
    <p:titleStyle>
      <a:lvl1pPr algn="l" defTabSz="914400" rtl="0" eaLnBrk="1" latinLnBrk="0" hangingPunct="1">
        <a:lnSpc>
          <a:spcPct val="90000"/>
        </a:lnSpc>
        <a:spcBef>
          <a:spcPct val="0"/>
        </a:spcBef>
        <a:buNone/>
        <a:defRPr sz="4400" b="1" kern="1200">
          <a:solidFill>
            <a:schemeClr val="tx1"/>
          </a:solidFill>
          <a:latin typeface="Raleway"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jpg"/><Relationship Id="rId1" Type="http://schemas.openxmlformats.org/officeDocument/2006/relationships/slideLayout" Target="../slideLayouts/slideLayout1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7.jpg"/><Relationship Id="rId1" Type="http://schemas.openxmlformats.org/officeDocument/2006/relationships/slideLayout" Target="../slideLayouts/slideLayout17.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7.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7.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7.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7.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7.xm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4.png"/><Relationship Id="rId7" Type="http://schemas.openxmlformats.org/officeDocument/2006/relationships/image" Target="../media/image20.png"/><Relationship Id="rId2" Type="http://schemas.openxmlformats.org/officeDocument/2006/relationships/image" Target="../media/image13.png"/><Relationship Id="rId1" Type="http://schemas.openxmlformats.org/officeDocument/2006/relationships/slideLayout" Target="../slideLayouts/slideLayout1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2F88EF1-CD54-4442-BA57-5CD10FA8593F}"/>
              </a:ext>
            </a:extLst>
          </p:cNvPr>
          <p:cNvSpPr>
            <a:spLocks noGrp="1"/>
          </p:cNvSpPr>
          <p:nvPr>
            <p:ph type="title"/>
          </p:nvPr>
        </p:nvSpPr>
        <p:spPr>
          <a:xfrm>
            <a:off x="3267454" y="597563"/>
            <a:ext cx="8301694" cy="637562"/>
          </a:xfrm>
        </p:spPr>
        <p:txBody>
          <a:bodyPr>
            <a:normAutofit fontScale="90000"/>
          </a:bodyPr>
          <a:lstStyle/>
          <a:p>
            <a:r>
              <a:rPr lang="fr-FR" dirty="0">
                <a:latin typeface="Arial" panose="020B0604020202020204" pitchFamily="34" charset="0"/>
                <a:cs typeface="Arial" panose="020B0604020202020204" pitchFamily="34" charset="0"/>
              </a:rPr>
              <a:t>Fiche partage et publication des objectifs et résultats des conventions </a:t>
            </a:r>
          </a:p>
        </p:txBody>
      </p:sp>
      <p:sp>
        <p:nvSpPr>
          <p:cNvPr id="3" name="Rectangle 2"/>
          <p:cNvSpPr/>
          <p:nvPr/>
        </p:nvSpPr>
        <p:spPr>
          <a:xfrm>
            <a:off x="3267454" y="1483995"/>
            <a:ext cx="6096000" cy="523220"/>
          </a:xfrm>
          <a:prstGeom prst="rect">
            <a:avLst/>
          </a:prstGeom>
        </p:spPr>
        <p:txBody>
          <a:bodyPr>
            <a:spAutoFit/>
          </a:bodyPr>
          <a:lstStyle/>
          <a:p>
            <a:pPr fontAlgn="base"/>
            <a:r>
              <a:rPr lang="fr-FR" sz="2800" dirty="0">
                <a:solidFill>
                  <a:srgbClr val="00B0D9"/>
                </a:solidFill>
                <a:latin typeface="Arial" panose="020B0604020202020204" pitchFamily="34" charset="0"/>
                <a:cs typeface="Arial" panose="020B0604020202020204" pitchFamily="34" charset="0"/>
              </a:rPr>
              <a:t>Employeurs conventionnés</a:t>
            </a:r>
            <a:endParaRPr lang="en-US" sz="2800" dirty="0">
              <a:latin typeface="Arial" panose="020B0604020202020204" pitchFamily="34" charset="0"/>
              <a:cs typeface="Arial" panose="020B0604020202020204" pitchFamily="34" charset="0"/>
            </a:endParaRPr>
          </a:p>
        </p:txBody>
      </p:sp>
      <p:sp>
        <p:nvSpPr>
          <p:cNvPr id="5" name="Rectangle 4"/>
          <p:cNvSpPr/>
          <p:nvPr/>
        </p:nvSpPr>
        <p:spPr>
          <a:xfrm>
            <a:off x="3134933" y="2528717"/>
            <a:ext cx="8301694" cy="3970318"/>
          </a:xfrm>
          <a:prstGeom prst="rect">
            <a:avLst/>
          </a:prstGeom>
        </p:spPr>
        <p:txBody>
          <a:bodyPr wrap="square">
            <a:spAutoFit/>
          </a:bodyPr>
          <a:lstStyle/>
          <a:p>
            <a:r>
              <a:rPr lang="fr-FR" dirty="0">
                <a:solidFill>
                  <a:srgbClr val="000000"/>
                </a:solidFill>
                <a:latin typeface="Arial" panose="020B0604020202020204" pitchFamily="34" charset="0"/>
                <a:cs typeface="Arial" panose="020B0604020202020204" pitchFamily="34" charset="0"/>
              </a:rPr>
              <a:t>Chaque convention est assortie d’engagements tant qualitatifs que quantitatifs à réaliser sur une période généralement fixée à 3 ans. </a:t>
            </a:r>
          </a:p>
          <a:p>
            <a:r>
              <a:rPr lang="fr-FR" dirty="0">
                <a:solidFill>
                  <a:srgbClr val="000000"/>
                </a:solidFill>
                <a:latin typeface="Arial" panose="020B0604020202020204" pitchFamily="34" charset="0"/>
                <a:cs typeface="Arial" panose="020B0604020202020204" pitchFamily="34" charset="0"/>
              </a:rPr>
              <a:t>Le projet de convention est présenté en CHSCT avant la présentation aux instances de validation du FIPHFP.</a:t>
            </a:r>
          </a:p>
          <a:p>
            <a:endParaRPr lang="fr-FR" dirty="0">
              <a:solidFill>
                <a:srgbClr val="000000"/>
              </a:solidFill>
              <a:latin typeface="Arial" panose="020B0604020202020204" pitchFamily="34" charset="0"/>
              <a:cs typeface="Arial" panose="020B0604020202020204" pitchFamily="34" charset="0"/>
            </a:endParaRPr>
          </a:p>
          <a:p>
            <a:r>
              <a:rPr lang="fr-FR" dirty="0">
                <a:solidFill>
                  <a:srgbClr val="000000"/>
                </a:solidFill>
                <a:latin typeface="Arial" panose="020B0604020202020204" pitchFamily="34" charset="0"/>
                <a:cs typeface="Arial" panose="020B0604020202020204" pitchFamily="34" charset="0"/>
              </a:rPr>
              <a:t>Par la suite, il est préconisé de présenter les résultats des avancées a minima une fois par an en CHSCT.</a:t>
            </a:r>
          </a:p>
          <a:p>
            <a:r>
              <a:rPr lang="fr-FR" dirty="0">
                <a:solidFill>
                  <a:srgbClr val="000000"/>
                </a:solidFill>
                <a:latin typeface="Arial" panose="020B0604020202020204" pitchFamily="34" charset="0"/>
                <a:cs typeface="Arial" panose="020B0604020202020204" pitchFamily="34" charset="0"/>
              </a:rPr>
              <a:t>Il est essentiel de faire des points de pilotage réguliers pour évaluer le résultat des actions, en abandonner certaines, en poursuivre d’autres, en proposer de nouvelles car développer une politique handicap inclusive nécessite souvent des réajustements pour gagner en efficacité.</a:t>
            </a:r>
          </a:p>
          <a:p>
            <a:endParaRPr lang="fr-FR" dirty="0">
              <a:solidFill>
                <a:srgbClr val="000000"/>
              </a:solidFill>
              <a:latin typeface="Arial" panose="020B0604020202020204" pitchFamily="34" charset="0"/>
              <a:cs typeface="Arial" panose="020B0604020202020204" pitchFamily="34" charset="0"/>
            </a:endParaRPr>
          </a:p>
          <a:p>
            <a:r>
              <a:rPr lang="fr-FR" dirty="0">
                <a:solidFill>
                  <a:srgbClr val="000000"/>
                </a:solidFill>
                <a:latin typeface="Arial" panose="020B0604020202020204" pitchFamily="34" charset="0"/>
                <a:cs typeface="Arial" panose="020B0604020202020204" pitchFamily="34" charset="0"/>
              </a:rPr>
              <a:t>Vous trouverez ci-après un modèle de présentation en CHSCT que vous pouvez adapter à votre contexte.</a:t>
            </a:r>
            <a:endParaRPr lang="en-US" dirty="0">
              <a:solidFill>
                <a:srgbClr val="000000"/>
              </a:solidFill>
              <a:latin typeface="Arial" panose="020B0604020202020204" pitchFamily="34" charset="0"/>
              <a:cs typeface="Arial" panose="020B0604020202020204" pitchFamily="34" charset="0"/>
            </a:endParaRPr>
          </a:p>
        </p:txBody>
      </p:sp>
      <p:sp>
        <p:nvSpPr>
          <p:cNvPr id="7" name="Espace réservé du texte 1">
            <a:extLst>
              <a:ext uri="{FF2B5EF4-FFF2-40B4-BE49-F238E27FC236}">
                <a16:creationId xmlns:a16="http://schemas.microsoft.com/office/drawing/2014/main" xmlns="" id="{24F71FEC-3DEE-446C-AAE5-A075585296B6}"/>
              </a:ext>
            </a:extLst>
          </p:cNvPr>
          <p:cNvSpPr txBox="1">
            <a:spLocks/>
          </p:cNvSpPr>
          <p:nvPr/>
        </p:nvSpPr>
        <p:spPr>
          <a:xfrm>
            <a:off x="225287" y="3335770"/>
            <a:ext cx="2576754" cy="3170583"/>
          </a:xfrm>
          <a:prstGeom prst="rect">
            <a:avLst/>
          </a:prstGeom>
          <a:solidFill>
            <a:schemeClr val="accent3">
              <a:lumMod val="40000"/>
              <a:lumOff val="60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i="1" dirty="0"/>
              <a:t>L’article 90 de la loi de transformation de la fonction publique précise les missions du FIPHFP  et insère notamment un article 36 dans la loi du 13 juillet 1983 prévoyant que </a:t>
            </a:r>
            <a:r>
              <a:rPr lang="fr-FR" sz="1800" b="1" i="1" dirty="0"/>
              <a:t>le FIPHFP publie les objectifs et résultats des conventions conclues avec les employeurs publics</a:t>
            </a:r>
            <a:r>
              <a:rPr lang="fr-FR" sz="1800" dirty="0"/>
              <a:t>.</a:t>
            </a:r>
          </a:p>
          <a:p>
            <a:endParaRPr lang="fr-FR" i="1" dirty="0"/>
          </a:p>
          <a:p>
            <a:endParaRPr lang="fr-FR" sz="1800" dirty="0"/>
          </a:p>
        </p:txBody>
      </p:sp>
    </p:spTree>
    <p:extLst>
      <p:ext uri="{BB962C8B-B14F-4D97-AF65-F5344CB8AC3E}">
        <p14:creationId xmlns:p14="http://schemas.microsoft.com/office/powerpoint/2010/main" val="2672763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0" y="8475663"/>
            <a:ext cx="1600200" cy="48577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D85005-7E49-4DD0-9076-56FC1F8F0EAD}" type="slidenum">
              <a:rPr lang="fr-FR" smtClean="0"/>
              <a:pPr/>
              <a:t>10</a:t>
            </a:fld>
            <a:endParaRPr lang="fr-FR"/>
          </a:p>
        </p:txBody>
      </p:sp>
      <p:sp>
        <p:nvSpPr>
          <p:cNvPr id="11" name="Espace réservé du contenu 2"/>
          <p:cNvSpPr txBox="1">
            <a:spLocks/>
          </p:cNvSpPr>
          <p:nvPr/>
        </p:nvSpPr>
        <p:spPr>
          <a:xfrm>
            <a:off x="903454" y="1070458"/>
            <a:ext cx="7207000" cy="44515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Clr>
                <a:srgbClr val="C00000"/>
              </a:buClr>
              <a:buNone/>
              <a:defRPr/>
            </a:pPr>
            <a:r>
              <a:rPr lang="fr-FR" dirty="0">
                <a:solidFill>
                  <a:srgbClr val="00959A"/>
                </a:solidFill>
                <a:latin typeface="+mj-lt"/>
                <a:ea typeface="+mj-ea"/>
                <a:cs typeface="+mj-cs"/>
              </a:rPr>
              <a:t>6</a:t>
            </a:r>
            <a:r>
              <a:rPr lang="fr-FR" sz="2000" dirty="0">
                <a:solidFill>
                  <a:srgbClr val="00959A"/>
                </a:solidFill>
                <a:latin typeface="+mj-lt"/>
                <a:ea typeface="+mj-ea"/>
                <a:cs typeface="+mj-cs"/>
              </a:rPr>
              <a:t> </a:t>
            </a:r>
            <a:r>
              <a:rPr lang="fr-FR" dirty="0">
                <a:solidFill>
                  <a:srgbClr val="00959A"/>
                </a:solidFill>
                <a:latin typeface="+mj-lt"/>
                <a:ea typeface="+mj-ea"/>
                <a:cs typeface="+mj-cs"/>
              </a:rPr>
              <a:t>grands thèmes de la convention</a:t>
            </a:r>
          </a:p>
          <a:p>
            <a:pPr marL="0" indent="0" algn="just">
              <a:buClr>
                <a:srgbClr val="C00000"/>
              </a:buClr>
              <a:buNone/>
              <a:defRPr/>
            </a:pPr>
            <a:endParaRPr lang="fr-FR" sz="2000" dirty="0">
              <a:latin typeface="Arial" panose="020B0604020202020204" pitchFamily="34" charset="0"/>
              <a:cs typeface="Arial" panose="020B0604020202020204" pitchFamily="34" charset="0"/>
            </a:endParaRPr>
          </a:p>
        </p:txBody>
      </p:sp>
      <p:sp>
        <p:nvSpPr>
          <p:cNvPr id="8" name="ZoneTexte 7"/>
          <p:cNvSpPr txBox="1"/>
          <p:nvPr/>
        </p:nvSpPr>
        <p:spPr>
          <a:xfrm>
            <a:off x="1297533" y="2439432"/>
            <a:ext cx="4520171" cy="707886"/>
          </a:xfrm>
          <a:prstGeom prst="rect">
            <a:avLst/>
          </a:prstGeom>
          <a:solidFill>
            <a:schemeClr val="bg1"/>
          </a:solidFill>
        </p:spPr>
        <p:txBody>
          <a:bodyPr wrap="square" rtlCol="0">
            <a:spAutoFit/>
          </a:bodyPr>
          <a:lstStyle/>
          <a:p>
            <a:r>
              <a:rPr lang="fr-FR" sz="2000" b="1" dirty="0">
                <a:solidFill>
                  <a:schemeClr val="bg1">
                    <a:lumMod val="50000"/>
                  </a:schemeClr>
                </a:solidFill>
              </a:rPr>
              <a:t>Organisation autour de la politique handicap et de la convention</a:t>
            </a:r>
          </a:p>
        </p:txBody>
      </p:sp>
      <p:pic>
        <p:nvPicPr>
          <p:cNvPr id="9" name="Image 8"/>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83197" y="2145461"/>
            <a:ext cx="1068560" cy="1068560"/>
          </a:xfrm>
          <a:prstGeom prst="rect">
            <a:avLst/>
          </a:prstGeom>
        </p:spPr>
      </p:pic>
      <p:sp>
        <p:nvSpPr>
          <p:cNvPr id="13" name="ZoneTexte 12"/>
          <p:cNvSpPr txBox="1"/>
          <p:nvPr/>
        </p:nvSpPr>
        <p:spPr>
          <a:xfrm>
            <a:off x="1403332" y="4924350"/>
            <a:ext cx="2905539" cy="1015663"/>
          </a:xfrm>
          <a:prstGeom prst="rect">
            <a:avLst/>
          </a:prstGeom>
          <a:solidFill>
            <a:schemeClr val="bg1"/>
          </a:solidFill>
        </p:spPr>
        <p:txBody>
          <a:bodyPr wrap="square" rtlCol="0">
            <a:spAutoFit/>
          </a:bodyPr>
          <a:lstStyle/>
          <a:p>
            <a:r>
              <a:rPr lang="fr-FR" sz="2000" b="1" dirty="0">
                <a:solidFill>
                  <a:schemeClr val="accent1"/>
                </a:solidFill>
              </a:rPr>
              <a:t>Communication et sensibilisation au handicap</a:t>
            </a:r>
          </a:p>
        </p:txBody>
      </p:sp>
      <p:pic>
        <p:nvPicPr>
          <p:cNvPr id="14" name="Image 13"/>
          <p:cNvPicPr>
            <a:picLocks noChangeAspect="1"/>
          </p:cNvPicPr>
          <p:nvPr/>
        </p:nvPicPr>
        <p:blipFill rotWithShape="1">
          <a:blip r:embed="rId3">
            <a:duotone>
              <a:schemeClr val="accent1">
                <a:shade val="45000"/>
                <a:satMod val="135000"/>
              </a:schemeClr>
              <a:prstClr val="white"/>
            </a:duotone>
          </a:blip>
          <a:srcRect l="17288" r="8828"/>
          <a:stretch/>
        </p:blipFill>
        <p:spPr>
          <a:xfrm>
            <a:off x="217500" y="5078239"/>
            <a:ext cx="1171549" cy="707886"/>
          </a:xfrm>
          <a:prstGeom prst="rect">
            <a:avLst/>
          </a:prstGeom>
        </p:spPr>
      </p:pic>
      <p:sp>
        <p:nvSpPr>
          <p:cNvPr id="15" name="ZoneTexte 14"/>
          <p:cNvSpPr txBox="1"/>
          <p:nvPr/>
        </p:nvSpPr>
        <p:spPr>
          <a:xfrm>
            <a:off x="7752524" y="2294022"/>
            <a:ext cx="3271192" cy="400110"/>
          </a:xfrm>
          <a:prstGeom prst="rect">
            <a:avLst/>
          </a:prstGeom>
          <a:solidFill>
            <a:schemeClr val="bg1"/>
          </a:solidFill>
        </p:spPr>
        <p:txBody>
          <a:bodyPr wrap="square" rtlCol="0">
            <a:spAutoFit/>
          </a:bodyPr>
          <a:lstStyle/>
          <a:p>
            <a:r>
              <a:rPr lang="fr-FR" sz="2000" b="1" dirty="0">
                <a:solidFill>
                  <a:schemeClr val="accent4"/>
                </a:solidFill>
              </a:rPr>
              <a:t>Formation des acteurs</a:t>
            </a:r>
          </a:p>
        </p:txBody>
      </p:sp>
      <p:pic>
        <p:nvPicPr>
          <p:cNvPr id="16" name="Image 15"/>
          <p:cNvPicPr>
            <a:picLocks noChangeAspect="1"/>
          </p:cNvPicPr>
          <p:nvPr/>
        </p:nvPicPr>
        <p:blipFill>
          <a:blip r:embed="rId4">
            <a:clrChange>
              <a:clrFrom>
                <a:srgbClr val="000000"/>
              </a:clrFrom>
              <a:clrTo>
                <a:srgbClr val="000000">
                  <a:alpha val="0"/>
                </a:srgbClr>
              </a:clrTo>
            </a:clrChange>
            <a:duotone>
              <a:schemeClr val="accent4">
                <a:shade val="45000"/>
                <a:satMod val="135000"/>
              </a:schemeClr>
              <a:prstClr val="white"/>
            </a:duotone>
          </a:blip>
          <a:stretch>
            <a:fillRect/>
          </a:stretch>
        </p:blipFill>
        <p:spPr>
          <a:xfrm>
            <a:off x="6529848" y="2302323"/>
            <a:ext cx="1076900" cy="754836"/>
          </a:xfrm>
          <a:prstGeom prst="rect">
            <a:avLst/>
          </a:prstGeom>
        </p:spPr>
      </p:pic>
      <p:sp>
        <p:nvSpPr>
          <p:cNvPr id="17" name="ZoneTexte 16"/>
          <p:cNvSpPr txBox="1"/>
          <p:nvPr/>
        </p:nvSpPr>
        <p:spPr>
          <a:xfrm>
            <a:off x="1297533" y="3688600"/>
            <a:ext cx="2905539" cy="707886"/>
          </a:xfrm>
          <a:prstGeom prst="rect">
            <a:avLst/>
          </a:prstGeom>
          <a:solidFill>
            <a:schemeClr val="bg1"/>
          </a:solidFill>
        </p:spPr>
        <p:txBody>
          <a:bodyPr wrap="square" rtlCol="0">
            <a:spAutoFit/>
          </a:bodyPr>
          <a:lstStyle/>
          <a:p>
            <a:r>
              <a:rPr lang="fr-FR" sz="2000" b="1" dirty="0">
                <a:solidFill>
                  <a:schemeClr val="accent3">
                    <a:lumMod val="75000"/>
                  </a:schemeClr>
                </a:solidFill>
              </a:rPr>
              <a:t>Recrutement, stage, apprentissage</a:t>
            </a:r>
          </a:p>
        </p:txBody>
      </p:sp>
      <p:pic>
        <p:nvPicPr>
          <p:cNvPr id="18" name="Image 17"/>
          <p:cNvPicPr>
            <a:picLocks noChangeAspect="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21196" y="3678082"/>
            <a:ext cx="799954" cy="799954"/>
          </a:xfrm>
          <a:prstGeom prst="rect">
            <a:avLst/>
          </a:prstGeom>
        </p:spPr>
      </p:pic>
      <p:sp>
        <p:nvSpPr>
          <p:cNvPr id="19" name="ZoneTexte 18"/>
          <p:cNvSpPr txBox="1"/>
          <p:nvPr/>
        </p:nvSpPr>
        <p:spPr>
          <a:xfrm>
            <a:off x="7752524" y="3677949"/>
            <a:ext cx="3271192" cy="400110"/>
          </a:xfrm>
          <a:prstGeom prst="rect">
            <a:avLst/>
          </a:prstGeom>
          <a:solidFill>
            <a:schemeClr val="bg1"/>
          </a:solidFill>
        </p:spPr>
        <p:txBody>
          <a:bodyPr wrap="square" rtlCol="0">
            <a:spAutoFit/>
          </a:bodyPr>
          <a:lstStyle/>
          <a:p>
            <a:r>
              <a:rPr lang="fr-FR" sz="2000" b="1" dirty="0">
                <a:solidFill>
                  <a:schemeClr val="accent2"/>
                </a:solidFill>
              </a:rPr>
              <a:t>Maintien dans l’emploi</a:t>
            </a:r>
          </a:p>
        </p:txBody>
      </p:sp>
      <p:pic>
        <p:nvPicPr>
          <p:cNvPr id="20" name="Image 19"/>
          <p:cNvPicPr>
            <a:picLocks noChangeAspect="1"/>
          </p:cNvPicPr>
          <p:nvPr/>
        </p:nvPicPr>
        <p:blipFill>
          <a:blip r:embed="rId6"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670253" y="3466076"/>
            <a:ext cx="936495" cy="936495"/>
          </a:xfrm>
          <a:prstGeom prst="rect">
            <a:avLst/>
          </a:prstGeom>
        </p:spPr>
      </p:pic>
      <p:sp>
        <p:nvSpPr>
          <p:cNvPr id="21" name="Titre 1"/>
          <p:cNvSpPr txBox="1">
            <a:spLocks/>
          </p:cNvSpPr>
          <p:nvPr/>
        </p:nvSpPr>
        <p:spPr>
          <a:xfrm>
            <a:off x="7752524" y="4924350"/>
            <a:ext cx="4202852" cy="1323439"/>
          </a:xfrm>
          <a:prstGeom prst="rect">
            <a:avLst/>
          </a:prstGeom>
          <a:noFill/>
        </p:spPr>
        <p:txBody>
          <a:bodyPr wrap="square" rtlCol="0">
            <a:spAutoFit/>
          </a:bodyPr>
          <a:lstStyle>
            <a:defPPr>
              <a:defRPr lang="fr-FR"/>
            </a:defPPr>
            <a:lvl1pPr>
              <a:defRPr sz="1200" b="1">
                <a:solidFill>
                  <a:schemeClr val="accent2"/>
                </a:solidFill>
              </a:defRPr>
            </a:lvl1pPr>
          </a:lstStyle>
          <a:p>
            <a:r>
              <a:rPr lang="fr-FR" sz="2000" dirty="0">
                <a:solidFill>
                  <a:schemeClr val="accent5"/>
                </a:solidFill>
              </a:rPr>
              <a:t>Utilisation et taux de consommation des budgets FIPHFP et employeur</a:t>
            </a:r>
            <a:br>
              <a:rPr lang="fr-FR" sz="2000" dirty="0">
                <a:solidFill>
                  <a:schemeClr val="accent5"/>
                </a:solidFill>
              </a:rPr>
            </a:br>
            <a:r>
              <a:rPr lang="fr-FR" sz="2000" dirty="0">
                <a:solidFill>
                  <a:schemeClr val="accent5"/>
                </a:solidFill>
              </a:rPr>
              <a:t/>
            </a:r>
            <a:br>
              <a:rPr lang="fr-FR" sz="2000" dirty="0">
                <a:solidFill>
                  <a:schemeClr val="accent5"/>
                </a:solidFill>
              </a:rPr>
            </a:br>
            <a:endParaRPr lang="fr-FR" sz="2000" dirty="0">
              <a:solidFill>
                <a:schemeClr val="accent5"/>
              </a:solidFill>
            </a:endParaRPr>
          </a:p>
        </p:txBody>
      </p:sp>
      <p:pic>
        <p:nvPicPr>
          <p:cNvPr id="22" name="Picture 2"/>
          <p:cNvPicPr>
            <a:picLocks noChangeAspect="1" noChangeArrowheads="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70253" y="4924350"/>
            <a:ext cx="951816" cy="951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0507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xmlns="" id="{26399D1E-CE44-4FA2-97A7-F20F9D825297}"/>
              </a:ext>
            </a:extLst>
          </p:cNvPr>
          <p:cNvSpPr>
            <a:spLocks noGrp="1"/>
          </p:cNvSpPr>
          <p:nvPr>
            <p:ph type="body" sz="half" idx="2"/>
          </p:nvPr>
        </p:nvSpPr>
        <p:spPr>
          <a:xfrm>
            <a:off x="629252" y="2068443"/>
            <a:ext cx="5083935" cy="4343400"/>
          </a:xfrm>
        </p:spPr>
        <p:txBody>
          <a:bodyPr/>
          <a:lstStyle/>
          <a:p>
            <a:r>
              <a:rPr lang="fr-FR" sz="2000" b="1" dirty="0"/>
              <a:t>Objectifs année 1 :</a:t>
            </a:r>
          </a:p>
          <a:p>
            <a:endParaRPr lang="fr-FR" sz="2000" b="1" dirty="0"/>
          </a:p>
          <a:p>
            <a:r>
              <a:rPr lang="fr-FR" sz="2000" b="1" dirty="0"/>
              <a:t>Actions réalisées année 1:</a:t>
            </a:r>
          </a:p>
          <a:p>
            <a:endParaRPr lang="fr-FR" sz="2000" b="1" dirty="0"/>
          </a:p>
          <a:p>
            <a:endParaRPr lang="fr-FR" sz="2000" b="1" dirty="0"/>
          </a:p>
          <a:p>
            <a:r>
              <a:rPr lang="fr-FR" sz="2000" b="1" dirty="0"/>
              <a:t>Indicateurs clés :</a:t>
            </a:r>
          </a:p>
        </p:txBody>
      </p:sp>
      <p:sp>
        <p:nvSpPr>
          <p:cNvPr id="8" name="ZoneTexte 7">
            <a:extLst>
              <a:ext uri="{FF2B5EF4-FFF2-40B4-BE49-F238E27FC236}">
                <a16:creationId xmlns:a16="http://schemas.microsoft.com/office/drawing/2014/main" xmlns="" id="{06664FA2-220D-4DC0-91FD-89DBE94BE162}"/>
              </a:ext>
            </a:extLst>
          </p:cNvPr>
          <p:cNvSpPr txBox="1"/>
          <p:nvPr/>
        </p:nvSpPr>
        <p:spPr>
          <a:xfrm>
            <a:off x="1825876" y="605496"/>
            <a:ext cx="5464397" cy="830997"/>
          </a:xfrm>
          <a:prstGeom prst="rect">
            <a:avLst/>
          </a:prstGeom>
          <a:solidFill>
            <a:schemeClr val="bg1"/>
          </a:solidFill>
        </p:spPr>
        <p:txBody>
          <a:bodyPr wrap="square" rtlCol="0">
            <a:spAutoFit/>
          </a:bodyPr>
          <a:lstStyle/>
          <a:p>
            <a:r>
              <a:rPr lang="fr-FR" sz="2400" b="1" dirty="0">
                <a:solidFill>
                  <a:schemeClr val="bg1">
                    <a:lumMod val="50000"/>
                  </a:schemeClr>
                </a:solidFill>
              </a:rPr>
              <a:t>Organisation autour de la politique handicap et de la convention</a:t>
            </a:r>
          </a:p>
        </p:txBody>
      </p:sp>
      <p:pic>
        <p:nvPicPr>
          <p:cNvPr id="9" name="Image 8">
            <a:extLst>
              <a:ext uri="{FF2B5EF4-FFF2-40B4-BE49-F238E27FC236}">
                <a16:creationId xmlns:a16="http://schemas.microsoft.com/office/drawing/2014/main" xmlns="" id="{67E52254-74AB-4BC2-BCCD-30E500C18812}"/>
              </a:ext>
            </a:extLst>
          </p:cNvPr>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629252" y="422683"/>
            <a:ext cx="1196624" cy="1196624"/>
          </a:xfrm>
          <a:prstGeom prst="rect">
            <a:avLst/>
          </a:prstGeom>
        </p:spPr>
      </p:pic>
      <p:sp>
        <p:nvSpPr>
          <p:cNvPr id="10" name="ZoneTexte 9">
            <a:extLst>
              <a:ext uri="{FF2B5EF4-FFF2-40B4-BE49-F238E27FC236}">
                <a16:creationId xmlns:a16="http://schemas.microsoft.com/office/drawing/2014/main" xmlns="" id="{37E69FA1-A295-4F7F-A9FA-86F2BBB5CC65}"/>
              </a:ext>
            </a:extLst>
          </p:cNvPr>
          <p:cNvSpPr txBox="1"/>
          <p:nvPr/>
        </p:nvSpPr>
        <p:spPr>
          <a:xfrm>
            <a:off x="9607827" y="1595344"/>
            <a:ext cx="2132856" cy="400110"/>
          </a:xfrm>
          <a:prstGeom prst="rect">
            <a:avLst/>
          </a:prstGeom>
          <a:noFill/>
        </p:spPr>
        <p:txBody>
          <a:bodyPr wrap="square" rtlCol="0">
            <a:spAutoFit/>
          </a:bodyPr>
          <a:lstStyle/>
          <a:p>
            <a:r>
              <a:rPr lang="fr-FR" sz="2000" b="1" dirty="0"/>
              <a:t>Météo</a:t>
            </a:r>
          </a:p>
        </p:txBody>
      </p:sp>
      <p:sp>
        <p:nvSpPr>
          <p:cNvPr id="11" name="ZoneTexte 10">
            <a:extLst>
              <a:ext uri="{FF2B5EF4-FFF2-40B4-BE49-F238E27FC236}">
                <a16:creationId xmlns:a16="http://schemas.microsoft.com/office/drawing/2014/main" xmlns="" id="{C658E82A-43B0-495B-A196-49FB73E3E98C}"/>
              </a:ext>
            </a:extLst>
          </p:cNvPr>
          <p:cNvSpPr txBox="1"/>
          <p:nvPr/>
        </p:nvSpPr>
        <p:spPr>
          <a:xfrm>
            <a:off x="9802554" y="4213086"/>
            <a:ext cx="1501146" cy="400110"/>
          </a:xfrm>
          <a:prstGeom prst="rect">
            <a:avLst/>
          </a:prstGeom>
          <a:noFill/>
        </p:spPr>
        <p:txBody>
          <a:bodyPr wrap="square" rtlCol="0">
            <a:spAutoFit/>
          </a:bodyPr>
          <a:lstStyle/>
          <a:p>
            <a:r>
              <a:rPr lang="fr-FR" sz="2000" b="1" dirty="0"/>
              <a:t>Tendance</a:t>
            </a:r>
          </a:p>
        </p:txBody>
      </p:sp>
      <p:pic>
        <p:nvPicPr>
          <p:cNvPr id="16" name="Image 15">
            <a:extLst>
              <a:ext uri="{FF2B5EF4-FFF2-40B4-BE49-F238E27FC236}">
                <a16:creationId xmlns:a16="http://schemas.microsoft.com/office/drawing/2014/main" xmlns="" id="{A7096F3E-725D-40E3-935B-88E4BE2A8508}"/>
              </a:ext>
            </a:extLst>
          </p:cNvPr>
          <p:cNvPicPr>
            <a:picLocks noChangeAspect="1"/>
          </p:cNvPicPr>
          <p:nvPr/>
        </p:nvPicPr>
        <p:blipFill rotWithShape="1">
          <a:blip r:embed="rId3"/>
          <a:srcRect l="59640" t="50000" r="23087" b="25938"/>
          <a:stretch/>
        </p:blipFill>
        <p:spPr>
          <a:xfrm>
            <a:off x="9524259" y="2068443"/>
            <a:ext cx="1606470" cy="1791811"/>
          </a:xfrm>
          <a:prstGeom prst="rect">
            <a:avLst/>
          </a:prstGeom>
        </p:spPr>
      </p:pic>
      <p:pic>
        <p:nvPicPr>
          <p:cNvPr id="1026" name="Picture 2" descr="Décroissance Images – Parcourir 661 le catalogue de photos, vecteurs et  vidéos | Adobe Stock">
            <a:extLst>
              <a:ext uri="{FF2B5EF4-FFF2-40B4-BE49-F238E27FC236}">
                <a16:creationId xmlns:a16="http://schemas.microsoft.com/office/drawing/2014/main" xmlns="" id="{F6EAA5DC-E567-4D7D-9215-38EDF8D92531}"/>
              </a:ext>
            </a:extLst>
          </p:cNvPr>
          <p:cNvPicPr>
            <a:picLocks noChangeAspect="1" noChangeArrowheads="1"/>
          </p:cNvPicPr>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l="25540" r="47991"/>
          <a:stretch/>
        </p:blipFill>
        <p:spPr bwMode="auto">
          <a:xfrm>
            <a:off x="10036292" y="4795922"/>
            <a:ext cx="1033670" cy="1171575"/>
          </a:xfrm>
          <a:prstGeom prst="rect">
            <a:avLst/>
          </a:prstGeom>
          <a:noFill/>
          <a:extLst>
            <a:ext uri="{909E8E84-426E-40DD-AFC4-6F175D3DCCD1}">
              <a14:hiddenFill xmlns:a14="http://schemas.microsoft.com/office/drawing/2010/main">
                <a:solidFill>
                  <a:srgbClr val="FFFFFF"/>
                </a:solidFill>
              </a14:hiddenFill>
            </a:ext>
          </a:extLst>
        </p:spPr>
      </p:pic>
      <p:sp>
        <p:nvSpPr>
          <p:cNvPr id="4" name="Bulle narrative : rectangle à coins arrondis 3">
            <a:extLst>
              <a:ext uri="{FF2B5EF4-FFF2-40B4-BE49-F238E27FC236}">
                <a16:creationId xmlns:a16="http://schemas.microsoft.com/office/drawing/2014/main" xmlns="" id="{2A0A4FFA-71D2-4D81-A6D4-FD0151742BB0}"/>
              </a:ext>
            </a:extLst>
          </p:cNvPr>
          <p:cNvSpPr/>
          <p:nvPr/>
        </p:nvSpPr>
        <p:spPr>
          <a:xfrm>
            <a:off x="6909811" y="460510"/>
            <a:ext cx="2406749" cy="2967385"/>
          </a:xfrm>
          <a:prstGeom prst="wedgeRoundRectCallout">
            <a:avLst>
              <a:gd name="adj1" fmla="val 56255"/>
              <a:gd name="adj2" fmla="val 865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Les symboles permettent de rendre visible la météo de cet axe (taux de réalisation des actions) et la tendance (est-ce que ça va en s’empirant ou en progressant)</a:t>
            </a:r>
          </a:p>
        </p:txBody>
      </p:sp>
    </p:spTree>
    <p:extLst>
      <p:ext uri="{BB962C8B-B14F-4D97-AF65-F5344CB8AC3E}">
        <p14:creationId xmlns:p14="http://schemas.microsoft.com/office/powerpoint/2010/main" val="2110434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xmlns="" id="{26399D1E-CE44-4FA2-97A7-F20F9D825297}"/>
              </a:ext>
            </a:extLst>
          </p:cNvPr>
          <p:cNvSpPr>
            <a:spLocks noGrp="1"/>
          </p:cNvSpPr>
          <p:nvPr>
            <p:ph type="body" sz="half" idx="2"/>
          </p:nvPr>
        </p:nvSpPr>
        <p:spPr>
          <a:xfrm>
            <a:off x="629252" y="2068443"/>
            <a:ext cx="5083935" cy="4343400"/>
          </a:xfrm>
        </p:spPr>
        <p:txBody>
          <a:bodyPr/>
          <a:lstStyle/>
          <a:p>
            <a:r>
              <a:rPr lang="fr-FR" sz="2000" b="1" dirty="0"/>
              <a:t>Propositions année n+1 :</a:t>
            </a:r>
          </a:p>
        </p:txBody>
      </p:sp>
      <p:sp>
        <p:nvSpPr>
          <p:cNvPr id="8" name="ZoneTexte 7">
            <a:extLst>
              <a:ext uri="{FF2B5EF4-FFF2-40B4-BE49-F238E27FC236}">
                <a16:creationId xmlns:a16="http://schemas.microsoft.com/office/drawing/2014/main" xmlns="" id="{06664FA2-220D-4DC0-91FD-89DBE94BE162}"/>
              </a:ext>
            </a:extLst>
          </p:cNvPr>
          <p:cNvSpPr txBox="1"/>
          <p:nvPr/>
        </p:nvSpPr>
        <p:spPr>
          <a:xfrm>
            <a:off x="1901639" y="718665"/>
            <a:ext cx="5464397" cy="830997"/>
          </a:xfrm>
          <a:prstGeom prst="rect">
            <a:avLst/>
          </a:prstGeom>
          <a:solidFill>
            <a:schemeClr val="bg1"/>
          </a:solidFill>
        </p:spPr>
        <p:txBody>
          <a:bodyPr wrap="square" rtlCol="0">
            <a:spAutoFit/>
          </a:bodyPr>
          <a:lstStyle/>
          <a:p>
            <a:r>
              <a:rPr lang="fr-FR" sz="2400" b="1" dirty="0">
                <a:solidFill>
                  <a:schemeClr val="bg1">
                    <a:lumMod val="50000"/>
                  </a:schemeClr>
                </a:solidFill>
              </a:rPr>
              <a:t>Organisation autour de la politique handicap et de la convention</a:t>
            </a:r>
          </a:p>
        </p:txBody>
      </p:sp>
      <p:pic>
        <p:nvPicPr>
          <p:cNvPr id="9" name="Image 8">
            <a:extLst>
              <a:ext uri="{FF2B5EF4-FFF2-40B4-BE49-F238E27FC236}">
                <a16:creationId xmlns:a16="http://schemas.microsoft.com/office/drawing/2014/main" xmlns="" id="{67E52254-74AB-4BC2-BCCD-30E500C18812}"/>
              </a:ext>
            </a:extLst>
          </p:cNvPr>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629252" y="465201"/>
            <a:ext cx="1196624" cy="1196624"/>
          </a:xfrm>
          <a:prstGeom prst="rect">
            <a:avLst/>
          </a:prstGeom>
        </p:spPr>
      </p:pic>
    </p:spTree>
    <p:extLst>
      <p:ext uri="{BB962C8B-B14F-4D97-AF65-F5344CB8AC3E}">
        <p14:creationId xmlns:p14="http://schemas.microsoft.com/office/powerpoint/2010/main" val="3796284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xmlns="" id="{26399D1E-CE44-4FA2-97A7-F20F9D825297}"/>
              </a:ext>
            </a:extLst>
          </p:cNvPr>
          <p:cNvSpPr>
            <a:spLocks noGrp="1"/>
          </p:cNvSpPr>
          <p:nvPr>
            <p:ph type="body" sz="half" idx="2"/>
          </p:nvPr>
        </p:nvSpPr>
        <p:spPr>
          <a:xfrm>
            <a:off x="629252" y="2068443"/>
            <a:ext cx="5083935" cy="4343400"/>
          </a:xfrm>
        </p:spPr>
        <p:txBody>
          <a:bodyPr/>
          <a:lstStyle/>
          <a:p>
            <a:r>
              <a:rPr lang="fr-FR" sz="2000" b="1" dirty="0"/>
              <a:t>Objectifs année 1 :</a:t>
            </a:r>
          </a:p>
          <a:p>
            <a:endParaRPr lang="fr-FR" sz="2000" b="1" dirty="0"/>
          </a:p>
          <a:p>
            <a:r>
              <a:rPr lang="fr-FR" sz="2000" b="1" dirty="0"/>
              <a:t>Actions réalisées année 1:</a:t>
            </a:r>
          </a:p>
          <a:p>
            <a:endParaRPr lang="fr-FR" sz="2000" b="1" dirty="0"/>
          </a:p>
          <a:p>
            <a:endParaRPr lang="fr-FR" sz="2000" b="1" dirty="0"/>
          </a:p>
          <a:p>
            <a:r>
              <a:rPr lang="fr-FR" sz="2000" b="1" dirty="0"/>
              <a:t>Indicateurs clés :</a:t>
            </a:r>
          </a:p>
        </p:txBody>
      </p:sp>
      <p:sp>
        <p:nvSpPr>
          <p:cNvPr id="10" name="ZoneTexte 9">
            <a:extLst>
              <a:ext uri="{FF2B5EF4-FFF2-40B4-BE49-F238E27FC236}">
                <a16:creationId xmlns:a16="http://schemas.microsoft.com/office/drawing/2014/main" xmlns="" id="{37E69FA1-A295-4F7F-A9FA-86F2BBB5CC65}"/>
              </a:ext>
            </a:extLst>
          </p:cNvPr>
          <p:cNvSpPr txBox="1"/>
          <p:nvPr/>
        </p:nvSpPr>
        <p:spPr>
          <a:xfrm>
            <a:off x="9607827" y="1595344"/>
            <a:ext cx="2132856" cy="400110"/>
          </a:xfrm>
          <a:prstGeom prst="rect">
            <a:avLst/>
          </a:prstGeom>
          <a:noFill/>
        </p:spPr>
        <p:txBody>
          <a:bodyPr wrap="square" rtlCol="0">
            <a:spAutoFit/>
          </a:bodyPr>
          <a:lstStyle/>
          <a:p>
            <a:r>
              <a:rPr lang="fr-FR" sz="2000" b="1" dirty="0"/>
              <a:t>Météo</a:t>
            </a:r>
          </a:p>
        </p:txBody>
      </p:sp>
      <p:sp>
        <p:nvSpPr>
          <p:cNvPr id="11" name="ZoneTexte 10">
            <a:extLst>
              <a:ext uri="{FF2B5EF4-FFF2-40B4-BE49-F238E27FC236}">
                <a16:creationId xmlns:a16="http://schemas.microsoft.com/office/drawing/2014/main" xmlns="" id="{C658E82A-43B0-495B-A196-49FB73E3E98C}"/>
              </a:ext>
            </a:extLst>
          </p:cNvPr>
          <p:cNvSpPr txBox="1"/>
          <p:nvPr/>
        </p:nvSpPr>
        <p:spPr>
          <a:xfrm>
            <a:off x="9802554" y="4213086"/>
            <a:ext cx="1501146" cy="400110"/>
          </a:xfrm>
          <a:prstGeom prst="rect">
            <a:avLst/>
          </a:prstGeom>
          <a:noFill/>
        </p:spPr>
        <p:txBody>
          <a:bodyPr wrap="square" rtlCol="0">
            <a:spAutoFit/>
          </a:bodyPr>
          <a:lstStyle/>
          <a:p>
            <a:r>
              <a:rPr lang="fr-FR" sz="2000" b="1" dirty="0"/>
              <a:t>Tendance</a:t>
            </a:r>
          </a:p>
        </p:txBody>
      </p:sp>
      <p:pic>
        <p:nvPicPr>
          <p:cNvPr id="16" name="Image 15">
            <a:extLst>
              <a:ext uri="{FF2B5EF4-FFF2-40B4-BE49-F238E27FC236}">
                <a16:creationId xmlns:a16="http://schemas.microsoft.com/office/drawing/2014/main" xmlns="" id="{A7096F3E-725D-40E3-935B-88E4BE2A8508}"/>
              </a:ext>
            </a:extLst>
          </p:cNvPr>
          <p:cNvPicPr>
            <a:picLocks noChangeAspect="1"/>
          </p:cNvPicPr>
          <p:nvPr/>
        </p:nvPicPr>
        <p:blipFill rotWithShape="1">
          <a:blip r:embed="rId2"/>
          <a:srcRect l="59640" t="50000" r="23087" b="25938"/>
          <a:stretch/>
        </p:blipFill>
        <p:spPr>
          <a:xfrm>
            <a:off x="9524259" y="2068443"/>
            <a:ext cx="1606470" cy="1791811"/>
          </a:xfrm>
          <a:prstGeom prst="rect">
            <a:avLst/>
          </a:prstGeom>
        </p:spPr>
      </p:pic>
      <p:pic>
        <p:nvPicPr>
          <p:cNvPr id="1026" name="Picture 2" descr="Décroissance Images – Parcourir 661 le catalogue de photos, vecteurs et  vidéos | Adobe Stock">
            <a:extLst>
              <a:ext uri="{FF2B5EF4-FFF2-40B4-BE49-F238E27FC236}">
                <a16:creationId xmlns:a16="http://schemas.microsoft.com/office/drawing/2014/main" xmlns="" id="{F6EAA5DC-E567-4D7D-9215-38EDF8D92531}"/>
              </a:ext>
            </a:extLst>
          </p:cNvPr>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25540" r="47991"/>
          <a:stretch/>
        </p:blipFill>
        <p:spPr bwMode="auto">
          <a:xfrm>
            <a:off x="10036292" y="4795922"/>
            <a:ext cx="1033670" cy="1171575"/>
          </a:xfrm>
          <a:prstGeom prst="rect">
            <a:avLst/>
          </a:prstGeom>
          <a:noFill/>
          <a:extLst>
            <a:ext uri="{909E8E84-426E-40DD-AFC4-6F175D3DCCD1}">
              <a14:hiddenFill xmlns:a14="http://schemas.microsoft.com/office/drawing/2010/main">
                <a:solidFill>
                  <a:srgbClr val="FFFFFF"/>
                </a:solidFill>
              </a14:hiddenFill>
            </a:ext>
          </a:extLst>
        </p:spPr>
      </p:pic>
      <p:sp>
        <p:nvSpPr>
          <p:cNvPr id="4" name="Bulle narrative : rectangle à coins arrondis 3">
            <a:extLst>
              <a:ext uri="{FF2B5EF4-FFF2-40B4-BE49-F238E27FC236}">
                <a16:creationId xmlns:a16="http://schemas.microsoft.com/office/drawing/2014/main" xmlns="" id="{2A0A4FFA-71D2-4D81-A6D4-FD0151742BB0}"/>
              </a:ext>
            </a:extLst>
          </p:cNvPr>
          <p:cNvSpPr/>
          <p:nvPr/>
        </p:nvSpPr>
        <p:spPr>
          <a:xfrm>
            <a:off x="6909811" y="460510"/>
            <a:ext cx="2406749" cy="2967385"/>
          </a:xfrm>
          <a:prstGeom prst="wedgeRoundRectCallout">
            <a:avLst>
              <a:gd name="adj1" fmla="val 56255"/>
              <a:gd name="adj2" fmla="val 865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Les symboles permettent de rendre visible la météo de cet axe (taux de réalisation des actions) et la tendance (est-ce que ça va en s’empirant ou en progressant)</a:t>
            </a:r>
          </a:p>
        </p:txBody>
      </p:sp>
      <p:sp>
        <p:nvSpPr>
          <p:cNvPr id="12" name="ZoneTexte 11">
            <a:extLst>
              <a:ext uri="{FF2B5EF4-FFF2-40B4-BE49-F238E27FC236}">
                <a16:creationId xmlns:a16="http://schemas.microsoft.com/office/drawing/2014/main" xmlns="" id="{B0F29775-5909-4655-9A38-8C95EE8C777C}"/>
              </a:ext>
            </a:extLst>
          </p:cNvPr>
          <p:cNvSpPr txBox="1"/>
          <p:nvPr/>
        </p:nvSpPr>
        <p:spPr>
          <a:xfrm>
            <a:off x="1867701" y="964534"/>
            <a:ext cx="4750843" cy="461665"/>
          </a:xfrm>
          <a:prstGeom prst="rect">
            <a:avLst/>
          </a:prstGeom>
          <a:solidFill>
            <a:schemeClr val="bg1"/>
          </a:solidFill>
        </p:spPr>
        <p:txBody>
          <a:bodyPr wrap="square" rtlCol="0">
            <a:spAutoFit/>
          </a:bodyPr>
          <a:lstStyle/>
          <a:p>
            <a:r>
              <a:rPr lang="fr-FR" sz="2400" b="1" dirty="0">
                <a:solidFill>
                  <a:schemeClr val="accent3">
                    <a:lumMod val="75000"/>
                  </a:schemeClr>
                </a:solidFill>
              </a:rPr>
              <a:t>Recrutement, stage, apprentissage</a:t>
            </a:r>
          </a:p>
        </p:txBody>
      </p:sp>
      <p:pic>
        <p:nvPicPr>
          <p:cNvPr id="13" name="Image 12">
            <a:extLst>
              <a:ext uri="{FF2B5EF4-FFF2-40B4-BE49-F238E27FC236}">
                <a16:creationId xmlns:a16="http://schemas.microsoft.com/office/drawing/2014/main" xmlns="" id="{5955EA84-A985-497E-8AF1-F7FEFE557F8A}"/>
              </a:ext>
            </a:extLst>
          </p:cNvPr>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791364" y="795390"/>
            <a:ext cx="799954" cy="799954"/>
          </a:xfrm>
          <a:prstGeom prst="rect">
            <a:avLst/>
          </a:prstGeom>
        </p:spPr>
      </p:pic>
    </p:spTree>
    <p:extLst>
      <p:ext uri="{BB962C8B-B14F-4D97-AF65-F5344CB8AC3E}">
        <p14:creationId xmlns:p14="http://schemas.microsoft.com/office/powerpoint/2010/main" val="2218397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xmlns="" id="{26399D1E-CE44-4FA2-97A7-F20F9D825297}"/>
              </a:ext>
            </a:extLst>
          </p:cNvPr>
          <p:cNvSpPr>
            <a:spLocks noGrp="1"/>
          </p:cNvSpPr>
          <p:nvPr>
            <p:ph type="body" sz="half" idx="2"/>
          </p:nvPr>
        </p:nvSpPr>
        <p:spPr>
          <a:xfrm>
            <a:off x="629252" y="2068443"/>
            <a:ext cx="5083935" cy="4343400"/>
          </a:xfrm>
        </p:spPr>
        <p:txBody>
          <a:bodyPr/>
          <a:lstStyle/>
          <a:p>
            <a:r>
              <a:rPr lang="fr-FR" sz="2000" b="1" dirty="0"/>
              <a:t>Propositions année n+1 :</a:t>
            </a:r>
          </a:p>
        </p:txBody>
      </p:sp>
      <p:sp>
        <p:nvSpPr>
          <p:cNvPr id="6" name="ZoneTexte 5">
            <a:extLst>
              <a:ext uri="{FF2B5EF4-FFF2-40B4-BE49-F238E27FC236}">
                <a16:creationId xmlns:a16="http://schemas.microsoft.com/office/drawing/2014/main" xmlns="" id="{CD027C78-4355-4E8D-9312-A75D3E87B81E}"/>
              </a:ext>
            </a:extLst>
          </p:cNvPr>
          <p:cNvSpPr txBox="1"/>
          <p:nvPr/>
        </p:nvSpPr>
        <p:spPr>
          <a:xfrm>
            <a:off x="1867701" y="964534"/>
            <a:ext cx="4750843" cy="461665"/>
          </a:xfrm>
          <a:prstGeom prst="rect">
            <a:avLst/>
          </a:prstGeom>
          <a:solidFill>
            <a:schemeClr val="bg1"/>
          </a:solidFill>
        </p:spPr>
        <p:txBody>
          <a:bodyPr wrap="square" rtlCol="0">
            <a:spAutoFit/>
          </a:bodyPr>
          <a:lstStyle/>
          <a:p>
            <a:r>
              <a:rPr lang="fr-FR" sz="2400" b="1" dirty="0">
                <a:solidFill>
                  <a:schemeClr val="accent3">
                    <a:lumMod val="75000"/>
                  </a:schemeClr>
                </a:solidFill>
              </a:rPr>
              <a:t>Recrutement, stage, apprentissage</a:t>
            </a:r>
          </a:p>
        </p:txBody>
      </p:sp>
      <p:pic>
        <p:nvPicPr>
          <p:cNvPr id="7" name="Image 6">
            <a:extLst>
              <a:ext uri="{FF2B5EF4-FFF2-40B4-BE49-F238E27FC236}">
                <a16:creationId xmlns:a16="http://schemas.microsoft.com/office/drawing/2014/main" xmlns="" id="{12A07B2A-4E3E-4F38-AFA6-95CCCFF262FF}"/>
              </a:ext>
            </a:extLst>
          </p:cNvPr>
          <p:cNvPicPr>
            <a:picLocks noChangeAspect="1"/>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791364" y="795390"/>
            <a:ext cx="799954" cy="799954"/>
          </a:xfrm>
          <a:prstGeom prst="rect">
            <a:avLst/>
          </a:prstGeom>
        </p:spPr>
      </p:pic>
    </p:spTree>
    <p:extLst>
      <p:ext uri="{BB962C8B-B14F-4D97-AF65-F5344CB8AC3E}">
        <p14:creationId xmlns:p14="http://schemas.microsoft.com/office/powerpoint/2010/main" val="3925153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xmlns="" id="{26399D1E-CE44-4FA2-97A7-F20F9D825297}"/>
              </a:ext>
            </a:extLst>
          </p:cNvPr>
          <p:cNvSpPr>
            <a:spLocks noGrp="1"/>
          </p:cNvSpPr>
          <p:nvPr>
            <p:ph type="body" sz="half" idx="2"/>
          </p:nvPr>
        </p:nvSpPr>
        <p:spPr>
          <a:xfrm>
            <a:off x="629252" y="2068443"/>
            <a:ext cx="5083935" cy="4343400"/>
          </a:xfrm>
        </p:spPr>
        <p:txBody>
          <a:bodyPr/>
          <a:lstStyle/>
          <a:p>
            <a:r>
              <a:rPr lang="fr-FR" sz="2000" b="1" dirty="0"/>
              <a:t>Objectifs année 1 :</a:t>
            </a:r>
          </a:p>
          <a:p>
            <a:endParaRPr lang="fr-FR" sz="2000" b="1" dirty="0"/>
          </a:p>
          <a:p>
            <a:r>
              <a:rPr lang="fr-FR" sz="2000" b="1" dirty="0"/>
              <a:t>Actions réalisées année 1:</a:t>
            </a:r>
          </a:p>
          <a:p>
            <a:endParaRPr lang="fr-FR" sz="2000" b="1" dirty="0"/>
          </a:p>
          <a:p>
            <a:endParaRPr lang="fr-FR" sz="2000" b="1" dirty="0"/>
          </a:p>
          <a:p>
            <a:r>
              <a:rPr lang="fr-FR" sz="2000" b="1" dirty="0"/>
              <a:t>Indicateurs clés :</a:t>
            </a:r>
          </a:p>
        </p:txBody>
      </p:sp>
      <p:sp>
        <p:nvSpPr>
          <p:cNvPr id="10" name="ZoneTexte 9">
            <a:extLst>
              <a:ext uri="{FF2B5EF4-FFF2-40B4-BE49-F238E27FC236}">
                <a16:creationId xmlns:a16="http://schemas.microsoft.com/office/drawing/2014/main" xmlns="" id="{37E69FA1-A295-4F7F-A9FA-86F2BBB5CC65}"/>
              </a:ext>
            </a:extLst>
          </p:cNvPr>
          <p:cNvSpPr txBox="1"/>
          <p:nvPr/>
        </p:nvSpPr>
        <p:spPr>
          <a:xfrm>
            <a:off x="9607827" y="1595344"/>
            <a:ext cx="2132856" cy="400110"/>
          </a:xfrm>
          <a:prstGeom prst="rect">
            <a:avLst/>
          </a:prstGeom>
          <a:noFill/>
        </p:spPr>
        <p:txBody>
          <a:bodyPr wrap="square" rtlCol="0">
            <a:spAutoFit/>
          </a:bodyPr>
          <a:lstStyle/>
          <a:p>
            <a:r>
              <a:rPr lang="fr-FR" sz="2000" b="1" dirty="0"/>
              <a:t>Météo</a:t>
            </a:r>
          </a:p>
        </p:txBody>
      </p:sp>
      <p:sp>
        <p:nvSpPr>
          <p:cNvPr id="11" name="ZoneTexte 10">
            <a:extLst>
              <a:ext uri="{FF2B5EF4-FFF2-40B4-BE49-F238E27FC236}">
                <a16:creationId xmlns:a16="http://schemas.microsoft.com/office/drawing/2014/main" xmlns="" id="{C658E82A-43B0-495B-A196-49FB73E3E98C}"/>
              </a:ext>
            </a:extLst>
          </p:cNvPr>
          <p:cNvSpPr txBox="1"/>
          <p:nvPr/>
        </p:nvSpPr>
        <p:spPr>
          <a:xfrm>
            <a:off x="9802554" y="4213086"/>
            <a:ext cx="1501146" cy="400110"/>
          </a:xfrm>
          <a:prstGeom prst="rect">
            <a:avLst/>
          </a:prstGeom>
          <a:noFill/>
        </p:spPr>
        <p:txBody>
          <a:bodyPr wrap="square" rtlCol="0">
            <a:spAutoFit/>
          </a:bodyPr>
          <a:lstStyle/>
          <a:p>
            <a:r>
              <a:rPr lang="fr-FR" sz="2000" b="1" dirty="0"/>
              <a:t>Tendance</a:t>
            </a:r>
          </a:p>
        </p:txBody>
      </p:sp>
      <p:pic>
        <p:nvPicPr>
          <p:cNvPr id="16" name="Image 15">
            <a:extLst>
              <a:ext uri="{FF2B5EF4-FFF2-40B4-BE49-F238E27FC236}">
                <a16:creationId xmlns:a16="http://schemas.microsoft.com/office/drawing/2014/main" xmlns="" id="{A7096F3E-725D-40E3-935B-88E4BE2A8508}"/>
              </a:ext>
            </a:extLst>
          </p:cNvPr>
          <p:cNvPicPr>
            <a:picLocks noChangeAspect="1"/>
          </p:cNvPicPr>
          <p:nvPr/>
        </p:nvPicPr>
        <p:blipFill rotWithShape="1">
          <a:blip r:embed="rId2"/>
          <a:srcRect l="59640" t="50000" r="23087" b="25938"/>
          <a:stretch/>
        </p:blipFill>
        <p:spPr>
          <a:xfrm>
            <a:off x="9524259" y="2068443"/>
            <a:ext cx="1606470" cy="1791811"/>
          </a:xfrm>
          <a:prstGeom prst="rect">
            <a:avLst/>
          </a:prstGeom>
        </p:spPr>
      </p:pic>
      <p:pic>
        <p:nvPicPr>
          <p:cNvPr id="1026" name="Picture 2" descr="Décroissance Images – Parcourir 661 le catalogue de photos, vecteurs et  vidéos | Adobe Stock">
            <a:extLst>
              <a:ext uri="{FF2B5EF4-FFF2-40B4-BE49-F238E27FC236}">
                <a16:creationId xmlns:a16="http://schemas.microsoft.com/office/drawing/2014/main" xmlns="" id="{F6EAA5DC-E567-4D7D-9215-38EDF8D92531}"/>
              </a:ext>
            </a:extLst>
          </p:cNvPr>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25540" r="47991"/>
          <a:stretch/>
        </p:blipFill>
        <p:spPr bwMode="auto">
          <a:xfrm>
            <a:off x="10036292" y="4795922"/>
            <a:ext cx="1033670" cy="1171575"/>
          </a:xfrm>
          <a:prstGeom prst="rect">
            <a:avLst/>
          </a:prstGeom>
          <a:noFill/>
          <a:extLst>
            <a:ext uri="{909E8E84-426E-40DD-AFC4-6F175D3DCCD1}">
              <a14:hiddenFill xmlns:a14="http://schemas.microsoft.com/office/drawing/2010/main">
                <a:solidFill>
                  <a:srgbClr val="FFFFFF"/>
                </a:solidFill>
              </a14:hiddenFill>
            </a:ext>
          </a:extLst>
        </p:spPr>
      </p:pic>
      <p:sp>
        <p:nvSpPr>
          <p:cNvPr id="4" name="Bulle narrative : rectangle à coins arrondis 3">
            <a:extLst>
              <a:ext uri="{FF2B5EF4-FFF2-40B4-BE49-F238E27FC236}">
                <a16:creationId xmlns:a16="http://schemas.microsoft.com/office/drawing/2014/main" xmlns="" id="{2A0A4FFA-71D2-4D81-A6D4-FD0151742BB0}"/>
              </a:ext>
            </a:extLst>
          </p:cNvPr>
          <p:cNvSpPr/>
          <p:nvPr/>
        </p:nvSpPr>
        <p:spPr>
          <a:xfrm>
            <a:off x="6909811" y="460510"/>
            <a:ext cx="2406749" cy="2967385"/>
          </a:xfrm>
          <a:prstGeom prst="wedgeRoundRectCallout">
            <a:avLst>
              <a:gd name="adj1" fmla="val 56255"/>
              <a:gd name="adj2" fmla="val 865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Les symboles permettent de rendre visible la météo de cet axe (taux de réalisation des actions) et la tendance (est-ce que ça va en s’empirant ou en progressant)</a:t>
            </a:r>
          </a:p>
        </p:txBody>
      </p:sp>
      <p:sp>
        <p:nvSpPr>
          <p:cNvPr id="12" name="ZoneTexte 11">
            <a:extLst>
              <a:ext uri="{FF2B5EF4-FFF2-40B4-BE49-F238E27FC236}">
                <a16:creationId xmlns:a16="http://schemas.microsoft.com/office/drawing/2014/main" xmlns="" id="{B893B825-8397-4EE3-A73A-AE5B03AD96E8}"/>
              </a:ext>
            </a:extLst>
          </p:cNvPr>
          <p:cNvSpPr txBox="1"/>
          <p:nvPr/>
        </p:nvSpPr>
        <p:spPr>
          <a:xfrm>
            <a:off x="2145454" y="579681"/>
            <a:ext cx="4255346" cy="830997"/>
          </a:xfrm>
          <a:prstGeom prst="rect">
            <a:avLst/>
          </a:prstGeom>
          <a:solidFill>
            <a:schemeClr val="bg1"/>
          </a:solidFill>
        </p:spPr>
        <p:txBody>
          <a:bodyPr wrap="square" rtlCol="0">
            <a:spAutoFit/>
          </a:bodyPr>
          <a:lstStyle/>
          <a:p>
            <a:r>
              <a:rPr lang="fr-FR" sz="2400" b="1" dirty="0">
                <a:solidFill>
                  <a:schemeClr val="accent1"/>
                </a:solidFill>
              </a:rPr>
              <a:t>Communication et sensibilisation au handicap</a:t>
            </a:r>
          </a:p>
        </p:txBody>
      </p:sp>
      <p:pic>
        <p:nvPicPr>
          <p:cNvPr id="13" name="Image 12">
            <a:extLst>
              <a:ext uri="{FF2B5EF4-FFF2-40B4-BE49-F238E27FC236}">
                <a16:creationId xmlns:a16="http://schemas.microsoft.com/office/drawing/2014/main" xmlns="" id="{43815D68-7340-4A34-9360-7C31ECBC9F6F}"/>
              </a:ext>
            </a:extLst>
          </p:cNvPr>
          <p:cNvPicPr>
            <a:picLocks noChangeAspect="1"/>
          </p:cNvPicPr>
          <p:nvPr/>
        </p:nvPicPr>
        <p:blipFill rotWithShape="1">
          <a:blip r:embed="rId4">
            <a:duotone>
              <a:schemeClr val="accent1">
                <a:shade val="45000"/>
                <a:satMod val="135000"/>
              </a:schemeClr>
              <a:prstClr val="white"/>
            </a:duotone>
          </a:blip>
          <a:srcRect l="17288" r="8828"/>
          <a:stretch/>
        </p:blipFill>
        <p:spPr>
          <a:xfrm>
            <a:off x="959622" y="733570"/>
            <a:ext cx="1171549" cy="707886"/>
          </a:xfrm>
          <a:prstGeom prst="rect">
            <a:avLst/>
          </a:prstGeom>
        </p:spPr>
      </p:pic>
    </p:spTree>
    <p:extLst>
      <p:ext uri="{BB962C8B-B14F-4D97-AF65-F5344CB8AC3E}">
        <p14:creationId xmlns:p14="http://schemas.microsoft.com/office/powerpoint/2010/main" val="3926111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xmlns="" id="{26399D1E-CE44-4FA2-97A7-F20F9D825297}"/>
              </a:ext>
            </a:extLst>
          </p:cNvPr>
          <p:cNvSpPr>
            <a:spLocks noGrp="1"/>
          </p:cNvSpPr>
          <p:nvPr>
            <p:ph type="body" sz="half" idx="2"/>
          </p:nvPr>
        </p:nvSpPr>
        <p:spPr>
          <a:xfrm>
            <a:off x="629252" y="2068443"/>
            <a:ext cx="5083935" cy="4343400"/>
          </a:xfrm>
        </p:spPr>
        <p:txBody>
          <a:bodyPr/>
          <a:lstStyle/>
          <a:p>
            <a:r>
              <a:rPr lang="fr-FR" sz="2000" b="1" dirty="0"/>
              <a:t>Propositions année n+1 :</a:t>
            </a:r>
          </a:p>
        </p:txBody>
      </p:sp>
      <p:sp>
        <p:nvSpPr>
          <p:cNvPr id="6" name="ZoneTexte 5">
            <a:extLst>
              <a:ext uri="{FF2B5EF4-FFF2-40B4-BE49-F238E27FC236}">
                <a16:creationId xmlns:a16="http://schemas.microsoft.com/office/drawing/2014/main" xmlns="" id="{3C04EA8F-7310-4E26-81A0-57E22ED6D9B6}"/>
              </a:ext>
            </a:extLst>
          </p:cNvPr>
          <p:cNvSpPr txBox="1"/>
          <p:nvPr/>
        </p:nvSpPr>
        <p:spPr>
          <a:xfrm>
            <a:off x="2145454" y="579681"/>
            <a:ext cx="4255346" cy="830997"/>
          </a:xfrm>
          <a:prstGeom prst="rect">
            <a:avLst/>
          </a:prstGeom>
          <a:solidFill>
            <a:schemeClr val="bg1"/>
          </a:solidFill>
        </p:spPr>
        <p:txBody>
          <a:bodyPr wrap="square" rtlCol="0">
            <a:spAutoFit/>
          </a:bodyPr>
          <a:lstStyle/>
          <a:p>
            <a:r>
              <a:rPr lang="fr-FR" sz="2400" b="1" dirty="0">
                <a:solidFill>
                  <a:schemeClr val="accent1"/>
                </a:solidFill>
              </a:rPr>
              <a:t>Communication et sensibilisation au handicap</a:t>
            </a:r>
          </a:p>
        </p:txBody>
      </p:sp>
      <p:pic>
        <p:nvPicPr>
          <p:cNvPr id="7" name="Image 6">
            <a:extLst>
              <a:ext uri="{FF2B5EF4-FFF2-40B4-BE49-F238E27FC236}">
                <a16:creationId xmlns:a16="http://schemas.microsoft.com/office/drawing/2014/main" xmlns="" id="{736D5262-AEEF-46CE-AA5B-296731FA04E7}"/>
              </a:ext>
            </a:extLst>
          </p:cNvPr>
          <p:cNvPicPr>
            <a:picLocks noChangeAspect="1"/>
          </p:cNvPicPr>
          <p:nvPr/>
        </p:nvPicPr>
        <p:blipFill rotWithShape="1">
          <a:blip r:embed="rId2">
            <a:duotone>
              <a:schemeClr val="accent1">
                <a:shade val="45000"/>
                <a:satMod val="135000"/>
              </a:schemeClr>
              <a:prstClr val="white"/>
            </a:duotone>
          </a:blip>
          <a:srcRect l="17288" r="8828"/>
          <a:stretch/>
        </p:blipFill>
        <p:spPr>
          <a:xfrm>
            <a:off x="959622" y="733570"/>
            <a:ext cx="1171549" cy="707886"/>
          </a:xfrm>
          <a:prstGeom prst="rect">
            <a:avLst/>
          </a:prstGeom>
        </p:spPr>
      </p:pic>
    </p:spTree>
    <p:extLst>
      <p:ext uri="{BB962C8B-B14F-4D97-AF65-F5344CB8AC3E}">
        <p14:creationId xmlns:p14="http://schemas.microsoft.com/office/powerpoint/2010/main" val="900733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xmlns="" id="{26399D1E-CE44-4FA2-97A7-F20F9D825297}"/>
              </a:ext>
            </a:extLst>
          </p:cNvPr>
          <p:cNvSpPr>
            <a:spLocks noGrp="1"/>
          </p:cNvSpPr>
          <p:nvPr>
            <p:ph type="body" sz="half" idx="2"/>
          </p:nvPr>
        </p:nvSpPr>
        <p:spPr>
          <a:xfrm>
            <a:off x="629252" y="2068443"/>
            <a:ext cx="5083935" cy="4343400"/>
          </a:xfrm>
        </p:spPr>
        <p:txBody>
          <a:bodyPr/>
          <a:lstStyle/>
          <a:p>
            <a:r>
              <a:rPr lang="fr-FR" sz="2000" b="1" dirty="0"/>
              <a:t>Objectifs année 1 :</a:t>
            </a:r>
          </a:p>
          <a:p>
            <a:endParaRPr lang="fr-FR" sz="2000" b="1" dirty="0"/>
          </a:p>
          <a:p>
            <a:r>
              <a:rPr lang="fr-FR" sz="2000" b="1" dirty="0"/>
              <a:t>Actions réalisées année 1:</a:t>
            </a:r>
          </a:p>
          <a:p>
            <a:endParaRPr lang="fr-FR" sz="2000" b="1" dirty="0"/>
          </a:p>
          <a:p>
            <a:endParaRPr lang="fr-FR" sz="2000" b="1" dirty="0"/>
          </a:p>
          <a:p>
            <a:r>
              <a:rPr lang="fr-FR" sz="2000" b="1" dirty="0"/>
              <a:t>Indicateurs clés :</a:t>
            </a:r>
          </a:p>
        </p:txBody>
      </p:sp>
      <p:sp>
        <p:nvSpPr>
          <p:cNvPr id="10" name="ZoneTexte 9">
            <a:extLst>
              <a:ext uri="{FF2B5EF4-FFF2-40B4-BE49-F238E27FC236}">
                <a16:creationId xmlns:a16="http://schemas.microsoft.com/office/drawing/2014/main" xmlns="" id="{37E69FA1-A295-4F7F-A9FA-86F2BBB5CC65}"/>
              </a:ext>
            </a:extLst>
          </p:cNvPr>
          <p:cNvSpPr txBox="1"/>
          <p:nvPr/>
        </p:nvSpPr>
        <p:spPr>
          <a:xfrm>
            <a:off x="9607827" y="1595344"/>
            <a:ext cx="2132856" cy="400110"/>
          </a:xfrm>
          <a:prstGeom prst="rect">
            <a:avLst/>
          </a:prstGeom>
          <a:noFill/>
        </p:spPr>
        <p:txBody>
          <a:bodyPr wrap="square" rtlCol="0">
            <a:spAutoFit/>
          </a:bodyPr>
          <a:lstStyle/>
          <a:p>
            <a:r>
              <a:rPr lang="fr-FR" sz="2000" b="1" dirty="0"/>
              <a:t>Météo</a:t>
            </a:r>
          </a:p>
        </p:txBody>
      </p:sp>
      <p:sp>
        <p:nvSpPr>
          <p:cNvPr id="11" name="ZoneTexte 10">
            <a:extLst>
              <a:ext uri="{FF2B5EF4-FFF2-40B4-BE49-F238E27FC236}">
                <a16:creationId xmlns:a16="http://schemas.microsoft.com/office/drawing/2014/main" xmlns="" id="{C658E82A-43B0-495B-A196-49FB73E3E98C}"/>
              </a:ext>
            </a:extLst>
          </p:cNvPr>
          <p:cNvSpPr txBox="1"/>
          <p:nvPr/>
        </p:nvSpPr>
        <p:spPr>
          <a:xfrm>
            <a:off x="9802554" y="4213086"/>
            <a:ext cx="1501146" cy="400110"/>
          </a:xfrm>
          <a:prstGeom prst="rect">
            <a:avLst/>
          </a:prstGeom>
          <a:noFill/>
        </p:spPr>
        <p:txBody>
          <a:bodyPr wrap="square" rtlCol="0">
            <a:spAutoFit/>
          </a:bodyPr>
          <a:lstStyle/>
          <a:p>
            <a:r>
              <a:rPr lang="fr-FR" sz="2000" b="1" dirty="0"/>
              <a:t>Tendance</a:t>
            </a:r>
          </a:p>
        </p:txBody>
      </p:sp>
      <p:pic>
        <p:nvPicPr>
          <p:cNvPr id="16" name="Image 15">
            <a:extLst>
              <a:ext uri="{FF2B5EF4-FFF2-40B4-BE49-F238E27FC236}">
                <a16:creationId xmlns:a16="http://schemas.microsoft.com/office/drawing/2014/main" xmlns="" id="{A7096F3E-725D-40E3-935B-88E4BE2A8508}"/>
              </a:ext>
            </a:extLst>
          </p:cNvPr>
          <p:cNvPicPr>
            <a:picLocks noChangeAspect="1"/>
          </p:cNvPicPr>
          <p:nvPr/>
        </p:nvPicPr>
        <p:blipFill rotWithShape="1">
          <a:blip r:embed="rId2"/>
          <a:srcRect l="59640" t="50000" r="23087" b="25938"/>
          <a:stretch/>
        </p:blipFill>
        <p:spPr>
          <a:xfrm>
            <a:off x="9524259" y="2068443"/>
            <a:ext cx="1606470" cy="1791811"/>
          </a:xfrm>
          <a:prstGeom prst="rect">
            <a:avLst/>
          </a:prstGeom>
        </p:spPr>
      </p:pic>
      <p:pic>
        <p:nvPicPr>
          <p:cNvPr id="1026" name="Picture 2" descr="Décroissance Images – Parcourir 661 le catalogue de photos, vecteurs et  vidéos | Adobe Stock">
            <a:extLst>
              <a:ext uri="{FF2B5EF4-FFF2-40B4-BE49-F238E27FC236}">
                <a16:creationId xmlns:a16="http://schemas.microsoft.com/office/drawing/2014/main" xmlns="" id="{F6EAA5DC-E567-4D7D-9215-38EDF8D92531}"/>
              </a:ext>
            </a:extLst>
          </p:cNvPr>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25540" r="47991"/>
          <a:stretch/>
        </p:blipFill>
        <p:spPr bwMode="auto">
          <a:xfrm>
            <a:off x="10036292" y="4795922"/>
            <a:ext cx="1033670" cy="1171575"/>
          </a:xfrm>
          <a:prstGeom prst="rect">
            <a:avLst/>
          </a:prstGeom>
          <a:noFill/>
          <a:extLst>
            <a:ext uri="{909E8E84-426E-40DD-AFC4-6F175D3DCCD1}">
              <a14:hiddenFill xmlns:a14="http://schemas.microsoft.com/office/drawing/2010/main">
                <a:solidFill>
                  <a:srgbClr val="FFFFFF"/>
                </a:solidFill>
              </a14:hiddenFill>
            </a:ext>
          </a:extLst>
        </p:spPr>
      </p:pic>
      <p:sp>
        <p:nvSpPr>
          <p:cNvPr id="4" name="Bulle narrative : rectangle à coins arrondis 3">
            <a:extLst>
              <a:ext uri="{FF2B5EF4-FFF2-40B4-BE49-F238E27FC236}">
                <a16:creationId xmlns:a16="http://schemas.microsoft.com/office/drawing/2014/main" xmlns="" id="{2A0A4FFA-71D2-4D81-A6D4-FD0151742BB0}"/>
              </a:ext>
            </a:extLst>
          </p:cNvPr>
          <p:cNvSpPr/>
          <p:nvPr/>
        </p:nvSpPr>
        <p:spPr>
          <a:xfrm>
            <a:off x="6909811" y="460510"/>
            <a:ext cx="2406749" cy="2967385"/>
          </a:xfrm>
          <a:prstGeom prst="wedgeRoundRectCallout">
            <a:avLst>
              <a:gd name="adj1" fmla="val 56255"/>
              <a:gd name="adj2" fmla="val 865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Les symboles permettent de rendre visible la météo de cet axe (taux de réalisation des actions) et la tendance (est-ce que ça va en s’empirant ou en progressant)</a:t>
            </a:r>
          </a:p>
        </p:txBody>
      </p:sp>
      <p:sp>
        <p:nvSpPr>
          <p:cNvPr id="12" name="ZoneTexte 11">
            <a:extLst>
              <a:ext uri="{FF2B5EF4-FFF2-40B4-BE49-F238E27FC236}">
                <a16:creationId xmlns:a16="http://schemas.microsoft.com/office/drawing/2014/main" xmlns="" id="{F7EA3740-EA9B-4AA9-9C73-0E8EC0081F94}"/>
              </a:ext>
            </a:extLst>
          </p:cNvPr>
          <p:cNvSpPr txBox="1"/>
          <p:nvPr/>
        </p:nvSpPr>
        <p:spPr>
          <a:xfrm>
            <a:off x="2254965" y="1017737"/>
            <a:ext cx="3271192" cy="461665"/>
          </a:xfrm>
          <a:prstGeom prst="rect">
            <a:avLst/>
          </a:prstGeom>
          <a:solidFill>
            <a:schemeClr val="bg1"/>
          </a:solidFill>
        </p:spPr>
        <p:txBody>
          <a:bodyPr wrap="square" rtlCol="0">
            <a:spAutoFit/>
          </a:bodyPr>
          <a:lstStyle/>
          <a:p>
            <a:r>
              <a:rPr lang="fr-FR" sz="2400" b="1" dirty="0">
                <a:solidFill>
                  <a:schemeClr val="accent4"/>
                </a:solidFill>
              </a:rPr>
              <a:t>Formation des acteurs</a:t>
            </a:r>
          </a:p>
        </p:txBody>
      </p:sp>
      <p:pic>
        <p:nvPicPr>
          <p:cNvPr id="13" name="Image 12">
            <a:extLst>
              <a:ext uri="{FF2B5EF4-FFF2-40B4-BE49-F238E27FC236}">
                <a16:creationId xmlns:a16="http://schemas.microsoft.com/office/drawing/2014/main" xmlns="" id="{55843BF3-7D8B-460F-9996-33C0353F9C5C}"/>
              </a:ext>
            </a:extLst>
          </p:cNvPr>
          <p:cNvPicPr>
            <a:picLocks noChangeAspect="1"/>
          </p:cNvPicPr>
          <p:nvPr/>
        </p:nvPicPr>
        <p:blipFill>
          <a:blip r:embed="rId4">
            <a:clrChange>
              <a:clrFrom>
                <a:srgbClr val="000000"/>
              </a:clrFrom>
              <a:clrTo>
                <a:srgbClr val="000000">
                  <a:alpha val="0"/>
                </a:srgbClr>
              </a:clrTo>
            </a:clrChange>
            <a:duotone>
              <a:schemeClr val="accent4">
                <a:shade val="45000"/>
                <a:satMod val="135000"/>
              </a:schemeClr>
              <a:prstClr val="white"/>
            </a:duotone>
          </a:blip>
          <a:stretch>
            <a:fillRect/>
          </a:stretch>
        </p:blipFill>
        <p:spPr>
          <a:xfrm>
            <a:off x="833507" y="840508"/>
            <a:ext cx="1076900" cy="754836"/>
          </a:xfrm>
          <a:prstGeom prst="rect">
            <a:avLst/>
          </a:prstGeom>
        </p:spPr>
      </p:pic>
    </p:spTree>
    <p:extLst>
      <p:ext uri="{BB962C8B-B14F-4D97-AF65-F5344CB8AC3E}">
        <p14:creationId xmlns:p14="http://schemas.microsoft.com/office/powerpoint/2010/main" val="3607807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xmlns="" id="{26399D1E-CE44-4FA2-97A7-F20F9D825297}"/>
              </a:ext>
            </a:extLst>
          </p:cNvPr>
          <p:cNvSpPr>
            <a:spLocks noGrp="1"/>
          </p:cNvSpPr>
          <p:nvPr>
            <p:ph type="body" sz="half" idx="2"/>
          </p:nvPr>
        </p:nvSpPr>
        <p:spPr>
          <a:xfrm>
            <a:off x="629252" y="2068443"/>
            <a:ext cx="5083935" cy="4343400"/>
          </a:xfrm>
        </p:spPr>
        <p:txBody>
          <a:bodyPr/>
          <a:lstStyle/>
          <a:p>
            <a:r>
              <a:rPr lang="fr-FR" sz="2000" b="1" dirty="0"/>
              <a:t>Propositions année n+1 :</a:t>
            </a:r>
          </a:p>
        </p:txBody>
      </p:sp>
      <p:sp>
        <p:nvSpPr>
          <p:cNvPr id="6" name="ZoneTexte 5">
            <a:extLst>
              <a:ext uri="{FF2B5EF4-FFF2-40B4-BE49-F238E27FC236}">
                <a16:creationId xmlns:a16="http://schemas.microsoft.com/office/drawing/2014/main" xmlns="" id="{3BEE6ED5-61AA-4526-BA5B-63721541F851}"/>
              </a:ext>
            </a:extLst>
          </p:cNvPr>
          <p:cNvSpPr txBox="1"/>
          <p:nvPr/>
        </p:nvSpPr>
        <p:spPr>
          <a:xfrm>
            <a:off x="2254965" y="1017737"/>
            <a:ext cx="3271192" cy="461665"/>
          </a:xfrm>
          <a:prstGeom prst="rect">
            <a:avLst/>
          </a:prstGeom>
          <a:solidFill>
            <a:schemeClr val="bg1"/>
          </a:solidFill>
        </p:spPr>
        <p:txBody>
          <a:bodyPr wrap="square" rtlCol="0">
            <a:spAutoFit/>
          </a:bodyPr>
          <a:lstStyle/>
          <a:p>
            <a:r>
              <a:rPr lang="fr-FR" sz="2400" b="1" dirty="0">
                <a:solidFill>
                  <a:schemeClr val="accent4"/>
                </a:solidFill>
              </a:rPr>
              <a:t>Formation des acteurs</a:t>
            </a:r>
          </a:p>
        </p:txBody>
      </p:sp>
      <p:pic>
        <p:nvPicPr>
          <p:cNvPr id="7" name="Image 6">
            <a:extLst>
              <a:ext uri="{FF2B5EF4-FFF2-40B4-BE49-F238E27FC236}">
                <a16:creationId xmlns:a16="http://schemas.microsoft.com/office/drawing/2014/main" xmlns="" id="{45F3B5D3-4417-4983-AA06-C3910E8675CA}"/>
              </a:ext>
            </a:extLst>
          </p:cNvPr>
          <p:cNvPicPr>
            <a:picLocks noChangeAspect="1"/>
          </p:cNvPicPr>
          <p:nvPr/>
        </p:nvPicPr>
        <p:blipFill>
          <a:blip r:embed="rId2">
            <a:clrChange>
              <a:clrFrom>
                <a:srgbClr val="000000"/>
              </a:clrFrom>
              <a:clrTo>
                <a:srgbClr val="000000">
                  <a:alpha val="0"/>
                </a:srgbClr>
              </a:clrTo>
            </a:clrChange>
            <a:duotone>
              <a:schemeClr val="accent4">
                <a:shade val="45000"/>
                <a:satMod val="135000"/>
              </a:schemeClr>
              <a:prstClr val="white"/>
            </a:duotone>
          </a:blip>
          <a:stretch>
            <a:fillRect/>
          </a:stretch>
        </p:blipFill>
        <p:spPr>
          <a:xfrm>
            <a:off x="833507" y="840508"/>
            <a:ext cx="1076900" cy="754836"/>
          </a:xfrm>
          <a:prstGeom prst="rect">
            <a:avLst/>
          </a:prstGeom>
        </p:spPr>
      </p:pic>
    </p:spTree>
    <p:extLst>
      <p:ext uri="{BB962C8B-B14F-4D97-AF65-F5344CB8AC3E}">
        <p14:creationId xmlns:p14="http://schemas.microsoft.com/office/powerpoint/2010/main" val="3179150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xmlns="" id="{26399D1E-CE44-4FA2-97A7-F20F9D825297}"/>
              </a:ext>
            </a:extLst>
          </p:cNvPr>
          <p:cNvSpPr>
            <a:spLocks noGrp="1"/>
          </p:cNvSpPr>
          <p:nvPr>
            <p:ph type="body" sz="half" idx="2"/>
          </p:nvPr>
        </p:nvSpPr>
        <p:spPr>
          <a:xfrm>
            <a:off x="629252" y="2068443"/>
            <a:ext cx="5083935" cy="4343400"/>
          </a:xfrm>
        </p:spPr>
        <p:txBody>
          <a:bodyPr/>
          <a:lstStyle/>
          <a:p>
            <a:r>
              <a:rPr lang="fr-FR" sz="2000" b="1" dirty="0"/>
              <a:t>Objectifs année 1 :</a:t>
            </a:r>
          </a:p>
          <a:p>
            <a:endParaRPr lang="fr-FR" sz="2000" b="1" dirty="0"/>
          </a:p>
          <a:p>
            <a:r>
              <a:rPr lang="fr-FR" sz="2000" b="1" dirty="0"/>
              <a:t>Actions réalisées année 1:</a:t>
            </a:r>
          </a:p>
          <a:p>
            <a:endParaRPr lang="fr-FR" sz="2000" b="1" dirty="0"/>
          </a:p>
          <a:p>
            <a:endParaRPr lang="fr-FR" sz="2000" b="1" dirty="0"/>
          </a:p>
          <a:p>
            <a:r>
              <a:rPr lang="fr-FR" sz="2000" b="1" dirty="0"/>
              <a:t>Indicateurs clés :</a:t>
            </a:r>
          </a:p>
        </p:txBody>
      </p:sp>
      <p:sp>
        <p:nvSpPr>
          <p:cNvPr id="10" name="ZoneTexte 9">
            <a:extLst>
              <a:ext uri="{FF2B5EF4-FFF2-40B4-BE49-F238E27FC236}">
                <a16:creationId xmlns:a16="http://schemas.microsoft.com/office/drawing/2014/main" xmlns="" id="{37E69FA1-A295-4F7F-A9FA-86F2BBB5CC65}"/>
              </a:ext>
            </a:extLst>
          </p:cNvPr>
          <p:cNvSpPr txBox="1"/>
          <p:nvPr/>
        </p:nvSpPr>
        <p:spPr>
          <a:xfrm>
            <a:off x="9607827" y="1595344"/>
            <a:ext cx="2132856" cy="400110"/>
          </a:xfrm>
          <a:prstGeom prst="rect">
            <a:avLst/>
          </a:prstGeom>
          <a:noFill/>
        </p:spPr>
        <p:txBody>
          <a:bodyPr wrap="square" rtlCol="0">
            <a:spAutoFit/>
          </a:bodyPr>
          <a:lstStyle/>
          <a:p>
            <a:r>
              <a:rPr lang="fr-FR" sz="2000" b="1" dirty="0"/>
              <a:t>Météo</a:t>
            </a:r>
          </a:p>
        </p:txBody>
      </p:sp>
      <p:sp>
        <p:nvSpPr>
          <p:cNvPr id="11" name="ZoneTexte 10">
            <a:extLst>
              <a:ext uri="{FF2B5EF4-FFF2-40B4-BE49-F238E27FC236}">
                <a16:creationId xmlns:a16="http://schemas.microsoft.com/office/drawing/2014/main" xmlns="" id="{C658E82A-43B0-495B-A196-49FB73E3E98C}"/>
              </a:ext>
            </a:extLst>
          </p:cNvPr>
          <p:cNvSpPr txBox="1"/>
          <p:nvPr/>
        </p:nvSpPr>
        <p:spPr>
          <a:xfrm>
            <a:off x="9802554" y="4213086"/>
            <a:ext cx="1501146" cy="400110"/>
          </a:xfrm>
          <a:prstGeom prst="rect">
            <a:avLst/>
          </a:prstGeom>
          <a:noFill/>
        </p:spPr>
        <p:txBody>
          <a:bodyPr wrap="square" rtlCol="0">
            <a:spAutoFit/>
          </a:bodyPr>
          <a:lstStyle/>
          <a:p>
            <a:r>
              <a:rPr lang="fr-FR" sz="2000" b="1" dirty="0"/>
              <a:t>Tendance</a:t>
            </a:r>
          </a:p>
        </p:txBody>
      </p:sp>
      <p:pic>
        <p:nvPicPr>
          <p:cNvPr id="16" name="Image 15">
            <a:extLst>
              <a:ext uri="{FF2B5EF4-FFF2-40B4-BE49-F238E27FC236}">
                <a16:creationId xmlns:a16="http://schemas.microsoft.com/office/drawing/2014/main" xmlns="" id="{A7096F3E-725D-40E3-935B-88E4BE2A8508}"/>
              </a:ext>
            </a:extLst>
          </p:cNvPr>
          <p:cNvPicPr>
            <a:picLocks noChangeAspect="1"/>
          </p:cNvPicPr>
          <p:nvPr/>
        </p:nvPicPr>
        <p:blipFill rotWithShape="1">
          <a:blip r:embed="rId2"/>
          <a:srcRect l="59640" t="50000" r="23087" b="25938"/>
          <a:stretch/>
        </p:blipFill>
        <p:spPr>
          <a:xfrm>
            <a:off x="9524259" y="2068443"/>
            <a:ext cx="1606470" cy="1791811"/>
          </a:xfrm>
          <a:prstGeom prst="rect">
            <a:avLst/>
          </a:prstGeom>
        </p:spPr>
      </p:pic>
      <p:pic>
        <p:nvPicPr>
          <p:cNvPr id="1026" name="Picture 2" descr="Décroissance Images – Parcourir 661 le catalogue de photos, vecteurs et  vidéos | Adobe Stock">
            <a:extLst>
              <a:ext uri="{FF2B5EF4-FFF2-40B4-BE49-F238E27FC236}">
                <a16:creationId xmlns:a16="http://schemas.microsoft.com/office/drawing/2014/main" xmlns="" id="{F6EAA5DC-E567-4D7D-9215-38EDF8D92531}"/>
              </a:ext>
            </a:extLst>
          </p:cNvPr>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25540" r="47991"/>
          <a:stretch/>
        </p:blipFill>
        <p:spPr bwMode="auto">
          <a:xfrm>
            <a:off x="10036292" y="4795922"/>
            <a:ext cx="1033670" cy="1171575"/>
          </a:xfrm>
          <a:prstGeom prst="rect">
            <a:avLst/>
          </a:prstGeom>
          <a:noFill/>
          <a:extLst>
            <a:ext uri="{909E8E84-426E-40DD-AFC4-6F175D3DCCD1}">
              <a14:hiddenFill xmlns:a14="http://schemas.microsoft.com/office/drawing/2010/main">
                <a:solidFill>
                  <a:srgbClr val="FFFFFF"/>
                </a:solidFill>
              </a14:hiddenFill>
            </a:ext>
          </a:extLst>
        </p:spPr>
      </p:pic>
      <p:sp>
        <p:nvSpPr>
          <p:cNvPr id="4" name="Bulle narrative : rectangle à coins arrondis 3">
            <a:extLst>
              <a:ext uri="{FF2B5EF4-FFF2-40B4-BE49-F238E27FC236}">
                <a16:creationId xmlns:a16="http://schemas.microsoft.com/office/drawing/2014/main" xmlns="" id="{2A0A4FFA-71D2-4D81-A6D4-FD0151742BB0}"/>
              </a:ext>
            </a:extLst>
          </p:cNvPr>
          <p:cNvSpPr/>
          <p:nvPr/>
        </p:nvSpPr>
        <p:spPr>
          <a:xfrm>
            <a:off x="6909811" y="460510"/>
            <a:ext cx="2406749" cy="2967385"/>
          </a:xfrm>
          <a:prstGeom prst="wedgeRoundRectCallout">
            <a:avLst>
              <a:gd name="adj1" fmla="val 56255"/>
              <a:gd name="adj2" fmla="val 865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Les symboles permettent de rendre visible la météo de cet axe (taux de réalisation des actions) et la tendance (est-ce que ça va en s’empirant ou en progressant)</a:t>
            </a:r>
          </a:p>
        </p:txBody>
      </p:sp>
      <p:sp>
        <p:nvSpPr>
          <p:cNvPr id="12" name="ZoneTexte 11">
            <a:extLst>
              <a:ext uri="{FF2B5EF4-FFF2-40B4-BE49-F238E27FC236}">
                <a16:creationId xmlns:a16="http://schemas.microsoft.com/office/drawing/2014/main" xmlns="" id="{C2B649E8-EA84-40F6-B2FC-E9EA24646C22}"/>
              </a:ext>
            </a:extLst>
          </p:cNvPr>
          <p:cNvSpPr txBox="1"/>
          <p:nvPr/>
        </p:nvSpPr>
        <p:spPr>
          <a:xfrm>
            <a:off x="1783212" y="901098"/>
            <a:ext cx="3271192" cy="461665"/>
          </a:xfrm>
          <a:prstGeom prst="rect">
            <a:avLst/>
          </a:prstGeom>
          <a:solidFill>
            <a:schemeClr val="bg1"/>
          </a:solidFill>
        </p:spPr>
        <p:txBody>
          <a:bodyPr wrap="square" rtlCol="0">
            <a:spAutoFit/>
          </a:bodyPr>
          <a:lstStyle/>
          <a:p>
            <a:r>
              <a:rPr lang="fr-FR" sz="2400" b="1" dirty="0">
                <a:solidFill>
                  <a:schemeClr val="accent2"/>
                </a:solidFill>
              </a:rPr>
              <a:t>Maintien dans l’emploi</a:t>
            </a:r>
          </a:p>
        </p:txBody>
      </p:sp>
      <p:pic>
        <p:nvPicPr>
          <p:cNvPr id="13" name="Image 12">
            <a:extLst>
              <a:ext uri="{FF2B5EF4-FFF2-40B4-BE49-F238E27FC236}">
                <a16:creationId xmlns:a16="http://schemas.microsoft.com/office/drawing/2014/main" xmlns="" id="{384869FE-8667-4C7E-9D7E-4DD86F38016A}"/>
              </a:ext>
            </a:extLst>
          </p:cNvPr>
          <p:cNvPicPr>
            <a:picLocks noChangeAspect="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00941" y="689225"/>
            <a:ext cx="936495" cy="936495"/>
          </a:xfrm>
          <a:prstGeom prst="rect">
            <a:avLst/>
          </a:prstGeom>
        </p:spPr>
      </p:pic>
    </p:spTree>
    <p:extLst>
      <p:ext uri="{BB962C8B-B14F-4D97-AF65-F5344CB8AC3E}">
        <p14:creationId xmlns:p14="http://schemas.microsoft.com/office/powerpoint/2010/main" val="551782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9EC873C-D259-42CD-B9E3-233CA0C04925}"/>
              </a:ext>
            </a:extLst>
          </p:cNvPr>
          <p:cNvSpPr>
            <a:spLocks noGrp="1"/>
          </p:cNvSpPr>
          <p:nvPr>
            <p:ph type="title"/>
          </p:nvPr>
        </p:nvSpPr>
        <p:spPr/>
        <p:txBody>
          <a:bodyPr/>
          <a:lstStyle/>
          <a:p>
            <a:r>
              <a:rPr lang="fr-FR" dirty="0"/>
              <a:t>Présentation annuelle en CHSCT</a:t>
            </a:r>
            <a:br>
              <a:rPr lang="fr-FR" dirty="0"/>
            </a:br>
            <a:r>
              <a:rPr lang="fr-FR" dirty="0"/>
              <a:t>Point sur la politique handicap</a:t>
            </a:r>
          </a:p>
        </p:txBody>
      </p:sp>
    </p:spTree>
    <p:extLst>
      <p:ext uri="{BB962C8B-B14F-4D97-AF65-F5344CB8AC3E}">
        <p14:creationId xmlns:p14="http://schemas.microsoft.com/office/powerpoint/2010/main" val="1482576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xmlns="" id="{26399D1E-CE44-4FA2-97A7-F20F9D825297}"/>
              </a:ext>
            </a:extLst>
          </p:cNvPr>
          <p:cNvSpPr>
            <a:spLocks noGrp="1"/>
          </p:cNvSpPr>
          <p:nvPr>
            <p:ph type="body" sz="half" idx="2"/>
          </p:nvPr>
        </p:nvSpPr>
        <p:spPr>
          <a:xfrm>
            <a:off x="629252" y="2068443"/>
            <a:ext cx="5083935" cy="4343400"/>
          </a:xfrm>
        </p:spPr>
        <p:txBody>
          <a:bodyPr/>
          <a:lstStyle/>
          <a:p>
            <a:r>
              <a:rPr lang="fr-FR" sz="2000" b="1" dirty="0"/>
              <a:t>Propositions année n+1 :</a:t>
            </a:r>
          </a:p>
        </p:txBody>
      </p:sp>
      <p:sp>
        <p:nvSpPr>
          <p:cNvPr id="6" name="ZoneTexte 5">
            <a:extLst>
              <a:ext uri="{FF2B5EF4-FFF2-40B4-BE49-F238E27FC236}">
                <a16:creationId xmlns:a16="http://schemas.microsoft.com/office/drawing/2014/main" xmlns="" id="{D60F321A-DC2F-4421-9745-1EFF2FD76574}"/>
              </a:ext>
            </a:extLst>
          </p:cNvPr>
          <p:cNvSpPr txBox="1"/>
          <p:nvPr/>
        </p:nvSpPr>
        <p:spPr>
          <a:xfrm>
            <a:off x="1783212" y="901098"/>
            <a:ext cx="3271192" cy="461665"/>
          </a:xfrm>
          <a:prstGeom prst="rect">
            <a:avLst/>
          </a:prstGeom>
          <a:solidFill>
            <a:schemeClr val="bg1"/>
          </a:solidFill>
        </p:spPr>
        <p:txBody>
          <a:bodyPr wrap="square" rtlCol="0">
            <a:spAutoFit/>
          </a:bodyPr>
          <a:lstStyle/>
          <a:p>
            <a:r>
              <a:rPr lang="fr-FR" sz="2400" b="1" dirty="0">
                <a:solidFill>
                  <a:schemeClr val="accent2"/>
                </a:solidFill>
              </a:rPr>
              <a:t>Maintien dans l’emploi</a:t>
            </a:r>
          </a:p>
        </p:txBody>
      </p:sp>
      <p:pic>
        <p:nvPicPr>
          <p:cNvPr id="7" name="Image 6">
            <a:extLst>
              <a:ext uri="{FF2B5EF4-FFF2-40B4-BE49-F238E27FC236}">
                <a16:creationId xmlns:a16="http://schemas.microsoft.com/office/drawing/2014/main" xmlns="" id="{CFDEA71D-E482-4715-BD8E-DB6FD644DD79}"/>
              </a:ext>
            </a:extLst>
          </p:cNvPr>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00941" y="689225"/>
            <a:ext cx="936495" cy="936495"/>
          </a:xfrm>
          <a:prstGeom prst="rect">
            <a:avLst/>
          </a:prstGeom>
        </p:spPr>
      </p:pic>
    </p:spTree>
    <p:extLst>
      <p:ext uri="{BB962C8B-B14F-4D97-AF65-F5344CB8AC3E}">
        <p14:creationId xmlns:p14="http://schemas.microsoft.com/office/powerpoint/2010/main" val="1717281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xmlns="" id="{251FDCEF-4415-4F28-ADC2-1A7F016AE866}"/>
              </a:ext>
            </a:extLst>
          </p:cNvPr>
          <p:cNvSpPr>
            <a:spLocks noGrp="1"/>
          </p:cNvSpPr>
          <p:nvPr>
            <p:ph type="body" sz="half" idx="2"/>
          </p:nvPr>
        </p:nvSpPr>
        <p:spPr/>
        <p:txBody>
          <a:bodyPr/>
          <a:lstStyle/>
          <a:p>
            <a:r>
              <a:rPr lang="fr-FR" dirty="0"/>
              <a:t>Tableau</a:t>
            </a:r>
          </a:p>
        </p:txBody>
      </p:sp>
      <p:sp>
        <p:nvSpPr>
          <p:cNvPr id="4" name="Titre 1">
            <a:extLst>
              <a:ext uri="{FF2B5EF4-FFF2-40B4-BE49-F238E27FC236}">
                <a16:creationId xmlns:a16="http://schemas.microsoft.com/office/drawing/2014/main" xmlns="" id="{CF8954EC-91A8-43CF-B195-C71FE7CEF93F}"/>
              </a:ext>
            </a:extLst>
          </p:cNvPr>
          <p:cNvSpPr txBox="1">
            <a:spLocks/>
          </p:cNvSpPr>
          <p:nvPr/>
        </p:nvSpPr>
        <p:spPr>
          <a:xfrm>
            <a:off x="1789045" y="733961"/>
            <a:ext cx="6042989" cy="1569660"/>
          </a:xfrm>
          <a:prstGeom prst="rect">
            <a:avLst/>
          </a:prstGeom>
          <a:noFill/>
        </p:spPr>
        <p:txBody>
          <a:bodyPr wrap="square" rtlCol="0">
            <a:spAutoFit/>
          </a:bodyPr>
          <a:lstStyle>
            <a:defPPr>
              <a:defRPr lang="fr-FR"/>
            </a:defPPr>
            <a:lvl1pPr>
              <a:defRPr sz="1200" b="1">
                <a:solidFill>
                  <a:schemeClr val="accent2"/>
                </a:solidFill>
              </a:defRPr>
            </a:lvl1pPr>
          </a:lstStyle>
          <a:p>
            <a:r>
              <a:rPr lang="fr-FR" sz="2400" dirty="0">
                <a:solidFill>
                  <a:schemeClr val="accent5"/>
                </a:solidFill>
              </a:rPr>
              <a:t>Utilisation et taux de consommation </a:t>
            </a:r>
          </a:p>
          <a:p>
            <a:r>
              <a:rPr lang="fr-FR" sz="2400" dirty="0">
                <a:solidFill>
                  <a:schemeClr val="accent5"/>
                </a:solidFill>
              </a:rPr>
              <a:t>des budgets FIPHFP et employeur</a:t>
            </a:r>
            <a:br>
              <a:rPr lang="fr-FR" sz="2400" dirty="0">
                <a:solidFill>
                  <a:schemeClr val="accent5"/>
                </a:solidFill>
              </a:rPr>
            </a:br>
            <a:r>
              <a:rPr lang="fr-FR" sz="2400" dirty="0">
                <a:solidFill>
                  <a:schemeClr val="accent5"/>
                </a:solidFill>
              </a:rPr>
              <a:t/>
            </a:r>
            <a:br>
              <a:rPr lang="fr-FR" sz="2400" dirty="0">
                <a:solidFill>
                  <a:schemeClr val="accent5"/>
                </a:solidFill>
              </a:rPr>
            </a:br>
            <a:endParaRPr lang="fr-FR" sz="2400" dirty="0">
              <a:solidFill>
                <a:schemeClr val="accent5"/>
              </a:solidFill>
            </a:endParaRPr>
          </a:p>
        </p:txBody>
      </p:sp>
      <p:pic>
        <p:nvPicPr>
          <p:cNvPr id="5" name="Picture 2">
            <a:extLst>
              <a:ext uri="{FF2B5EF4-FFF2-40B4-BE49-F238E27FC236}">
                <a16:creationId xmlns:a16="http://schemas.microsoft.com/office/drawing/2014/main" xmlns="" id="{D91FB683-7C05-42AC-8CE2-409845FFEDC0}"/>
              </a:ext>
            </a:extLst>
          </p:cNvPr>
          <p:cNvPicPr>
            <a:picLocks noChangeAspect="1" noChangeArrowheads="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6775" y="733961"/>
            <a:ext cx="951816" cy="951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a:extLst>
              <a:ext uri="{FF2B5EF4-FFF2-40B4-BE49-F238E27FC236}">
                <a16:creationId xmlns:a16="http://schemas.microsoft.com/office/drawing/2014/main" xmlns="" id="{6BBC9A98-5011-48D5-995C-8BE1A0B725A3}"/>
              </a:ext>
            </a:extLst>
          </p:cNvPr>
          <p:cNvSpPr txBox="1"/>
          <p:nvPr/>
        </p:nvSpPr>
        <p:spPr>
          <a:xfrm>
            <a:off x="9607827" y="1595344"/>
            <a:ext cx="2132856" cy="400110"/>
          </a:xfrm>
          <a:prstGeom prst="rect">
            <a:avLst/>
          </a:prstGeom>
          <a:noFill/>
        </p:spPr>
        <p:txBody>
          <a:bodyPr wrap="square" rtlCol="0">
            <a:spAutoFit/>
          </a:bodyPr>
          <a:lstStyle/>
          <a:p>
            <a:r>
              <a:rPr lang="fr-FR" sz="2000" b="1" dirty="0"/>
              <a:t>Météo</a:t>
            </a:r>
          </a:p>
        </p:txBody>
      </p:sp>
      <p:sp>
        <p:nvSpPr>
          <p:cNvPr id="7" name="ZoneTexte 6">
            <a:extLst>
              <a:ext uri="{FF2B5EF4-FFF2-40B4-BE49-F238E27FC236}">
                <a16:creationId xmlns:a16="http://schemas.microsoft.com/office/drawing/2014/main" xmlns="" id="{32662DEA-C12B-4C3F-A63C-704ADB167F4A}"/>
              </a:ext>
            </a:extLst>
          </p:cNvPr>
          <p:cNvSpPr txBox="1"/>
          <p:nvPr/>
        </p:nvSpPr>
        <p:spPr>
          <a:xfrm>
            <a:off x="9802554" y="4213086"/>
            <a:ext cx="1501146" cy="400110"/>
          </a:xfrm>
          <a:prstGeom prst="rect">
            <a:avLst/>
          </a:prstGeom>
          <a:noFill/>
        </p:spPr>
        <p:txBody>
          <a:bodyPr wrap="square" rtlCol="0">
            <a:spAutoFit/>
          </a:bodyPr>
          <a:lstStyle/>
          <a:p>
            <a:r>
              <a:rPr lang="fr-FR" sz="2000" b="1" dirty="0"/>
              <a:t>Tendance</a:t>
            </a:r>
          </a:p>
        </p:txBody>
      </p:sp>
      <p:pic>
        <p:nvPicPr>
          <p:cNvPr id="8" name="Image 7">
            <a:extLst>
              <a:ext uri="{FF2B5EF4-FFF2-40B4-BE49-F238E27FC236}">
                <a16:creationId xmlns:a16="http://schemas.microsoft.com/office/drawing/2014/main" xmlns="" id="{35C83247-1D29-41C8-87EF-56564A343156}"/>
              </a:ext>
            </a:extLst>
          </p:cNvPr>
          <p:cNvPicPr>
            <a:picLocks noChangeAspect="1"/>
          </p:cNvPicPr>
          <p:nvPr/>
        </p:nvPicPr>
        <p:blipFill rotWithShape="1">
          <a:blip r:embed="rId3"/>
          <a:srcRect l="59640" t="50000" r="23087" b="25938"/>
          <a:stretch/>
        </p:blipFill>
        <p:spPr>
          <a:xfrm>
            <a:off x="9524259" y="2068443"/>
            <a:ext cx="1606470" cy="1791811"/>
          </a:xfrm>
          <a:prstGeom prst="rect">
            <a:avLst/>
          </a:prstGeom>
        </p:spPr>
      </p:pic>
      <p:pic>
        <p:nvPicPr>
          <p:cNvPr id="9" name="Picture 2" descr="Décroissance Images – Parcourir 661 le catalogue de photos, vecteurs et  vidéos | Adobe Stock">
            <a:extLst>
              <a:ext uri="{FF2B5EF4-FFF2-40B4-BE49-F238E27FC236}">
                <a16:creationId xmlns:a16="http://schemas.microsoft.com/office/drawing/2014/main" xmlns="" id="{7D74A17C-8264-40C5-9480-3D3E94017226}"/>
              </a:ext>
            </a:extLst>
          </p:cNvPr>
          <p:cNvPicPr>
            <a:picLocks noChangeAspect="1" noChangeArrowheads="1"/>
          </p:cNvPicPr>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l="25540" r="47991"/>
          <a:stretch/>
        </p:blipFill>
        <p:spPr bwMode="auto">
          <a:xfrm>
            <a:off x="10036292" y="4795922"/>
            <a:ext cx="1033670" cy="1171575"/>
          </a:xfrm>
          <a:prstGeom prst="rect">
            <a:avLst/>
          </a:prstGeom>
          <a:noFill/>
          <a:extLst>
            <a:ext uri="{909E8E84-426E-40DD-AFC4-6F175D3DCCD1}">
              <a14:hiddenFill xmlns:a14="http://schemas.microsoft.com/office/drawing/2010/main">
                <a:solidFill>
                  <a:srgbClr val="FFFFFF"/>
                </a:solidFill>
              </a14:hiddenFill>
            </a:ext>
          </a:extLst>
        </p:spPr>
      </p:pic>
      <p:sp>
        <p:nvSpPr>
          <p:cNvPr id="10" name="Bulle narrative : rectangle à coins arrondis 9">
            <a:extLst>
              <a:ext uri="{FF2B5EF4-FFF2-40B4-BE49-F238E27FC236}">
                <a16:creationId xmlns:a16="http://schemas.microsoft.com/office/drawing/2014/main" xmlns="" id="{D2A09DE0-D89C-457C-ABD3-E9ABC0C043D4}"/>
              </a:ext>
            </a:extLst>
          </p:cNvPr>
          <p:cNvSpPr/>
          <p:nvPr/>
        </p:nvSpPr>
        <p:spPr>
          <a:xfrm>
            <a:off x="6909811" y="460510"/>
            <a:ext cx="2406749" cy="2967385"/>
          </a:xfrm>
          <a:prstGeom prst="wedgeRoundRectCallout">
            <a:avLst>
              <a:gd name="adj1" fmla="val 56255"/>
              <a:gd name="adj2" fmla="val 865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Les symboles permettent de rendre visible la météo de cet axe (taux de réalisation des actions) et la tendance (est-ce que ça va en s’empirant ou en progressant)</a:t>
            </a:r>
          </a:p>
        </p:txBody>
      </p:sp>
    </p:spTree>
    <p:extLst>
      <p:ext uri="{BB962C8B-B14F-4D97-AF65-F5344CB8AC3E}">
        <p14:creationId xmlns:p14="http://schemas.microsoft.com/office/powerpoint/2010/main" val="1135593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xmlns="" id="{8970E558-3925-4FD9-B8A2-08C9530C3D94}"/>
              </a:ext>
            </a:extLst>
          </p:cNvPr>
          <p:cNvSpPr>
            <a:spLocks noGrp="1"/>
          </p:cNvSpPr>
          <p:nvPr>
            <p:ph type="body" sz="half" idx="2"/>
          </p:nvPr>
        </p:nvSpPr>
        <p:spPr>
          <a:xfrm>
            <a:off x="3047999" y="2398642"/>
            <a:ext cx="7686261" cy="4002157"/>
          </a:xfrm>
        </p:spPr>
        <p:txBody>
          <a:bodyPr/>
          <a:lstStyle/>
          <a:p>
            <a:r>
              <a:rPr lang="fr-FR" dirty="0"/>
              <a:t>Avoir quelques verbatims, témoignages, des indicateurs de satisfaction des bénéficiaires peut être utile</a:t>
            </a:r>
          </a:p>
        </p:txBody>
      </p:sp>
      <p:sp>
        <p:nvSpPr>
          <p:cNvPr id="3" name="Titre 2">
            <a:extLst>
              <a:ext uri="{FF2B5EF4-FFF2-40B4-BE49-F238E27FC236}">
                <a16:creationId xmlns:a16="http://schemas.microsoft.com/office/drawing/2014/main" xmlns="" id="{3CFDC040-21B4-4B35-B153-AD3517CDD8FF}"/>
              </a:ext>
            </a:extLst>
          </p:cNvPr>
          <p:cNvSpPr>
            <a:spLocks noGrp="1"/>
          </p:cNvSpPr>
          <p:nvPr>
            <p:ph type="title"/>
          </p:nvPr>
        </p:nvSpPr>
        <p:spPr>
          <a:xfrm>
            <a:off x="839788" y="1079577"/>
            <a:ext cx="6515169" cy="740229"/>
          </a:xfrm>
        </p:spPr>
        <p:txBody>
          <a:bodyPr/>
          <a:lstStyle/>
          <a:p>
            <a:r>
              <a:rPr lang="fr-FR" dirty="0"/>
              <a:t>Témoignages – Chiffres clés</a:t>
            </a:r>
          </a:p>
        </p:txBody>
      </p:sp>
      <p:pic>
        <p:nvPicPr>
          <p:cNvPr id="4098" name="Picture 2" descr="Micro Icône, Icône, Microphone, Bouton PNG et vecteur pour téléchargement  gratuit | Icone png, Png, Social media icone">
            <a:extLst>
              <a:ext uri="{FF2B5EF4-FFF2-40B4-BE49-F238E27FC236}">
                <a16:creationId xmlns:a16="http://schemas.microsoft.com/office/drawing/2014/main" xmlns="" id="{3BB83A4B-AF5F-4161-B89E-6D1E8EF83D1F}"/>
              </a:ext>
            </a:extLst>
          </p:cNvPr>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3763" y="2836440"/>
            <a:ext cx="2941983" cy="2941983"/>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 3">
            <a:extLst>
              <a:ext uri="{FF2B5EF4-FFF2-40B4-BE49-F238E27FC236}">
                <a16:creationId xmlns:a16="http://schemas.microsoft.com/office/drawing/2014/main" xmlns="" id="{15CDEB73-F06C-449A-94E1-DAE41730B0A1}"/>
              </a:ext>
            </a:extLst>
          </p:cNvPr>
          <p:cNvPicPr>
            <a:picLocks noChangeAspect="1"/>
          </p:cNvPicPr>
          <p:nvPr/>
        </p:nvPicPr>
        <p:blipFill>
          <a:blip r:embed="rId3"/>
          <a:stretch>
            <a:fillRect/>
          </a:stretch>
        </p:blipFill>
        <p:spPr>
          <a:xfrm>
            <a:off x="4894607" y="3618050"/>
            <a:ext cx="2791653" cy="2051258"/>
          </a:xfrm>
          <a:prstGeom prst="rect">
            <a:avLst/>
          </a:prstGeom>
        </p:spPr>
      </p:pic>
    </p:spTree>
    <p:extLst>
      <p:ext uri="{BB962C8B-B14F-4D97-AF65-F5344CB8AC3E}">
        <p14:creationId xmlns:p14="http://schemas.microsoft.com/office/powerpoint/2010/main" val="1266350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xmlns="" id="{D75CCAAD-ACA7-4A79-AAE5-876C06CC32E0}"/>
              </a:ext>
            </a:extLst>
          </p:cNvPr>
          <p:cNvSpPr>
            <a:spLocks noGrp="1"/>
          </p:cNvSpPr>
          <p:nvPr>
            <p:ph type="title"/>
          </p:nvPr>
        </p:nvSpPr>
        <p:spPr/>
        <p:txBody>
          <a:bodyPr/>
          <a:lstStyle/>
          <a:p>
            <a:r>
              <a:rPr lang="fr-FR" dirty="0"/>
              <a:t>Ex de </a:t>
            </a:r>
            <a:r>
              <a:rPr lang="fr-FR" dirty="0" err="1"/>
              <a:t>pictos</a:t>
            </a:r>
            <a:endParaRPr lang="fr-FR" dirty="0"/>
          </a:p>
        </p:txBody>
      </p:sp>
      <p:pic>
        <p:nvPicPr>
          <p:cNvPr id="4" name="Image 3">
            <a:extLst>
              <a:ext uri="{FF2B5EF4-FFF2-40B4-BE49-F238E27FC236}">
                <a16:creationId xmlns:a16="http://schemas.microsoft.com/office/drawing/2014/main" xmlns="" id="{7840C5ED-36F1-45CC-8DA9-2A2DEC8C865F}"/>
              </a:ext>
            </a:extLst>
          </p:cNvPr>
          <p:cNvPicPr>
            <a:picLocks noChangeAspect="1"/>
          </p:cNvPicPr>
          <p:nvPr/>
        </p:nvPicPr>
        <p:blipFill>
          <a:blip r:embed="rId2"/>
          <a:stretch>
            <a:fillRect/>
          </a:stretch>
        </p:blipFill>
        <p:spPr>
          <a:xfrm>
            <a:off x="1116727" y="3025241"/>
            <a:ext cx="3832729" cy="3068688"/>
          </a:xfrm>
          <a:prstGeom prst="rect">
            <a:avLst/>
          </a:prstGeom>
        </p:spPr>
      </p:pic>
      <p:pic>
        <p:nvPicPr>
          <p:cNvPr id="5" name="Picture 2" descr="Décroissance Images – Parcourir 661 le catalogue de photos, vecteurs et  vidéos | Adobe Stock">
            <a:extLst>
              <a:ext uri="{FF2B5EF4-FFF2-40B4-BE49-F238E27FC236}">
                <a16:creationId xmlns:a16="http://schemas.microsoft.com/office/drawing/2014/main" xmlns="" id="{1CE5D089-8BFC-4125-AC3B-E01099A67BCE}"/>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415584" y="2194693"/>
            <a:ext cx="390525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 5">
            <a:extLst>
              <a:ext uri="{FF2B5EF4-FFF2-40B4-BE49-F238E27FC236}">
                <a16:creationId xmlns:a16="http://schemas.microsoft.com/office/drawing/2014/main" xmlns="" id="{2D428C31-B31D-4DF2-850A-E2F1AF3DD1B5}"/>
              </a:ext>
            </a:extLst>
          </p:cNvPr>
          <p:cNvPicPr>
            <a:picLocks noChangeAspect="1"/>
          </p:cNvPicPr>
          <p:nvPr/>
        </p:nvPicPr>
        <p:blipFill>
          <a:blip r:embed="rId4"/>
          <a:stretch>
            <a:fillRect/>
          </a:stretch>
        </p:blipFill>
        <p:spPr>
          <a:xfrm>
            <a:off x="5415584" y="3762167"/>
            <a:ext cx="2143125" cy="2143125"/>
          </a:xfrm>
          <a:prstGeom prst="rect">
            <a:avLst/>
          </a:prstGeom>
        </p:spPr>
      </p:pic>
      <p:pic>
        <p:nvPicPr>
          <p:cNvPr id="2050" name="Picture 2" descr="Picto-dico.fr : des pictos faciles à reproduire - SuperTilt">
            <a:extLst>
              <a:ext uri="{FF2B5EF4-FFF2-40B4-BE49-F238E27FC236}">
                <a16:creationId xmlns:a16="http://schemas.microsoft.com/office/drawing/2014/main" xmlns="" id="{314C4A52-A050-415C-B71F-B37A6576E6E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4837" y="3762167"/>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 6">
            <a:extLst>
              <a:ext uri="{FF2B5EF4-FFF2-40B4-BE49-F238E27FC236}">
                <a16:creationId xmlns:a16="http://schemas.microsoft.com/office/drawing/2014/main" xmlns="" id="{0BBC4C42-4073-4EFE-AD05-28B85E8CA7DE}"/>
              </a:ext>
            </a:extLst>
          </p:cNvPr>
          <p:cNvPicPr>
            <a:picLocks noChangeAspect="1"/>
          </p:cNvPicPr>
          <p:nvPr/>
        </p:nvPicPr>
        <p:blipFill>
          <a:blip r:embed="rId6"/>
          <a:stretch>
            <a:fillRect/>
          </a:stretch>
        </p:blipFill>
        <p:spPr>
          <a:xfrm>
            <a:off x="6987829" y="202316"/>
            <a:ext cx="1708607" cy="1794427"/>
          </a:xfrm>
          <a:prstGeom prst="rect">
            <a:avLst/>
          </a:prstGeom>
        </p:spPr>
      </p:pic>
      <p:pic>
        <p:nvPicPr>
          <p:cNvPr id="2052" name="Picture 4" descr="Ambitions Plus Jeunes – Pour accompagner votre réussite">
            <a:extLst>
              <a:ext uri="{FF2B5EF4-FFF2-40B4-BE49-F238E27FC236}">
                <a16:creationId xmlns:a16="http://schemas.microsoft.com/office/drawing/2014/main" xmlns="" id="{1E0D904A-C5FC-4E0E-AF26-1DD0EE0065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80713" y="2299468"/>
            <a:ext cx="213360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a:extLst>
              <a:ext uri="{FF2B5EF4-FFF2-40B4-BE49-F238E27FC236}">
                <a16:creationId xmlns:a16="http://schemas.microsoft.com/office/drawing/2014/main" xmlns="" id="{55735641-40CD-49CD-8925-D07D00F1ADC6}"/>
              </a:ext>
            </a:extLst>
          </p:cNvPr>
          <p:cNvPicPr>
            <a:picLocks noChangeAspect="1"/>
          </p:cNvPicPr>
          <p:nvPr/>
        </p:nvPicPr>
        <p:blipFill>
          <a:blip r:embed="rId8"/>
          <a:stretch>
            <a:fillRect/>
          </a:stretch>
        </p:blipFill>
        <p:spPr>
          <a:xfrm>
            <a:off x="5349323" y="398539"/>
            <a:ext cx="1362075" cy="1362075"/>
          </a:xfrm>
          <a:prstGeom prst="rect">
            <a:avLst/>
          </a:prstGeom>
        </p:spPr>
      </p:pic>
    </p:spTree>
    <p:extLst>
      <p:ext uri="{BB962C8B-B14F-4D97-AF65-F5344CB8AC3E}">
        <p14:creationId xmlns:p14="http://schemas.microsoft.com/office/powerpoint/2010/main" val="515317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27C7D02-78BE-4DE9-BAB7-1837CF79805F}"/>
              </a:ext>
            </a:extLst>
          </p:cNvPr>
          <p:cNvSpPr>
            <a:spLocks noGrp="1"/>
          </p:cNvSpPr>
          <p:nvPr>
            <p:ph type="title"/>
          </p:nvPr>
        </p:nvSpPr>
        <p:spPr/>
        <p:txBody>
          <a:bodyPr/>
          <a:lstStyle/>
          <a:p>
            <a:r>
              <a:rPr lang="fr-FR" dirty="0"/>
              <a:t>Contexte</a:t>
            </a:r>
          </a:p>
        </p:txBody>
      </p:sp>
      <p:sp>
        <p:nvSpPr>
          <p:cNvPr id="6" name="Espace réservé du texte 5">
            <a:extLst>
              <a:ext uri="{FF2B5EF4-FFF2-40B4-BE49-F238E27FC236}">
                <a16:creationId xmlns:a16="http://schemas.microsoft.com/office/drawing/2014/main" xmlns="" id="{B055B455-F613-4098-B465-BB5271E7E7E9}"/>
              </a:ext>
            </a:extLst>
          </p:cNvPr>
          <p:cNvSpPr>
            <a:spLocks noGrp="1"/>
          </p:cNvSpPr>
          <p:nvPr>
            <p:ph type="body" sz="quarter" idx="10"/>
          </p:nvPr>
        </p:nvSpPr>
        <p:spPr>
          <a:xfrm>
            <a:off x="3463012" y="3193996"/>
            <a:ext cx="7761579" cy="2068670"/>
          </a:xfrm>
        </p:spPr>
        <p:txBody>
          <a:bodyPr/>
          <a:lstStyle/>
          <a:p>
            <a:pPr marL="457200" indent="-457200">
              <a:buFont typeface="Arial" panose="020B0604020202020204" pitchFamily="34" charset="0"/>
              <a:buChar char="•"/>
            </a:pPr>
            <a:r>
              <a:rPr lang="fr-FR" dirty="0"/>
              <a:t>Rappel des conditions de la convention</a:t>
            </a:r>
          </a:p>
          <a:p>
            <a:pPr marL="457200" indent="-457200">
              <a:buFont typeface="Arial" panose="020B0604020202020204" pitchFamily="34" charset="0"/>
              <a:buChar char="•"/>
            </a:pPr>
            <a:r>
              <a:rPr lang="fr-FR" dirty="0"/>
              <a:t>Rappel des engagements sur 3 ans</a:t>
            </a:r>
          </a:p>
          <a:p>
            <a:pPr marL="457200" indent="-457200">
              <a:buFont typeface="Arial" panose="020B0604020202020204" pitchFamily="34" charset="0"/>
              <a:buChar char="•"/>
            </a:pPr>
            <a:r>
              <a:rPr lang="fr-FR" dirty="0"/>
              <a:t>Contexte du FIPHFP</a:t>
            </a:r>
          </a:p>
        </p:txBody>
      </p:sp>
    </p:spTree>
    <p:extLst>
      <p:ext uri="{BB962C8B-B14F-4D97-AF65-F5344CB8AC3E}">
        <p14:creationId xmlns:p14="http://schemas.microsoft.com/office/powerpoint/2010/main" val="246086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xmlns="" id="{2DDC542F-F915-497F-8D06-32FC3DF7992F}"/>
              </a:ext>
            </a:extLst>
          </p:cNvPr>
          <p:cNvSpPr>
            <a:spLocks noGrp="1"/>
          </p:cNvSpPr>
          <p:nvPr>
            <p:ph type="title"/>
          </p:nvPr>
        </p:nvSpPr>
        <p:spPr>
          <a:xfrm>
            <a:off x="839788" y="1079577"/>
            <a:ext cx="8251203" cy="740229"/>
          </a:xfrm>
        </p:spPr>
        <p:txBody>
          <a:bodyPr/>
          <a:lstStyle/>
          <a:p>
            <a:r>
              <a:rPr lang="fr-FR" dirty="0"/>
              <a:t>Rappel des conditions de la convention</a:t>
            </a:r>
          </a:p>
        </p:txBody>
      </p:sp>
      <p:sp>
        <p:nvSpPr>
          <p:cNvPr id="4" name="Espace réservé du texte 2">
            <a:extLst>
              <a:ext uri="{FF2B5EF4-FFF2-40B4-BE49-F238E27FC236}">
                <a16:creationId xmlns:a16="http://schemas.microsoft.com/office/drawing/2014/main" xmlns="" id="{418F2030-3E3B-43FD-8F51-6C2DE65F0896}"/>
              </a:ext>
            </a:extLst>
          </p:cNvPr>
          <p:cNvSpPr>
            <a:spLocks noGrp="1"/>
          </p:cNvSpPr>
          <p:nvPr>
            <p:ph type="body" sz="half" idx="2"/>
          </p:nvPr>
        </p:nvSpPr>
        <p:spPr>
          <a:xfrm>
            <a:off x="839788" y="2624595"/>
            <a:ext cx="4567099" cy="1971261"/>
          </a:xfrm>
          <a:solidFill>
            <a:schemeClr val="bg2"/>
          </a:solidFill>
        </p:spPr>
        <p:txBody>
          <a:bodyPr/>
          <a:lstStyle/>
          <a:p>
            <a:r>
              <a:rPr lang="fr-FR" sz="2000" dirty="0"/>
              <a:t>Convention signée le :</a:t>
            </a:r>
          </a:p>
          <a:p>
            <a:r>
              <a:rPr lang="fr-FR" sz="2000" dirty="0"/>
              <a:t>Période de validité :</a:t>
            </a:r>
          </a:p>
          <a:p>
            <a:r>
              <a:rPr lang="fr-FR" sz="2000" dirty="0"/>
              <a:t>Année x/x</a:t>
            </a:r>
          </a:p>
        </p:txBody>
      </p:sp>
      <p:sp>
        <p:nvSpPr>
          <p:cNvPr id="6" name="ZoneTexte 5">
            <a:extLst>
              <a:ext uri="{FF2B5EF4-FFF2-40B4-BE49-F238E27FC236}">
                <a16:creationId xmlns:a16="http://schemas.microsoft.com/office/drawing/2014/main" xmlns="" id="{7E020115-3B70-40FF-9644-58197914DD1E}"/>
              </a:ext>
            </a:extLst>
          </p:cNvPr>
          <p:cNvSpPr txBox="1"/>
          <p:nvPr/>
        </p:nvSpPr>
        <p:spPr>
          <a:xfrm>
            <a:off x="5698434" y="2676939"/>
            <a:ext cx="5910469" cy="1631216"/>
          </a:xfrm>
          <a:prstGeom prst="rect">
            <a:avLst/>
          </a:prstGeom>
          <a:noFill/>
        </p:spPr>
        <p:txBody>
          <a:bodyPr wrap="square" rtlCol="0">
            <a:spAutoFit/>
          </a:bodyPr>
          <a:lstStyle/>
          <a:p>
            <a:r>
              <a:rPr lang="fr-FR" sz="2000" dirty="0"/>
              <a:t>Evaluation du montant de la convention sur 3 ans :</a:t>
            </a:r>
          </a:p>
          <a:p>
            <a:pPr marL="342900" indent="-342900">
              <a:buFont typeface="Arial" panose="020B0604020202020204" pitchFamily="34" charset="0"/>
              <a:buChar char="•"/>
            </a:pPr>
            <a:r>
              <a:rPr lang="fr-FR" sz="2000" dirty="0"/>
              <a:t>Part employeur :</a:t>
            </a:r>
          </a:p>
          <a:p>
            <a:pPr marL="342900" indent="-342900">
              <a:buFont typeface="Arial" panose="020B0604020202020204" pitchFamily="34" charset="0"/>
              <a:buChar char="•"/>
            </a:pPr>
            <a:r>
              <a:rPr lang="fr-FR" sz="2000" dirty="0"/>
              <a:t>Part FIPHFP :</a:t>
            </a:r>
          </a:p>
          <a:p>
            <a:pPr marL="342900" indent="-342900">
              <a:buFont typeface="Arial" panose="020B0604020202020204" pitchFamily="34" charset="0"/>
              <a:buChar char="•"/>
            </a:pPr>
            <a:r>
              <a:rPr lang="fr-FR" sz="2000" dirty="0"/>
              <a:t>Total :</a:t>
            </a:r>
          </a:p>
          <a:p>
            <a:endParaRPr lang="fr-FR" sz="2000" dirty="0"/>
          </a:p>
        </p:txBody>
      </p:sp>
    </p:spTree>
    <p:extLst>
      <p:ext uri="{BB962C8B-B14F-4D97-AF65-F5344CB8AC3E}">
        <p14:creationId xmlns:p14="http://schemas.microsoft.com/office/powerpoint/2010/main" val="3253859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xmlns="" id="{2DDC542F-F915-497F-8D06-32FC3DF7992F}"/>
              </a:ext>
            </a:extLst>
          </p:cNvPr>
          <p:cNvSpPr>
            <a:spLocks noGrp="1"/>
          </p:cNvSpPr>
          <p:nvPr>
            <p:ph type="title"/>
          </p:nvPr>
        </p:nvSpPr>
        <p:spPr>
          <a:xfrm>
            <a:off x="839788" y="1079577"/>
            <a:ext cx="7774125" cy="740229"/>
          </a:xfrm>
        </p:spPr>
        <p:txBody>
          <a:bodyPr/>
          <a:lstStyle/>
          <a:p>
            <a:r>
              <a:rPr lang="fr-FR" dirty="0"/>
              <a:t>Rappel des engagements sur 3 ans</a:t>
            </a:r>
          </a:p>
        </p:txBody>
      </p:sp>
      <p:sp>
        <p:nvSpPr>
          <p:cNvPr id="4" name="Espace réservé du texte 2">
            <a:extLst>
              <a:ext uri="{FF2B5EF4-FFF2-40B4-BE49-F238E27FC236}">
                <a16:creationId xmlns:a16="http://schemas.microsoft.com/office/drawing/2014/main" xmlns="" id="{418F2030-3E3B-43FD-8F51-6C2DE65F0896}"/>
              </a:ext>
            </a:extLst>
          </p:cNvPr>
          <p:cNvSpPr>
            <a:spLocks noGrp="1"/>
          </p:cNvSpPr>
          <p:nvPr>
            <p:ph type="body" sz="half" idx="2"/>
          </p:nvPr>
        </p:nvSpPr>
        <p:spPr>
          <a:xfrm>
            <a:off x="6784610" y="2773018"/>
            <a:ext cx="4871898" cy="1971261"/>
          </a:xfrm>
          <a:solidFill>
            <a:schemeClr val="bg2"/>
          </a:solidFill>
        </p:spPr>
        <p:txBody>
          <a:bodyPr/>
          <a:lstStyle/>
          <a:p>
            <a:r>
              <a:rPr lang="fr-FR" sz="2000" dirty="0"/>
              <a:t>Evolution prévisionnelle du taux d’emploi :</a:t>
            </a:r>
          </a:p>
          <a:p>
            <a:endParaRPr lang="fr-FR" sz="2000" dirty="0"/>
          </a:p>
        </p:txBody>
      </p:sp>
      <p:sp>
        <p:nvSpPr>
          <p:cNvPr id="5" name="Espace réservé du texte 2">
            <a:extLst>
              <a:ext uri="{FF2B5EF4-FFF2-40B4-BE49-F238E27FC236}">
                <a16:creationId xmlns:a16="http://schemas.microsoft.com/office/drawing/2014/main" xmlns="" id="{1E490A58-42BC-4F9D-BC6A-EE797186AF04}"/>
              </a:ext>
            </a:extLst>
          </p:cNvPr>
          <p:cNvSpPr txBox="1">
            <a:spLocks/>
          </p:cNvSpPr>
          <p:nvPr/>
        </p:nvSpPr>
        <p:spPr>
          <a:xfrm>
            <a:off x="535492" y="2675609"/>
            <a:ext cx="5560508" cy="206867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dirty="0"/>
              <a:t>Engagements pris quanti :</a:t>
            </a:r>
          </a:p>
          <a:p>
            <a:endParaRPr lang="fr-FR" dirty="0"/>
          </a:p>
          <a:p>
            <a:r>
              <a:rPr lang="fr-FR" dirty="0"/>
              <a:t>Engagement pris </a:t>
            </a:r>
            <a:r>
              <a:rPr lang="fr-FR" dirty="0" err="1"/>
              <a:t>quali</a:t>
            </a:r>
            <a:r>
              <a:rPr lang="fr-FR" dirty="0"/>
              <a:t> :</a:t>
            </a:r>
          </a:p>
        </p:txBody>
      </p:sp>
    </p:spTree>
    <p:extLst>
      <p:ext uri="{BB962C8B-B14F-4D97-AF65-F5344CB8AC3E}">
        <p14:creationId xmlns:p14="http://schemas.microsoft.com/office/powerpoint/2010/main" val="1430776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xmlns="" id="{2DDC542F-F915-497F-8D06-32FC3DF7992F}"/>
              </a:ext>
            </a:extLst>
          </p:cNvPr>
          <p:cNvSpPr>
            <a:spLocks noGrp="1"/>
          </p:cNvSpPr>
          <p:nvPr>
            <p:ph type="title"/>
          </p:nvPr>
        </p:nvSpPr>
        <p:spPr>
          <a:xfrm>
            <a:off x="839788" y="1079577"/>
            <a:ext cx="7774125" cy="740229"/>
          </a:xfrm>
        </p:spPr>
        <p:txBody>
          <a:bodyPr/>
          <a:lstStyle/>
          <a:p>
            <a:r>
              <a:rPr lang="fr-FR" dirty="0"/>
              <a:t>Contexte du FIPHFP</a:t>
            </a:r>
          </a:p>
        </p:txBody>
      </p:sp>
      <p:sp>
        <p:nvSpPr>
          <p:cNvPr id="4" name="Espace réservé du texte 2">
            <a:extLst>
              <a:ext uri="{FF2B5EF4-FFF2-40B4-BE49-F238E27FC236}">
                <a16:creationId xmlns:a16="http://schemas.microsoft.com/office/drawing/2014/main" xmlns="" id="{418F2030-3E3B-43FD-8F51-6C2DE65F0896}"/>
              </a:ext>
            </a:extLst>
          </p:cNvPr>
          <p:cNvSpPr>
            <a:spLocks noGrp="1"/>
          </p:cNvSpPr>
          <p:nvPr>
            <p:ph type="body" sz="half" idx="2"/>
          </p:nvPr>
        </p:nvSpPr>
        <p:spPr>
          <a:xfrm>
            <a:off x="6784610" y="2494722"/>
            <a:ext cx="4871898" cy="2395330"/>
          </a:xfrm>
          <a:solidFill>
            <a:schemeClr val="bg2"/>
          </a:solidFill>
        </p:spPr>
        <p:txBody>
          <a:bodyPr/>
          <a:lstStyle/>
          <a:p>
            <a:r>
              <a:rPr lang="fr-FR" sz="2000" dirty="0"/>
              <a:t>Vous pouvez aussi reporter des informations sur l’évolution du taux d’emploi dans votre région ou au niveau national, le rapport annuel du FIPHFP y faisant chaque année référence.</a:t>
            </a:r>
            <a:endParaRPr lang="fr-FR" sz="1800" dirty="0"/>
          </a:p>
        </p:txBody>
      </p:sp>
      <p:sp>
        <p:nvSpPr>
          <p:cNvPr id="5" name="Espace réservé du texte 2">
            <a:extLst>
              <a:ext uri="{FF2B5EF4-FFF2-40B4-BE49-F238E27FC236}">
                <a16:creationId xmlns:a16="http://schemas.microsoft.com/office/drawing/2014/main" xmlns="" id="{1E490A58-42BC-4F9D-BC6A-EE797186AF04}"/>
              </a:ext>
            </a:extLst>
          </p:cNvPr>
          <p:cNvSpPr txBox="1">
            <a:spLocks/>
          </p:cNvSpPr>
          <p:nvPr/>
        </p:nvSpPr>
        <p:spPr>
          <a:xfrm>
            <a:off x="535492" y="2394665"/>
            <a:ext cx="5918317" cy="206867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400" dirty="0"/>
              <a:t>Porter ici à la connaissance du CHSCT les changements du catalogue, les actions et/ou priorités d’actions du FIPHFP qui évolue. </a:t>
            </a:r>
          </a:p>
        </p:txBody>
      </p:sp>
    </p:spTree>
    <p:extLst>
      <p:ext uri="{BB962C8B-B14F-4D97-AF65-F5344CB8AC3E}">
        <p14:creationId xmlns:p14="http://schemas.microsoft.com/office/powerpoint/2010/main" val="1202134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27C7D02-78BE-4DE9-BAB7-1837CF79805F}"/>
              </a:ext>
            </a:extLst>
          </p:cNvPr>
          <p:cNvSpPr>
            <a:spLocks noGrp="1"/>
          </p:cNvSpPr>
          <p:nvPr>
            <p:ph type="title"/>
          </p:nvPr>
        </p:nvSpPr>
        <p:spPr>
          <a:xfrm>
            <a:off x="3463012" y="1869534"/>
            <a:ext cx="7125475" cy="637562"/>
          </a:xfrm>
        </p:spPr>
        <p:txBody>
          <a:bodyPr/>
          <a:lstStyle/>
          <a:p>
            <a:r>
              <a:rPr lang="fr-FR" dirty="0"/>
              <a:t>Point de situation annuelle</a:t>
            </a:r>
          </a:p>
        </p:txBody>
      </p:sp>
      <p:sp>
        <p:nvSpPr>
          <p:cNvPr id="6" name="Espace réservé du texte 5">
            <a:extLst>
              <a:ext uri="{FF2B5EF4-FFF2-40B4-BE49-F238E27FC236}">
                <a16:creationId xmlns:a16="http://schemas.microsoft.com/office/drawing/2014/main" xmlns="" id="{B055B455-F613-4098-B465-BB5271E7E7E9}"/>
              </a:ext>
            </a:extLst>
          </p:cNvPr>
          <p:cNvSpPr>
            <a:spLocks noGrp="1"/>
          </p:cNvSpPr>
          <p:nvPr>
            <p:ph type="body" sz="quarter" idx="10"/>
          </p:nvPr>
        </p:nvSpPr>
        <p:spPr>
          <a:xfrm>
            <a:off x="3463012" y="3193996"/>
            <a:ext cx="7761579" cy="2068670"/>
          </a:xfrm>
        </p:spPr>
        <p:txBody>
          <a:bodyPr/>
          <a:lstStyle/>
          <a:p>
            <a:pPr marL="457200" indent="-457200">
              <a:buFont typeface="Arial" panose="020B0604020202020204" pitchFamily="34" charset="0"/>
              <a:buChar char="•"/>
            </a:pPr>
            <a:r>
              <a:rPr lang="fr-FR" dirty="0"/>
              <a:t>Point taux d’emploi et sa composition</a:t>
            </a:r>
          </a:p>
          <a:p>
            <a:pPr marL="457200" indent="-457200">
              <a:buFont typeface="Arial" panose="020B0604020202020204" pitchFamily="34" charset="0"/>
              <a:buChar char="•"/>
            </a:pPr>
            <a:r>
              <a:rPr lang="fr-FR" dirty="0"/>
              <a:t>Point de situation par axe de la politique</a:t>
            </a:r>
          </a:p>
          <a:p>
            <a:pPr marL="457200" indent="-457200">
              <a:buFont typeface="Arial" panose="020B0604020202020204" pitchFamily="34" charset="0"/>
              <a:buChar char="•"/>
            </a:pPr>
            <a:r>
              <a:rPr lang="fr-FR" dirty="0"/>
              <a:t>Point dépenses</a:t>
            </a:r>
          </a:p>
        </p:txBody>
      </p:sp>
    </p:spTree>
    <p:extLst>
      <p:ext uri="{BB962C8B-B14F-4D97-AF65-F5344CB8AC3E}">
        <p14:creationId xmlns:p14="http://schemas.microsoft.com/office/powerpoint/2010/main" val="935920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xmlns="" id="{19EBE90D-0DDA-4461-8A89-9C0E3D8B68C3}"/>
              </a:ext>
            </a:extLst>
          </p:cNvPr>
          <p:cNvSpPr>
            <a:spLocks noGrp="1"/>
          </p:cNvSpPr>
          <p:nvPr>
            <p:ph type="title"/>
          </p:nvPr>
        </p:nvSpPr>
        <p:spPr>
          <a:xfrm>
            <a:off x="839787" y="1079577"/>
            <a:ext cx="8715029" cy="740229"/>
          </a:xfrm>
        </p:spPr>
        <p:txBody>
          <a:bodyPr/>
          <a:lstStyle/>
          <a:p>
            <a:r>
              <a:rPr lang="fr-FR" dirty="0"/>
              <a:t>Evolution du taux d’emploi et sa composition</a:t>
            </a:r>
          </a:p>
        </p:txBody>
      </p:sp>
      <p:graphicFrame>
        <p:nvGraphicFramePr>
          <p:cNvPr id="4" name="Tableau 3">
            <a:extLst>
              <a:ext uri="{FF2B5EF4-FFF2-40B4-BE49-F238E27FC236}">
                <a16:creationId xmlns:a16="http://schemas.microsoft.com/office/drawing/2014/main" xmlns="" id="{05FD8770-CD24-40E5-A633-FFEA1E89FD1E}"/>
              </a:ext>
            </a:extLst>
          </p:cNvPr>
          <p:cNvGraphicFramePr>
            <a:graphicFrameLocks noGrp="1"/>
          </p:cNvGraphicFramePr>
          <p:nvPr/>
        </p:nvGraphicFramePr>
        <p:xfrm>
          <a:off x="490329" y="2047772"/>
          <a:ext cx="11211341" cy="3730651"/>
        </p:xfrm>
        <a:graphic>
          <a:graphicData uri="http://schemas.openxmlformats.org/drawingml/2006/table">
            <a:tbl>
              <a:tblPr>
                <a:tableStyleId>{3B4B98B0-60AC-42C2-AFA5-B58CD77FA1E5}</a:tableStyleId>
              </a:tblPr>
              <a:tblGrid>
                <a:gridCol w="3180523">
                  <a:extLst>
                    <a:ext uri="{9D8B030D-6E8A-4147-A177-3AD203B41FA5}">
                      <a16:colId xmlns:a16="http://schemas.microsoft.com/office/drawing/2014/main" xmlns="" val="20000"/>
                    </a:ext>
                  </a:extLst>
                </a:gridCol>
                <a:gridCol w="2949110">
                  <a:extLst>
                    <a:ext uri="{9D8B030D-6E8A-4147-A177-3AD203B41FA5}">
                      <a16:colId xmlns:a16="http://schemas.microsoft.com/office/drawing/2014/main" xmlns="" val="20001"/>
                    </a:ext>
                  </a:extLst>
                </a:gridCol>
                <a:gridCol w="2540854">
                  <a:extLst>
                    <a:ext uri="{9D8B030D-6E8A-4147-A177-3AD203B41FA5}">
                      <a16:colId xmlns:a16="http://schemas.microsoft.com/office/drawing/2014/main" xmlns="" val="20002"/>
                    </a:ext>
                  </a:extLst>
                </a:gridCol>
                <a:gridCol w="2540854">
                  <a:extLst>
                    <a:ext uri="{9D8B030D-6E8A-4147-A177-3AD203B41FA5}">
                      <a16:colId xmlns:a16="http://schemas.microsoft.com/office/drawing/2014/main" xmlns="" val="20003"/>
                    </a:ext>
                  </a:extLst>
                </a:gridCol>
              </a:tblGrid>
              <a:tr h="444308">
                <a:tc>
                  <a:txBody>
                    <a:bodyPr/>
                    <a:lstStyle/>
                    <a:p>
                      <a:pPr algn="l" fontAlgn="b"/>
                      <a:r>
                        <a:rPr lang="fr-FR" sz="1600" b="0" i="0" u="none" strike="noStrike" dirty="0">
                          <a:solidFill>
                            <a:schemeClr val="bg1"/>
                          </a:solidFill>
                          <a:effectLst/>
                          <a:latin typeface="+mj-lt"/>
                        </a:rPr>
                        <a:t>DOETH</a:t>
                      </a:r>
                    </a:p>
                  </a:txBody>
                  <a:tcPr marL="3703" marR="3703" marT="3703"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fontAlgn="b"/>
                      <a:r>
                        <a:rPr lang="fr-FR" sz="1600" b="1" i="0" u="none" strike="noStrike" dirty="0">
                          <a:solidFill>
                            <a:schemeClr val="bg1"/>
                          </a:solidFill>
                          <a:effectLst/>
                          <a:latin typeface="+mj-lt"/>
                        </a:rPr>
                        <a:t>Année n-2</a:t>
                      </a:r>
                    </a:p>
                  </a:txBody>
                  <a:tcPr marL="3703" marR="3703" marT="370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solidFill>
                  </a:tcPr>
                </a:tc>
                <a:tc>
                  <a:txBody>
                    <a:bodyPr/>
                    <a:lstStyle/>
                    <a:p>
                      <a:pPr marL="0" marR="0" lvl="0" indent="0" algn="ctr" defTabSz="514350" rtl="0" eaLnBrk="1" fontAlgn="b" latinLnBrk="0" hangingPunct="1">
                        <a:lnSpc>
                          <a:spcPct val="100000"/>
                        </a:lnSpc>
                        <a:spcBef>
                          <a:spcPts val="0"/>
                        </a:spcBef>
                        <a:spcAft>
                          <a:spcPts val="0"/>
                        </a:spcAft>
                        <a:buClrTx/>
                        <a:buSzTx/>
                        <a:buFontTx/>
                        <a:buNone/>
                        <a:tabLst/>
                        <a:defRPr/>
                      </a:pPr>
                      <a:r>
                        <a:rPr lang="fr-FR" sz="1600" b="1" u="none" strike="noStrike" dirty="0">
                          <a:solidFill>
                            <a:schemeClr val="bg1"/>
                          </a:solidFill>
                          <a:effectLst/>
                          <a:latin typeface="+mj-lt"/>
                        </a:rPr>
                        <a:t>Année n-1</a:t>
                      </a:r>
                      <a:endParaRPr lang="fr-FR" sz="1600" b="1" i="0" u="none" strike="noStrike" dirty="0">
                        <a:solidFill>
                          <a:schemeClr val="bg1"/>
                        </a:solidFill>
                        <a:effectLst/>
                        <a:latin typeface="+mj-lt"/>
                      </a:endParaRPr>
                    </a:p>
                  </a:txBody>
                  <a:tcPr marL="3703" marR="3703" marT="370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solidFill>
                  </a:tcPr>
                </a:tc>
                <a:tc>
                  <a:txBody>
                    <a:bodyPr/>
                    <a:lstStyle/>
                    <a:p>
                      <a:pPr algn="ctr" fontAlgn="b"/>
                      <a:r>
                        <a:rPr lang="fr-FR" sz="1600" b="1" i="0" u="none" strike="noStrike" dirty="0">
                          <a:solidFill>
                            <a:schemeClr val="bg1"/>
                          </a:solidFill>
                          <a:effectLst/>
                          <a:latin typeface="+mj-lt"/>
                        </a:rPr>
                        <a:t>Année n</a:t>
                      </a:r>
                    </a:p>
                  </a:txBody>
                  <a:tcPr marL="3703" marR="3703" marT="370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1"/>
                  </a:ext>
                </a:extLst>
              </a:tr>
              <a:tr h="625664">
                <a:tc>
                  <a:txBody>
                    <a:bodyPr/>
                    <a:lstStyle/>
                    <a:p>
                      <a:pPr algn="l" fontAlgn="b"/>
                      <a:r>
                        <a:rPr lang="fr-FR" sz="1600" u="none" strike="noStrike" dirty="0">
                          <a:solidFill>
                            <a:schemeClr val="bg1"/>
                          </a:solidFill>
                          <a:effectLst/>
                          <a:latin typeface="+mj-lt"/>
                        </a:rPr>
                        <a:t>Effectif total rémunéré au 31 </a:t>
                      </a:r>
                      <a:r>
                        <a:rPr lang="fr-FR" sz="1600" u="none" strike="noStrike" dirty="0" err="1">
                          <a:solidFill>
                            <a:schemeClr val="bg1"/>
                          </a:solidFill>
                          <a:effectLst/>
                          <a:latin typeface="+mj-lt"/>
                        </a:rPr>
                        <a:t>déc</a:t>
                      </a:r>
                      <a:r>
                        <a:rPr lang="fr-FR" sz="1600" u="none" strike="noStrike" dirty="0">
                          <a:solidFill>
                            <a:schemeClr val="bg1"/>
                          </a:solidFill>
                          <a:effectLst/>
                          <a:latin typeface="+mj-lt"/>
                        </a:rPr>
                        <a:t>/1</a:t>
                      </a:r>
                      <a:r>
                        <a:rPr lang="fr-FR" sz="1600" u="none" strike="noStrike" baseline="30000" dirty="0">
                          <a:solidFill>
                            <a:schemeClr val="bg1"/>
                          </a:solidFill>
                          <a:effectLst/>
                          <a:latin typeface="+mj-lt"/>
                        </a:rPr>
                        <a:t>er</a:t>
                      </a:r>
                      <a:r>
                        <a:rPr lang="fr-FR" sz="1600" u="none" strike="noStrike" dirty="0">
                          <a:solidFill>
                            <a:schemeClr val="bg1"/>
                          </a:solidFill>
                          <a:effectLst/>
                          <a:latin typeface="+mj-lt"/>
                        </a:rPr>
                        <a:t> janvier </a:t>
                      </a:r>
                      <a:endParaRPr lang="fr-FR" sz="1600" b="0" i="0" u="none" strike="noStrike" dirty="0">
                        <a:solidFill>
                          <a:schemeClr val="bg1"/>
                        </a:solidFill>
                        <a:effectLst/>
                        <a:latin typeface="+mj-lt"/>
                      </a:endParaRPr>
                    </a:p>
                  </a:txBody>
                  <a:tcPr marL="3703" marR="3703" marT="3703" marB="0" anchor="ctr">
                    <a:lnL w="12700"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fr-FR" sz="1600" u="none" strike="noStrike" dirty="0">
                          <a:effectLst/>
                          <a:latin typeface="+mj-lt"/>
                        </a:rPr>
                        <a:t>x</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u="none" strike="noStrike" dirty="0">
                          <a:effectLst/>
                          <a:latin typeface="+mj-lt"/>
                        </a:rPr>
                        <a:t>x</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u="none" strike="noStrike" dirty="0">
                          <a:effectLst/>
                          <a:latin typeface="+mj-lt"/>
                        </a:rPr>
                        <a:t>x</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2"/>
                  </a:ext>
                </a:extLst>
              </a:tr>
              <a:tr h="520289">
                <a:tc>
                  <a:txBody>
                    <a:bodyPr/>
                    <a:lstStyle/>
                    <a:p>
                      <a:pPr algn="l" fontAlgn="b"/>
                      <a:r>
                        <a:rPr lang="fr-FR" sz="1600" u="none" strike="noStrike" dirty="0">
                          <a:solidFill>
                            <a:schemeClr val="bg1"/>
                          </a:solidFill>
                          <a:effectLst/>
                          <a:latin typeface="+mj-lt"/>
                        </a:rPr>
                        <a:t>Nombre légal de BOE </a:t>
                      </a:r>
                      <a:endParaRPr lang="fr-FR" sz="1600" b="0" i="0" u="none" strike="noStrike" dirty="0">
                        <a:solidFill>
                          <a:schemeClr val="bg1"/>
                        </a:solidFill>
                        <a:effectLst/>
                        <a:latin typeface="+mj-lt"/>
                      </a:endParaRPr>
                    </a:p>
                  </a:txBody>
                  <a:tcPr marL="3703" marR="3703" marT="3703" marB="0" anchor="ctr">
                    <a:lnL w="12700"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fr-FR" sz="1600" u="none" strike="noStrike" dirty="0">
                          <a:effectLst/>
                          <a:latin typeface="+mj-lt"/>
                        </a:rPr>
                        <a:t>x</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u="none" strike="noStrike" dirty="0">
                          <a:effectLst/>
                          <a:latin typeface="+mj-lt"/>
                        </a:rPr>
                        <a:t>x</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u="none" strike="noStrike" dirty="0">
                          <a:effectLst/>
                          <a:latin typeface="+mj-lt"/>
                        </a:rPr>
                        <a:t>x</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3"/>
                  </a:ext>
                </a:extLst>
              </a:tr>
              <a:tr h="475939">
                <a:tc>
                  <a:txBody>
                    <a:bodyPr/>
                    <a:lstStyle/>
                    <a:p>
                      <a:pPr algn="l" fontAlgn="b"/>
                      <a:r>
                        <a:rPr lang="fr-FR" sz="1600" u="none" strike="noStrike" dirty="0">
                          <a:solidFill>
                            <a:schemeClr val="bg1"/>
                          </a:solidFill>
                          <a:effectLst/>
                          <a:latin typeface="+mj-lt"/>
                        </a:rPr>
                        <a:t>Effectif de BOE</a:t>
                      </a:r>
                      <a:endParaRPr lang="fr-FR" sz="1600" b="0" i="0" u="none" strike="noStrike" dirty="0">
                        <a:solidFill>
                          <a:schemeClr val="bg1"/>
                        </a:solidFill>
                        <a:effectLst/>
                        <a:latin typeface="+mj-lt"/>
                      </a:endParaRPr>
                    </a:p>
                  </a:txBody>
                  <a:tcPr marL="3703" marR="3703" marT="3703" marB="0" anchor="ctr">
                    <a:lnL w="12700"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fr-FR" sz="1600" u="none" strike="noStrike" dirty="0">
                          <a:effectLst/>
                          <a:latin typeface="+mj-lt"/>
                        </a:rPr>
                        <a:t>x</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u="none" strike="noStrike" dirty="0">
                          <a:effectLst/>
                          <a:latin typeface="+mj-lt"/>
                        </a:rPr>
                        <a:t>x</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u="none" strike="noStrike" dirty="0">
                          <a:effectLst/>
                          <a:latin typeface="+mj-lt"/>
                        </a:rPr>
                        <a:t>x</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4"/>
                  </a:ext>
                </a:extLst>
              </a:tr>
              <a:tr h="477461">
                <a:tc>
                  <a:txBody>
                    <a:bodyPr/>
                    <a:lstStyle/>
                    <a:p>
                      <a:pPr algn="l" fontAlgn="b"/>
                      <a:r>
                        <a:rPr lang="fr-FR" sz="1600" b="1" u="none" strike="noStrike" dirty="0">
                          <a:solidFill>
                            <a:schemeClr val="bg1"/>
                          </a:solidFill>
                          <a:effectLst/>
                          <a:latin typeface="+mj-lt"/>
                        </a:rPr>
                        <a:t>Taux d’emploi</a:t>
                      </a:r>
                      <a:endParaRPr lang="fr-FR" sz="1600" b="1" i="0" u="none" strike="noStrike" dirty="0">
                        <a:solidFill>
                          <a:schemeClr val="bg1"/>
                        </a:solidFill>
                        <a:effectLst/>
                        <a:latin typeface="+mj-lt"/>
                      </a:endParaRPr>
                    </a:p>
                  </a:txBody>
                  <a:tcPr marL="3703" marR="3703" marT="3703" marB="0" anchor="ctr">
                    <a:lnL w="12700"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fr-FR" sz="1600" b="1" u="none" strike="noStrike" dirty="0">
                          <a:solidFill>
                            <a:schemeClr val="accent1"/>
                          </a:solidFill>
                          <a:effectLst/>
                          <a:latin typeface="+mj-lt"/>
                        </a:rPr>
                        <a:t>x</a:t>
                      </a:r>
                      <a:endParaRPr lang="fr-FR" sz="1600" b="1" i="0" u="none" strike="noStrike" dirty="0">
                        <a:solidFill>
                          <a:schemeClr val="accent1"/>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b="1" u="none" strike="noStrike" dirty="0">
                          <a:solidFill>
                            <a:schemeClr val="accent1"/>
                          </a:solidFill>
                          <a:effectLst/>
                          <a:latin typeface="+mj-lt"/>
                        </a:rPr>
                        <a:t>x</a:t>
                      </a:r>
                      <a:endParaRPr lang="fr-FR" sz="1600" b="1" i="0" u="none" strike="noStrike" dirty="0">
                        <a:solidFill>
                          <a:schemeClr val="accent1"/>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b="1" u="none" strike="noStrike" dirty="0">
                          <a:solidFill>
                            <a:schemeClr val="accent1"/>
                          </a:solidFill>
                          <a:effectLst/>
                          <a:latin typeface="+mj-lt"/>
                        </a:rPr>
                        <a:t>x</a:t>
                      </a:r>
                      <a:endParaRPr lang="fr-FR" sz="1600" b="1" i="0" u="none" strike="noStrike" dirty="0">
                        <a:solidFill>
                          <a:schemeClr val="accent1"/>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5"/>
                  </a:ext>
                </a:extLst>
              </a:tr>
              <a:tr h="711051">
                <a:tc>
                  <a:txBody>
                    <a:bodyPr/>
                    <a:lstStyle/>
                    <a:p>
                      <a:pPr algn="l" fontAlgn="b"/>
                      <a:r>
                        <a:rPr lang="fr-FR" sz="1600" u="none" strike="noStrike" dirty="0">
                          <a:solidFill>
                            <a:schemeClr val="bg1"/>
                          </a:solidFill>
                          <a:effectLst/>
                          <a:latin typeface="+mj-lt"/>
                        </a:rPr>
                        <a:t>Dépenses ouvrant droit à réduction d'unité déductibles</a:t>
                      </a:r>
                      <a:endParaRPr lang="fr-FR" sz="1600" b="0" i="0" u="none" strike="noStrike" dirty="0">
                        <a:solidFill>
                          <a:schemeClr val="bg1"/>
                        </a:solidFill>
                        <a:effectLst/>
                        <a:latin typeface="+mj-lt"/>
                      </a:endParaRPr>
                    </a:p>
                  </a:txBody>
                  <a:tcPr marL="3703" marR="3703" marT="3703" marB="0" anchor="ctr">
                    <a:lnL w="12700"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fr-FR" sz="1600" u="none" strike="noStrike" dirty="0">
                          <a:effectLst/>
                          <a:latin typeface="+mj-lt"/>
                        </a:rPr>
                        <a:t> x </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u="none" strike="noStrike" dirty="0">
                          <a:effectLst/>
                          <a:latin typeface="+mj-lt"/>
                        </a:rPr>
                        <a:t> x </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u="none" strike="noStrike" dirty="0">
                          <a:effectLst/>
                          <a:latin typeface="+mj-lt"/>
                        </a:rPr>
                        <a:t> x </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6"/>
                  </a:ext>
                </a:extLst>
              </a:tr>
              <a:tr h="475939">
                <a:tc>
                  <a:txBody>
                    <a:bodyPr/>
                    <a:lstStyle/>
                    <a:p>
                      <a:pPr algn="l" fontAlgn="b"/>
                      <a:r>
                        <a:rPr lang="fr-FR" sz="1600" u="none" strike="noStrike" dirty="0">
                          <a:solidFill>
                            <a:schemeClr val="bg1"/>
                          </a:solidFill>
                          <a:effectLst/>
                          <a:latin typeface="+mj-lt"/>
                        </a:rPr>
                        <a:t>Contribution versée en euros</a:t>
                      </a:r>
                      <a:endParaRPr lang="fr-FR" sz="1600" b="0" i="0" u="none" strike="noStrike" dirty="0">
                        <a:solidFill>
                          <a:schemeClr val="bg1"/>
                        </a:solidFill>
                        <a:effectLst/>
                        <a:latin typeface="+mj-lt"/>
                      </a:endParaRPr>
                    </a:p>
                  </a:txBody>
                  <a:tcPr marL="3703" marR="3703" marT="3703" marB="0" anchor="ctr">
                    <a:lnL w="12700" cap="flat" cmpd="sng" algn="ctr">
                      <a:solidFill>
                        <a:schemeClr val="bg1"/>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b"/>
                      <a:r>
                        <a:rPr lang="fr-FR" sz="1600" u="none" strike="noStrike" dirty="0">
                          <a:effectLst/>
                          <a:latin typeface="+mj-lt"/>
                        </a:rPr>
                        <a:t>  x </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u="none" strike="noStrike" dirty="0">
                          <a:effectLst/>
                          <a:latin typeface="+mj-lt"/>
                        </a:rPr>
                        <a:t>  x </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tc>
                  <a:txBody>
                    <a:bodyPr/>
                    <a:lstStyle/>
                    <a:p>
                      <a:pPr algn="ctr" fontAlgn="b"/>
                      <a:r>
                        <a:rPr lang="fr-FR" sz="1600" u="none" strike="noStrike" dirty="0">
                          <a:effectLst/>
                          <a:latin typeface="+mj-lt"/>
                        </a:rPr>
                        <a:t>  x </a:t>
                      </a:r>
                      <a:endParaRPr lang="fr-FR" sz="1600" b="0" i="0" u="none" strike="noStrike" dirty="0">
                        <a:solidFill>
                          <a:srgbClr val="000000"/>
                        </a:solidFill>
                        <a:effectLst/>
                        <a:latin typeface="+mj-lt"/>
                      </a:endParaRPr>
                    </a:p>
                  </a:txBody>
                  <a:tcPr marL="3703" marR="3703" marT="3703" marB="0"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1390410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xmlns="" id="{19EBE90D-0DDA-4461-8A89-9C0E3D8B68C3}"/>
              </a:ext>
            </a:extLst>
          </p:cNvPr>
          <p:cNvSpPr>
            <a:spLocks noGrp="1"/>
          </p:cNvSpPr>
          <p:nvPr>
            <p:ph type="title"/>
          </p:nvPr>
        </p:nvSpPr>
        <p:spPr>
          <a:xfrm>
            <a:off x="879543" y="1079576"/>
            <a:ext cx="8807795" cy="740229"/>
          </a:xfrm>
        </p:spPr>
        <p:txBody>
          <a:bodyPr/>
          <a:lstStyle/>
          <a:p>
            <a:r>
              <a:rPr lang="fr-FR" dirty="0"/>
              <a:t>Evolution du taux d’emploi et sa composition</a:t>
            </a:r>
          </a:p>
        </p:txBody>
      </p:sp>
      <p:sp>
        <p:nvSpPr>
          <p:cNvPr id="7" name="ZoneTexte 6">
            <a:extLst>
              <a:ext uri="{FF2B5EF4-FFF2-40B4-BE49-F238E27FC236}">
                <a16:creationId xmlns:a16="http://schemas.microsoft.com/office/drawing/2014/main" xmlns="" id="{1DC9A2CD-ECBE-4DB9-ABC6-638326B3BFDA}"/>
              </a:ext>
            </a:extLst>
          </p:cNvPr>
          <p:cNvSpPr txBox="1"/>
          <p:nvPr/>
        </p:nvSpPr>
        <p:spPr>
          <a:xfrm>
            <a:off x="773526" y="2584174"/>
            <a:ext cx="10504074" cy="1754326"/>
          </a:xfrm>
          <a:prstGeom prst="rect">
            <a:avLst/>
          </a:prstGeom>
          <a:noFill/>
        </p:spPr>
        <p:txBody>
          <a:bodyPr wrap="square" rtlCol="0">
            <a:spAutoFit/>
          </a:bodyPr>
          <a:lstStyle/>
          <a:p>
            <a:r>
              <a:rPr lang="fr-FR" dirty="0"/>
              <a:t>Nombre de nouvelles déclarations + variation</a:t>
            </a:r>
          </a:p>
          <a:p>
            <a:r>
              <a:rPr lang="fr-FR" dirty="0"/>
              <a:t>Nombre de BOE sortants / motifs + variation</a:t>
            </a:r>
          </a:p>
          <a:p>
            <a:r>
              <a:rPr lang="fr-FR" dirty="0"/>
              <a:t>Familles de métiers les plus représentées + variation</a:t>
            </a:r>
          </a:p>
          <a:p>
            <a:r>
              <a:rPr lang="fr-FR" dirty="0"/>
              <a:t>Age des bénéficiaires + variation</a:t>
            </a:r>
          </a:p>
          <a:p>
            <a:endParaRPr lang="fr-FR" dirty="0"/>
          </a:p>
          <a:p>
            <a:endParaRPr lang="fr-FR" dirty="0"/>
          </a:p>
        </p:txBody>
      </p:sp>
    </p:spTree>
    <p:extLst>
      <p:ext uri="{BB962C8B-B14F-4D97-AF65-F5344CB8AC3E}">
        <p14:creationId xmlns:p14="http://schemas.microsoft.com/office/powerpoint/2010/main" val="286874505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Palette FIPHFP">
      <a:dk1>
        <a:srgbClr val="000000"/>
      </a:dk1>
      <a:lt1>
        <a:srgbClr val="FFFFFF"/>
      </a:lt1>
      <a:dk2>
        <a:srgbClr val="44546A"/>
      </a:dk2>
      <a:lt2>
        <a:srgbClr val="E7E6E6"/>
      </a:lt2>
      <a:accent1>
        <a:srgbClr val="00959A"/>
      </a:accent1>
      <a:accent2>
        <a:srgbClr val="FFCC00"/>
      </a:accent2>
      <a:accent3>
        <a:srgbClr val="00ADD6"/>
      </a:accent3>
      <a:accent4>
        <a:srgbClr val="D682B5"/>
      </a:accent4>
      <a:accent5>
        <a:srgbClr val="007C66"/>
      </a:accent5>
      <a:accent6>
        <a:srgbClr val="E84E0F"/>
      </a:accent6>
      <a:hlink>
        <a:srgbClr val="1E364E"/>
      </a:hlink>
      <a:folHlink>
        <a:srgbClr val="872276"/>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1231</TotalTime>
  <Words>840</Words>
  <Application>Microsoft Office PowerPoint</Application>
  <PresentationFormat>Grand écran</PresentationFormat>
  <Paragraphs>149</Paragraphs>
  <Slides>23</Slides>
  <Notes>1</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23</vt:i4>
      </vt:variant>
    </vt:vector>
  </HeadingPairs>
  <TitlesOfParts>
    <vt:vector size="31" baseType="lpstr">
      <vt:lpstr>Arial</vt:lpstr>
      <vt:lpstr>Calibri</vt:lpstr>
      <vt:lpstr>Calibri Light</vt:lpstr>
      <vt:lpstr>Raleway</vt:lpstr>
      <vt:lpstr>Times</vt:lpstr>
      <vt:lpstr>Times New Roman</vt:lpstr>
      <vt:lpstr>Thème Office</vt:lpstr>
      <vt:lpstr>1_Thème Office</vt:lpstr>
      <vt:lpstr>Fiche partage et publication des objectifs et résultats des conventions </vt:lpstr>
      <vt:lpstr>Présentation annuelle en CHSCT Point sur la politique handicap</vt:lpstr>
      <vt:lpstr>Contexte</vt:lpstr>
      <vt:lpstr>Rappel des conditions de la convention</vt:lpstr>
      <vt:lpstr>Rappel des engagements sur 3 ans</vt:lpstr>
      <vt:lpstr>Contexte du FIPHFP</vt:lpstr>
      <vt:lpstr>Point de situation annuelle</vt:lpstr>
      <vt:lpstr>Evolution du taux d’emploi et sa composition</vt:lpstr>
      <vt:lpstr>Evolution du taux d’emploi et sa composition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Témoignages – Chiffres clés</vt:lpstr>
      <vt:lpstr>Ex de pictos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Handi-Pacte Fonction publique Auvergne-Rhône-Alpes</dc:title>
  <dc:creator>Amandine BONNEFOY</dc:creator>
  <cp:lastModifiedBy>Amandine BONNEFOY</cp:lastModifiedBy>
  <cp:revision>97</cp:revision>
  <dcterms:created xsi:type="dcterms:W3CDTF">2021-08-17T08:30:40Z</dcterms:created>
  <dcterms:modified xsi:type="dcterms:W3CDTF">2022-03-29T14:02:33Z</dcterms:modified>
</cp:coreProperties>
</file>