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handoutMasterIdLst>
    <p:handoutMasterId r:id="rId13"/>
  </p:handoutMasterIdLst>
  <p:sldIdLst>
    <p:sldId id="256" r:id="rId2"/>
    <p:sldId id="257" r:id="rId3"/>
    <p:sldId id="642" r:id="rId4"/>
    <p:sldId id="644" r:id="rId5"/>
    <p:sldId id="641" r:id="rId6"/>
    <p:sldId id="635" r:id="rId7"/>
    <p:sldId id="632" r:id="rId8"/>
    <p:sldId id="517" r:id="rId9"/>
    <p:sldId id="640" r:id="rId10"/>
    <p:sldId id="631" r:id="rId11"/>
  </p:sldIdLst>
  <p:sldSz cx="9144000" cy="6858000" type="screen4x3"/>
  <p:notesSz cx="6797675" cy="9926638"/>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193D"/>
    <a:srgbClr val="8E1272"/>
    <a:srgbClr val="009288"/>
    <a:srgbClr val="591B47"/>
    <a:srgbClr val="DE371C"/>
    <a:srgbClr val="911C75"/>
    <a:srgbClr val="5D244C"/>
    <a:srgbClr val="86A224"/>
    <a:srgbClr val="EB7706"/>
    <a:srgbClr val="0092C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159" autoAdjust="0"/>
  </p:normalViewPr>
  <p:slideViewPr>
    <p:cSldViewPr snapToGrid="0" snapToObjects="1">
      <p:cViewPr varScale="1">
        <p:scale>
          <a:sx n="97" d="100"/>
          <a:sy n="97" d="100"/>
        </p:scale>
        <p:origin x="384" y="84"/>
      </p:cViewPr>
      <p:guideLst>
        <p:guide orient="horz" pos="2160"/>
        <p:guide pos="2880"/>
      </p:guideLst>
    </p:cSldViewPr>
  </p:slideViewPr>
  <p:notesTextViewPr>
    <p:cViewPr>
      <p:scale>
        <a:sx n="100" d="100"/>
        <a:sy n="100" d="100"/>
      </p:scale>
      <p:origin x="0" y="-696"/>
    </p:cViewPr>
  </p:notesTextViewPr>
  <p:sorterViewPr>
    <p:cViewPr>
      <p:scale>
        <a:sx n="66" d="100"/>
        <a:sy n="66" d="100"/>
      </p:scale>
      <p:origin x="0" y="0"/>
    </p:cViewPr>
  </p:sorterViewPr>
  <p:notesViewPr>
    <p:cSldViewPr snapToGrid="0" snapToObjects="1">
      <p:cViewPr>
        <p:scale>
          <a:sx n="80" d="100"/>
          <a:sy n="80" d="100"/>
        </p:scale>
        <p:origin x="2352" y="6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_rels/data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hyperlink" Target="http://www.fiphfp.fr/" TargetMode="External"/></Relationships>
</file>

<file path=ppt/diagrams/_rels/drawing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hyperlink" Target="http://www.fiphfp.fr/"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F2852C-B70E-4CC8-AD3B-BC33280B70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fr-FR"/>
        </a:p>
      </dgm:t>
    </dgm:pt>
    <dgm:pt modelId="{412B5DD2-8CC6-4FA1-94EC-F9DF0096A8B5}">
      <dgm:prSet/>
      <dgm:spPr/>
      <dgm:t>
        <a:bodyPr/>
        <a:lstStyle/>
        <a:p>
          <a:r>
            <a:rPr lang="fr-FR" dirty="0"/>
            <a:t>Il est institué une obligation d’emploi des travailleurs handicapés, des mutilés de guerre et assimilés, dans la proportion minimale de 6 % de l’effectif total</a:t>
          </a:r>
        </a:p>
      </dgm:t>
    </dgm:pt>
    <dgm:pt modelId="{457924B3-835C-4C6E-964D-7191D29F5F6E}" type="parTrans" cxnId="{E9334619-283D-4B62-A1A8-D3F4ABC48B72}">
      <dgm:prSet/>
      <dgm:spPr/>
      <dgm:t>
        <a:bodyPr/>
        <a:lstStyle/>
        <a:p>
          <a:endParaRPr lang="fr-FR"/>
        </a:p>
      </dgm:t>
    </dgm:pt>
    <dgm:pt modelId="{61BCEFE0-223B-4315-8436-73D8CEC9A692}" type="sibTrans" cxnId="{E9334619-283D-4B62-A1A8-D3F4ABC48B72}">
      <dgm:prSet/>
      <dgm:spPr/>
      <dgm:t>
        <a:bodyPr/>
        <a:lstStyle/>
        <a:p>
          <a:endParaRPr lang="fr-FR"/>
        </a:p>
      </dgm:t>
    </dgm:pt>
    <dgm:pt modelId="{5FFD1005-8F0F-4141-A5B8-6A14573B4284}">
      <dgm:prSet/>
      <dgm:spPr/>
      <dgm:t>
        <a:bodyPr/>
        <a:lstStyle/>
        <a:p>
          <a:r>
            <a:rPr lang="fr-FR"/>
            <a:t>Les employeurs peuvent s’acquitter de cette obligation en versant au FIPHFP une contribution annuelle pour chacun des bénéficiaires qu’ils auraient dû employer.</a:t>
          </a:r>
        </a:p>
      </dgm:t>
    </dgm:pt>
    <dgm:pt modelId="{3970027C-8031-42D0-AADC-13A7C490EAE5}" type="parTrans" cxnId="{0C67A0DF-B03A-4753-8A64-C78AB444C68E}">
      <dgm:prSet/>
      <dgm:spPr/>
      <dgm:t>
        <a:bodyPr/>
        <a:lstStyle/>
        <a:p>
          <a:endParaRPr lang="fr-FR"/>
        </a:p>
      </dgm:t>
    </dgm:pt>
    <dgm:pt modelId="{57711720-FF76-4F2C-8037-8A8DB2EE245D}" type="sibTrans" cxnId="{0C67A0DF-B03A-4753-8A64-C78AB444C68E}">
      <dgm:prSet/>
      <dgm:spPr/>
      <dgm:t>
        <a:bodyPr/>
        <a:lstStyle/>
        <a:p>
          <a:endParaRPr lang="fr-FR"/>
        </a:p>
      </dgm:t>
    </dgm:pt>
    <dgm:pt modelId="{E34B3C45-343A-48EF-A039-10F0D4AD71E6}" type="pres">
      <dgm:prSet presAssocID="{16F2852C-B70E-4CC8-AD3B-BC33280B70DC}" presName="linear" presStyleCnt="0">
        <dgm:presLayoutVars>
          <dgm:animLvl val="lvl"/>
          <dgm:resizeHandles val="exact"/>
        </dgm:presLayoutVars>
      </dgm:prSet>
      <dgm:spPr/>
    </dgm:pt>
    <dgm:pt modelId="{41D169C5-0279-4B88-9400-BC492EAD9404}" type="pres">
      <dgm:prSet presAssocID="{412B5DD2-8CC6-4FA1-94EC-F9DF0096A8B5}" presName="parentText" presStyleLbl="node1" presStyleIdx="0" presStyleCnt="2" custScaleY="99215">
        <dgm:presLayoutVars>
          <dgm:chMax val="0"/>
          <dgm:bulletEnabled val="1"/>
        </dgm:presLayoutVars>
      </dgm:prSet>
      <dgm:spPr/>
    </dgm:pt>
    <dgm:pt modelId="{1A864810-3AD6-4369-A780-187294387688}" type="pres">
      <dgm:prSet presAssocID="{61BCEFE0-223B-4315-8436-73D8CEC9A692}" presName="spacer" presStyleCnt="0"/>
      <dgm:spPr/>
    </dgm:pt>
    <dgm:pt modelId="{6E5887EF-5B98-479A-9BD9-517A748E807B}" type="pres">
      <dgm:prSet presAssocID="{5FFD1005-8F0F-4141-A5B8-6A14573B4284}" presName="parentText" presStyleLbl="node1" presStyleIdx="1" presStyleCnt="2">
        <dgm:presLayoutVars>
          <dgm:chMax val="0"/>
          <dgm:bulletEnabled val="1"/>
        </dgm:presLayoutVars>
      </dgm:prSet>
      <dgm:spPr/>
    </dgm:pt>
  </dgm:ptLst>
  <dgm:cxnLst>
    <dgm:cxn modelId="{E9334619-283D-4B62-A1A8-D3F4ABC48B72}" srcId="{16F2852C-B70E-4CC8-AD3B-BC33280B70DC}" destId="{412B5DD2-8CC6-4FA1-94EC-F9DF0096A8B5}" srcOrd="0" destOrd="0" parTransId="{457924B3-835C-4C6E-964D-7191D29F5F6E}" sibTransId="{61BCEFE0-223B-4315-8436-73D8CEC9A692}"/>
    <dgm:cxn modelId="{3C1C4A62-016C-4FB4-B7F4-DB83DBC5F184}" type="presOf" srcId="{16F2852C-B70E-4CC8-AD3B-BC33280B70DC}" destId="{E34B3C45-343A-48EF-A039-10F0D4AD71E6}" srcOrd="0" destOrd="0" presId="urn:microsoft.com/office/officeart/2005/8/layout/vList2"/>
    <dgm:cxn modelId="{153680B9-9A0F-4421-9D68-6E3E95491CD5}" type="presOf" srcId="{412B5DD2-8CC6-4FA1-94EC-F9DF0096A8B5}" destId="{41D169C5-0279-4B88-9400-BC492EAD9404}" srcOrd="0" destOrd="0" presId="urn:microsoft.com/office/officeart/2005/8/layout/vList2"/>
    <dgm:cxn modelId="{F84063CA-4A19-48DA-BF56-BA0A48BA2A42}" type="presOf" srcId="{5FFD1005-8F0F-4141-A5B8-6A14573B4284}" destId="{6E5887EF-5B98-479A-9BD9-517A748E807B}" srcOrd="0" destOrd="0" presId="urn:microsoft.com/office/officeart/2005/8/layout/vList2"/>
    <dgm:cxn modelId="{0C67A0DF-B03A-4753-8A64-C78AB444C68E}" srcId="{16F2852C-B70E-4CC8-AD3B-BC33280B70DC}" destId="{5FFD1005-8F0F-4141-A5B8-6A14573B4284}" srcOrd="1" destOrd="0" parTransId="{3970027C-8031-42D0-AADC-13A7C490EAE5}" sibTransId="{57711720-FF76-4F2C-8037-8A8DB2EE245D}"/>
    <dgm:cxn modelId="{7FA8D5AA-FB70-4BFD-B7BA-30EDF2A7E7C4}" type="presParOf" srcId="{E34B3C45-343A-48EF-A039-10F0D4AD71E6}" destId="{41D169C5-0279-4B88-9400-BC492EAD9404}" srcOrd="0" destOrd="0" presId="urn:microsoft.com/office/officeart/2005/8/layout/vList2"/>
    <dgm:cxn modelId="{E436973C-C924-422A-B23B-1A9D50CFC377}" type="presParOf" srcId="{E34B3C45-343A-48EF-A039-10F0D4AD71E6}" destId="{1A864810-3AD6-4369-A780-187294387688}" srcOrd="1" destOrd="0" presId="urn:microsoft.com/office/officeart/2005/8/layout/vList2"/>
    <dgm:cxn modelId="{AA6CACB2-720D-414C-B30A-844C58D09C13}" type="presParOf" srcId="{E34B3C45-343A-48EF-A039-10F0D4AD71E6}" destId="{6E5887EF-5B98-479A-9BD9-517A748E807B}"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4F3AAB-C06F-49FC-9981-AF3B5BE4E07D}" type="doc">
      <dgm:prSet loTypeId="urn:microsoft.com/office/officeart/2005/8/layout/pyramid2" loCatId="pyramid" qsTypeId="urn:microsoft.com/office/officeart/2005/8/quickstyle/simple1" qsCatId="simple" csTypeId="urn:microsoft.com/office/officeart/2005/8/colors/colorful5" csCatId="colorful" phldr="1"/>
      <dgm:spPr/>
      <dgm:t>
        <a:bodyPr/>
        <a:lstStyle/>
        <a:p>
          <a:endParaRPr lang="fr-FR"/>
        </a:p>
      </dgm:t>
    </dgm:pt>
    <dgm:pt modelId="{C8627FD2-D8D4-4E60-9F48-B34CA73E132D}">
      <dgm:prSet custT="1"/>
      <dgm:spPr/>
      <dgm:t>
        <a:bodyPr/>
        <a:lstStyle/>
        <a:p>
          <a:r>
            <a:rPr lang="fr-FR" sz="1600" dirty="0"/>
            <a:t>Tout employeur qui comptabilise un effectif en ETP supérieur ou égal à 20 doit effectuer une déclaration au FIPHFP.</a:t>
          </a:r>
        </a:p>
      </dgm:t>
    </dgm:pt>
    <dgm:pt modelId="{A31E30F1-3D95-40B4-92D4-624EED8ACDD1}" type="parTrans" cxnId="{0FEE1997-3DC0-414B-ACC0-2C43DDF32171}">
      <dgm:prSet/>
      <dgm:spPr/>
      <dgm:t>
        <a:bodyPr/>
        <a:lstStyle/>
        <a:p>
          <a:endParaRPr lang="fr-FR"/>
        </a:p>
      </dgm:t>
    </dgm:pt>
    <dgm:pt modelId="{93A07373-42EC-485F-888E-C3500641420D}" type="sibTrans" cxnId="{0FEE1997-3DC0-414B-ACC0-2C43DDF32171}">
      <dgm:prSet/>
      <dgm:spPr/>
      <dgm:t>
        <a:bodyPr/>
        <a:lstStyle/>
        <a:p>
          <a:endParaRPr lang="fr-FR"/>
        </a:p>
      </dgm:t>
    </dgm:pt>
    <dgm:pt modelId="{84267D88-E86B-4AB4-864E-92B0B024DEFF}">
      <dgm:prSet custT="1"/>
      <dgm:spPr/>
      <dgm:t>
        <a:bodyPr/>
        <a:lstStyle/>
        <a:p>
          <a:r>
            <a:rPr lang="fr-FR" sz="1600" dirty="0"/>
            <a:t>Pour les services de l'Etat, la déclaration est effectuée par chaque ministère, en tenant compte de l'ensemble des personnels rémunérés</a:t>
          </a:r>
        </a:p>
      </dgm:t>
    </dgm:pt>
    <dgm:pt modelId="{4E60AD28-D3A1-472E-89C6-4B1DDF6FEE13}" type="parTrans" cxnId="{C576394D-1E8A-49D8-95FA-09E96B306423}">
      <dgm:prSet/>
      <dgm:spPr/>
      <dgm:t>
        <a:bodyPr/>
        <a:lstStyle/>
        <a:p>
          <a:endParaRPr lang="fr-FR"/>
        </a:p>
      </dgm:t>
    </dgm:pt>
    <dgm:pt modelId="{4EF41524-DF7D-4768-95A0-AA6D635D0DB0}" type="sibTrans" cxnId="{C576394D-1E8A-49D8-95FA-09E96B306423}">
      <dgm:prSet/>
      <dgm:spPr/>
      <dgm:t>
        <a:bodyPr/>
        <a:lstStyle/>
        <a:p>
          <a:endParaRPr lang="fr-FR"/>
        </a:p>
      </dgm:t>
    </dgm:pt>
    <dgm:pt modelId="{0A2D7A09-3CED-45DC-A9E8-43528C249550}">
      <dgm:prSet custT="1"/>
      <dgm:spPr/>
      <dgm:t>
        <a:bodyPr/>
        <a:lstStyle/>
        <a:p>
          <a:r>
            <a:rPr lang="fr-FR" sz="1600" dirty="0"/>
            <a:t>Pour les autres organismes, chaque employeur qui rémunère du personnel en son nom propre (employeur rémunérant) doit effectuer une déclaration. </a:t>
          </a:r>
        </a:p>
      </dgm:t>
    </dgm:pt>
    <dgm:pt modelId="{C14A5B4C-E9AA-4B84-91F2-6C07F9F8F4F4}" type="parTrans" cxnId="{457941BB-D048-44CC-BA59-BFFEC88DC29B}">
      <dgm:prSet/>
      <dgm:spPr/>
      <dgm:t>
        <a:bodyPr/>
        <a:lstStyle/>
        <a:p>
          <a:endParaRPr lang="fr-FR"/>
        </a:p>
      </dgm:t>
    </dgm:pt>
    <dgm:pt modelId="{F3FDC2B2-5C15-4ED6-8B95-59AE6BACE4B5}" type="sibTrans" cxnId="{457941BB-D048-44CC-BA59-BFFEC88DC29B}">
      <dgm:prSet/>
      <dgm:spPr/>
      <dgm:t>
        <a:bodyPr/>
        <a:lstStyle/>
        <a:p>
          <a:endParaRPr lang="fr-FR"/>
        </a:p>
      </dgm:t>
    </dgm:pt>
    <dgm:pt modelId="{C09046D1-BDBC-455D-A726-A12A8706166B}">
      <dgm:prSet custT="1"/>
      <dgm:spPr/>
      <dgm:t>
        <a:bodyPr/>
        <a:lstStyle/>
        <a:p>
          <a:r>
            <a:rPr lang="fr-FR" sz="1800" b="1" u="sng" dirty="0"/>
            <a:t>Précision</a:t>
          </a:r>
          <a:r>
            <a:rPr lang="fr-FR" sz="1600" dirty="0"/>
            <a:t> : Employeur public avec au moins 20 agents à la création ou en raison de l’accroissement de son effectif</a:t>
          </a:r>
        </a:p>
        <a:p>
          <a:r>
            <a:rPr lang="fr-FR" sz="1600" dirty="0"/>
            <a:t> =&gt; Délai de 3 ans pour se mettre en conformité</a:t>
          </a:r>
        </a:p>
        <a:p>
          <a:r>
            <a:rPr lang="fr-FR" sz="1600" dirty="0"/>
            <a:t>=&gt; Déclaration au FIPHFP obligatoire durant ce délai.</a:t>
          </a:r>
        </a:p>
      </dgm:t>
    </dgm:pt>
    <dgm:pt modelId="{55DAFA6B-1CDA-4551-BB04-0218AA11730A}" type="parTrans" cxnId="{7BFDA681-2710-4C96-8805-F05F68BB3412}">
      <dgm:prSet/>
      <dgm:spPr/>
      <dgm:t>
        <a:bodyPr/>
        <a:lstStyle/>
        <a:p>
          <a:endParaRPr lang="fr-FR"/>
        </a:p>
      </dgm:t>
    </dgm:pt>
    <dgm:pt modelId="{B6097CCE-6A9A-4DC0-9E48-63DE634AAD05}" type="sibTrans" cxnId="{7BFDA681-2710-4C96-8805-F05F68BB3412}">
      <dgm:prSet/>
      <dgm:spPr/>
      <dgm:t>
        <a:bodyPr/>
        <a:lstStyle/>
        <a:p>
          <a:endParaRPr lang="fr-FR"/>
        </a:p>
      </dgm:t>
    </dgm:pt>
    <dgm:pt modelId="{1569B746-092A-412F-A60A-6D90CEB4C93C}" type="pres">
      <dgm:prSet presAssocID="{A74F3AAB-C06F-49FC-9981-AF3B5BE4E07D}" presName="compositeShape" presStyleCnt="0">
        <dgm:presLayoutVars>
          <dgm:dir/>
          <dgm:resizeHandles/>
        </dgm:presLayoutVars>
      </dgm:prSet>
      <dgm:spPr/>
    </dgm:pt>
    <dgm:pt modelId="{797D3D44-5C26-479C-A32F-FDBE04D6C9FD}" type="pres">
      <dgm:prSet presAssocID="{A74F3AAB-C06F-49FC-9981-AF3B5BE4E07D}" presName="pyramid" presStyleLbl="node1" presStyleIdx="0" presStyleCnt="1"/>
      <dgm:spPr/>
    </dgm:pt>
    <dgm:pt modelId="{3E49C71D-4429-4F56-A892-4EDE588350AC}" type="pres">
      <dgm:prSet presAssocID="{A74F3AAB-C06F-49FC-9981-AF3B5BE4E07D}" presName="theList" presStyleCnt="0"/>
      <dgm:spPr/>
    </dgm:pt>
    <dgm:pt modelId="{EBA4A720-EE43-439F-935A-CE626D37922C}" type="pres">
      <dgm:prSet presAssocID="{C8627FD2-D8D4-4E60-9F48-B34CA73E132D}" presName="aNode" presStyleLbl="fgAcc1" presStyleIdx="0" presStyleCnt="4" custScaleX="167247" custScaleY="59787">
        <dgm:presLayoutVars>
          <dgm:bulletEnabled val="1"/>
        </dgm:presLayoutVars>
      </dgm:prSet>
      <dgm:spPr/>
    </dgm:pt>
    <dgm:pt modelId="{06CB4BBE-07F4-4C42-BDA9-7C3B01E68C74}" type="pres">
      <dgm:prSet presAssocID="{C8627FD2-D8D4-4E60-9F48-B34CA73E132D}" presName="aSpace" presStyleCnt="0"/>
      <dgm:spPr/>
    </dgm:pt>
    <dgm:pt modelId="{CBF3F045-3AB3-4C09-AAAD-AD7F461492AE}" type="pres">
      <dgm:prSet presAssocID="{84267D88-E86B-4AB4-864E-92B0B024DEFF}" presName="aNode" presStyleLbl="fgAcc1" presStyleIdx="1" presStyleCnt="4" custScaleX="167085" custScaleY="79402">
        <dgm:presLayoutVars>
          <dgm:bulletEnabled val="1"/>
        </dgm:presLayoutVars>
      </dgm:prSet>
      <dgm:spPr/>
    </dgm:pt>
    <dgm:pt modelId="{BFB423C9-3356-42B3-8B9D-E6F1CC318A95}" type="pres">
      <dgm:prSet presAssocID="{84267D88-E86B-4AB4-864E-92B0B024DEFF}" presName="aSpace" presStyleCnt="0"/>
      <dgm:spPr/>
    </dgm:pt>
    <dgm:pt modelId="{BCE54D4F-FBAE-4A37-8A77-34693E2781E5}" type="pres">
      <dgm:prSet presAssocID="{0A2D7A09-3CED-45DC-A9E8-43528C249550}" presName="aNode" presStyleLbl="fgAcc1" presStyleIdx="2" presStyleCnt="4" custScaleX="168235" custScaleY="77139">
        <dgm:presLayoutVars>
          <dgm:bulletEnabled val="1"/>
        </dgm:presLayoutVars>
      </dgm:prSet>
      <dgm:spPr/>
    </dgm:pt>
    <dgm:pt modelId="{33B5E6C6-5FB7-4743-B793-0B1790879A2B}" type="pres">
      <dgm:prSet presAssocID="{0A2D7A09-3CED-45DC-A9E8-43528C249550}" presName="aSpace" presStyleCnt="0"/>
      <dgm:spPr/>
    </dgm:pt>
    <dgm:pt modelId="{44C5371E-A4CF-4FFB-9B6E-22AD00271B97}" type="pres">
      <dgm:prSet presAssocID="{C09046D1-BDBC-455D-A726-A12A8706166B}" presName="aNode" presStyleLbl="fgAcc1" presStyleIdx="3" presStyleCnt="4" custScaleX="167247" custScaleY="118614">
        <dgm:presLayoutVars>
          <dgm:bulletEnabled val="1"/>
        </dgm:presLayoutVars>
      </dgm:prSet>
      <dgm:spPr/>
    </dgm:pt>
    <dgm:pt modelId="{4913B0EE-10FA-4113-9C17-E6124EB3A9A4}" type="pres">
      <dgm:prSet presAssocID="{C09046D1-BDBC-455D-A726-A12A8706166B}" presName="aSpace" presStyleCnt="0"/>
      <dgm:spPr/>
    </dgm:pt>
  </dgm:ptLst>
  <dgm:cxnLst>
    <dgm:cxn modelId="{E2661D29-216D-43B6-BD0A-AE30B1686F53}" type="presOf" srcId="{A74F3AAB-C06F-49FC-9981-AF3B5BE4E07D}" destId="{1569B746-092A-412F-A60A-6D90CEB4C93C}" srcOrd="0" destOrd="0" presId="urn:microsoft.com/office/officeart/2005/8/layout/pyramid2"/>
    <dgm:cxn modelId="{0C0B982A-4FA8-4F66-BBB4-6F32CBB18666}" type="presOf" srcId="{0A2D7A09-3CED-45DC-A9E8-43528C249550}" destId="{BCE54D4F-FBAE-4A37-8A77-34693E2781E5}" srcOrd="0" destOrd="0" presId="urn:microsoft.com/office/officeart/2005/8/layout/pyramid2"/>
    <dgm:cxn modelId="{C576394D-1E8A-49D8-95FA-09E96B306423}" srcId="{A74F3AAB-C06F-49FC-9981-AF3B5BE4E07D}" destId="{84267D88-E86B-4AB4-864E-92B0B024DEFF}" srcOrd="1" destOrd="0" parTransId="{4E60AD28-D3A1-472E-89C6-4B1DDF6FEE13}" sibTransId="{4EF41524-DF7D-4768-95A0-AA6D635D0DB0}"/>
    <dgm:cxn modelId="{EF4F4F6E-A538-49EA-9CE9-D2F5EFD716E6}" type="presOf" srcId="{C8627FD2-D8D4-4E60-9F48-B34CA73E132D}" destId="{EBA4A720-EE43-439F-935A-CE626D37922C}" srcOrd="0" destOrd="0" presId="urn:microsoft.com/office/officeart/2005/8/layout/pyramid2"/>
    <dgm:cxn modelId="{A21ED76F-5EA3-4C0B-AEFD-F82C033EA032}" type="presOf" srcId="{84267D88-E86B-4AB4-864E-92B0B024DEFF}" destId="{CBF3F045-3AB3-4C09-AAAD-AD7F461492AE}" srcOrd="0" destOrd="0" presId="urn:microsoft.com/office/officeart/2005/8/layout/pyramid2"/>
    <dgm:cxn modelId="{7BFDA681-2710-4C96-8805-F05F68BB3412}" srcId="{A74F3AAB-C06F-49FC-9981-AF3B5BE4E07D}" destId="{C09046D1-BDBC-455D-A726-A12A8706166B}" srcOrd="3" destOrd="0" parTransId="{55DAFA6B-1CDA-4551-BB04-0218AA11730A}" sibTransId="{B6097CCE-6A9A-4DC0-9E48-63DE634AAD05}"/>
    <dgm:cxn modelId="{0FEE1997-3DC0-414B-ACC0-2C43DDF32171}" srcId="{A74F3AAB-C06F-49FC-9981-AF3B5BE4E07D}" destId="{C8627FD2-D8D4-4E60-9F48-B34CA73E132D}" srcOrd="0" destOrd="0" parTransId="{A31E30F1-3D95-40B4-92D4-624EED8ACDD1}" sibTransId="{93A07373-42EC-485F-888E-C3500641420D}"/>
    <dgm:cxn modelId="{457941BB-D048-44CC-BA59-BFFEC88DC29B}" srcId="{A74F3AAB-C06F-49FC-9981-AF3B5BE4E07D}" destId="{0A2D7A09-3CED-45DC-A9E8-43528C249550}" srcOrd="2" destOrd="0" parTransId="{C14A5B4C-E9AA-4B84-91F2-6C07F9F8F4F4}" sibTransId="{F3FDC2B2-5C15-4ED6-8B95-59AE6BACE4B5}"/>
    <dgm:cxn modelId="{ECBD39BF-1958-43FC-9E88-6B4F6DB706B7}" type="presOf" srcId="{C09046D1-BDBC-455D-A726-A12A8706166B}" destId="{44C5371E-A4CF-4FFB-9B6E-22AD00271B97}" srcOrd="0" destOrd="0" presId="urn:microsoft.com/office/officeart/2005/8/layout/pyramid2"/>
    <dgm:cxn modelId="{8337EECD-3721-4FCD-999D-84A036F8F394}" type="presParOf" srcId="{1569B746-092A-412F-A60A-6D90CEB4C93C}" destId="{797D3D44-5C26-479C-A32F-FDBE04D6C9FD}" srcOrd="0" destOrd="0" presId="urn:microsoft.com/office/officeart/2005/8/layout/pyramid2"/>
    <dgm:cxn modelId="{F20386C6-1DB9-4F76-A358-EFBFF9ECB0DA}" type="presParOf" srcId="{1569B746-092A-412F-A60A-6D90CEB4C93C}" destId="{3E49C71D-4429-4F56-A892-4EDE588350AC}" srcOrd="1" destOrd="0" presId="urn:microsoft.com/office/officeart/2005/8/layout/pyramid2"/>
    <dgm:cxn modelId="{3338935E-E83A-4F1C-B79F-34EA6563BCA4}" type="presParOf" srcId="{3E49C71D-4429-4F56-A892-4EDE588350AC}" destId="{EBA4A720-EE43-439F-935A-CE626D37922C}" srcOrd="0" destOrd="0" presId="urn:microsoft.com/office/officeart/2005/8/layout/pyramid2"/>
    <dgm:cxn modelId="{5F1D7B63-7FAF-4B30-9781-29DA08EEFC65}" type="presParOf" srcId="{3E49C71D-4429-4F56-A892-4EDE588350AC}" destId="{06CB4BBE-07F4-4C42-BDA9-7C3B01E68C74}" srcOrd="1" destOrd="0" presId="urn:microsoft.com/office/officeart/2005/8/layout/pyramid2"/>
    <dgm:cxn modelId="{B9981EF3-417F-4870-A656-3C2B0D07C7F3}" type="presParOf" srcId="{3E49C71D-4429-4F56-A892-4EDE588350AC}" destId="{CBF3F045-3AB3-4C09-AAAD-AD7F461492AE}" srcOrd="2" destOrd="0" presId="urn:microsoft.com/office/officeart/2005/8/layout/pyramid2"/>
    <dgm:cxn modelId="{0959132C-0331-450F-AADA-56482F905F3A}" type="presParOf" srcId="{3E49C71D-4429-4F56-A892-4EDE588350AC}" destId="{BFB423C9-3356-42B3-8B9D-E6F1CC318A95}" srcOrd="3" destOrd="0" presId="urn:microsoft.com/office/officeart/2005/8/layout/pyramid2"/>
    <dgm:cxn modelId="{500ECA72-4B55-4A5E-BEF3-5CA800EEE6D1}" type="presParOf" srcId="{3E49C71D-4429-4F56-A892-4EDE588350AC}" destId="{BCE54D4F-FBAE-4A37-8A77-34693E2781E5}" srcOrd="4" destOrd="0" presId="urn:microsoft.com/office/officeart/2005/8/layout/pyramid2"/>
    <dgm:cxn modelId="{C487663D-C138-4C03-84AA-BF700B551B15}" type="presParOf" srcId="{3E49C71D-4429-4F56-A892-4EDE588350AC}" destId="{33B5E6C6-5FB7-4743-B793-0B1790879A2B}" srcOrd="5" destOrd="0" presId="urn:microsoft.com/office/officeart/2005/8/layout/pyramid2"/>
    <dgm:cxn modelId="{37F3C412-FD1B-4C85-A3FE-41371C6D1BA5}" type="presParOf" srcId="{3E49C71D-4429-4F56-A892-4EDE588350AC}" destId="{44C5371E-A4CF-4FFB-9B6E-22AD00271B97}" srcOrd="6" destOrd="0" presId="urn:microsoft.com/office/officeart/2005/8/layout/pyramid2"/>
    <dgm:cxn modelId="{9CD0339C-2D17-4127-ADC4-D937026F5CE0}" type="presParOf" srcId="{3E49C71D-4429-4F56-A892-4EDE588350AC}" destId="{4913B0EE-10FA-4113-9C17-E6124EB3A9A4}" srcOrd="7"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8B32EE-3F56-4602-99DF-4164CB90ECEB}" type="doc">
      <dgm:prSet loTypeId="urn:microsoft.com/office/officeart/2005/8/layout/matrix3" loCatId="matrix" qsTypeId="urn:microsoft.com/office/officeart/2005/8/quickstyle/simple1" qsCatId="simple" csTypeId="urn:microsoft.com/office/officeart/2005/8/colors/colorful2" csCatId="colorful" phldr="1"/>
      <dgm:spPr/>
      <dgm:t>
        <a:bodyPr/>
        <a:lstStyle/>
        <a:p>
          <a:endParaRPr lang="fr-FR"/>
        </a:p>
      </dgm:t>
    </dgm:pt>
    <dgm:pt modelId="{4EA38FEF-E877-41AB-836B-1E5EA7228EEE}">
      <dgm:prSet custT="1"/>
      <dgm:spPr/>
      <dgm:t>
        <a:bodyPr/>
        <a:lstStyle/>
        <a:p>
          <a:r>
            <a:rPr lang="fr-FR" sz="1800" b="1" dirty="0"/>
            <a:t>Obligatoire</a:t>
          </a:r>
          <a:r>
            <a:rPr lang="fr-FR" sz="2000" dirty="0"/>
            <a:t>  </a:t>
          </a:r>
          <a:r>
            <a:rPr lang="fr-FR" sz="1800" dirty="0"/>
            <a:t>pour les employeurs avec un ETP supérieur à 20 ou ayant reçu une lettre d’appel à déclarer</a:t>
          </a:r>
          <a:endParaRPr lang="fr-FR" sz="2000" dirty="0"/>
        </a:p>
      </dgm:t>
    </dgm:pt>
    <dgm:pt modelId="{2CC3A551-93EC-434B-A691-6F50D27E8D86}" type="parTrans" cxnId="{37C43F0B-CF57-426A-80C5-EAD29B104D5A}">
      <dgm:prSet/>
      <dgm:spPr/>
      <dgm:t>
        <a:bodyPr/>
        <a:lstStyle/>
        <a:p>
          <a:endParaRPr lang="fr-FR"/>
        </a:p>
      </dgm:t>
    </dgm:pt>
    <dgm:pt modelId="{4FA80F41-BBF9-4396-BB56-B4960F2C1F02}" type="sibTrans" cxnId="{37C43F0B-CF57-426A-80C5-EAD29B104D5A}">
      <dgm:prSet/>
      <dgm:spPr/>
      <dgm:t>
        <a:bodyPr/>
        <a:lstStyle/>
        <a:p>
          <a:endParaRPr lang="fr-FR"/>
        </a:p>
      </dgm:t>
    </dgm:pt>
    <dgm:pt modelId="{F9F128E7-9850-4DBB-B935-3076ACF4834B}">
      <dgm:prSet custT="1"/>
      <dgm:spPr/>
      <dgm:t>
        <a:bodyPr/>
        <a:lstStyle/>
        <a:p>
          <a:r>
            <a:rPr lang="fr-FR" sz="1800" dirty="0"/>
            <a:t>Non-respect de l’obligation : </a:t>
          </a:r>
          <a:r>
            <a:rPr lang="fr-FR" sz="1800" b="1" dirty="0"/>
            <a:t>contribution forfaitaire </a:t>
          </a:r>
          <a:r>
            <a:rPr lang="fr-FR" sz="1800" dirty="0"/>
            <a:t>ne tenant compte ni du nombre de BOE, ni des dépenses réalisées.</a:t>
          </a:r>
        </a:p>
      </dgm:t>
    </dgm:pt>
    <dgm:pt modelId="{B520A060-4B39-4F3B-B60F-A9CCC804CD9A}" type="parTrans" cxnId="{0366822E-621A-4B9E-A365-FDA53B2AE937}">
      <dgm:prSet/>
      <dgm:spPr/>
      <dgm:t>
        <a:bodyPr/>
        <a:lstStyle/>
        <a:p>
          <a:endParaRPr lang="fr-FR"/>
        </a:p>
      </dgm:t>
    </dgm:pt>
    <dgm:pt modelId="{E2C1FC9A-6E50-4CDC-80BE-05A30DBD7D5E}" type="sibTrans" cxnId="{0366822E-621A-4B9E-A365-FDA53B2AE937}">
      <dgm:prSet/>
      <dgm:spPr/>
      <dgm:t>
        <a:bodyPr/>
        <a:lstStyle/>
        <a:p>
          <a:endParaRPr lang="fr-FR"/>
        </a:p>
      </dgm:t>
    </dgm:pt>
    <dgm:pt modelId="{3443B305-9A07-420B-8960-306FAE8D4950}">
      <dgm:prSet custT="1"/>
      <dgm:spPr/>
      <dgm:t>
        <a:bodyPr/>
        <a:lstStyle/>
        <a:p>
          <a:r>
            <a:rPr lang="fr-FR" sz="2000" b="1" dirty="0"/>
            <a:t>Contribution payable </a:t>
          </a:r>
          <a:r>
            <a:rPr lang="fr-FR" sz="2000" dirty="0"/>
            <a:t>avant la fin de campagne de déclaration.</a:t>
          </a:r>
        </a:p>
      </dgm:t>
    </dgm:pt>
    <dgm:pt modelId="{B8916AB5-2EAA-4A2E-BF1E-2D9EE140A5BD}" type="parTrans" cxnId="{CA5D6AAA-CBED-4840-ADD0-68E8697B2231}">
      <dgm:prSet/>
      <dgm:spPr/>
      <dgm:t>
        <a:bodyPr/>
        <a:lstStyle/>
        <a:p>
          <a:endParaRPr lang="fr-FR"/>
        </a:p>
      </dgm:t>
    </dgm:pt>
    <dgm:pt modelId="{9D67B574-468E-4C6C-902C-ED336143B654}" type="sibTrans" cxnId="{CA5D6AAA-CBED-4840-ADD0-68E8697B2231}">
      <dgm:prSet/>
      <dgm:spPr/>
      <dgm:t>
        <a:bodyPr/>
        <a:lstStyle/>
        <a:p>
          <a:endParaRPr lang="fr-FR"/>
        </a:p>
      </dgm:t>
    </dgm:pt>
    <dgm:pt modelId="{D891C5C2-6DED-4183-8E9E-446789464477}">
      <dgm:prSet custT="1"/>
      <dgm:spPr/>
      <dgm:t>
        <a:bodyPr/>
        <a:lstStyle/>
        <a:p>
          <a:r>
            <a:rPr lang="fr-FR" sz="2000" b="1" dirty="0"/>
            <a:t>Annuelle </a:t>
          </a:r>
          <a:r>
            <a:rPr lang="fr-FR" sz="2000" dirty="0"/>
            <a:t>et </a:t>
          </a:r>
          <a:r>
            <a:rPr lang="fr-FR" sz="2000" b="1" dirty="0"/>
            <a:t>dématérialisé</a:t>
          </a:r>
          <a:r>
            <a:rPr lang="fr-FR" sz="2000" dirty="0"/>
            <a:t>e sur la plateforme dédiée </a:t>
          </a:r>
          <a:r>
            <a:rPr lang="fr-FR" sz="2000" dirty="0" err="1"/>
            <a:t>PEP’s</a:t>
          </a:r>
          <a:endParaRPr lang="fr-FR" sz="2000" dirty="0"/>
        </a:p>
      </dgm:t>
    </dgm:pt>
    <dgm:pt modelId="{69036929-C9CD-4C38-97AA-1602BCE85EC0}" type="parTrans" cxnId="{E37ADEA0-A402-4D4D-A75E-4BFB8F413841}">
      <dgm:prSet/>
      <dgm:spPr/>
      <dgm:t>
        <a:bodyPr/>
        <a:lstStyle/>
        <a:p>
          <a:endParaRPr lang="fr-FR"/>
        </a:p>
      </dgm:t>
    </dgm:pt>
    <dgm:pt modelId="{D58AEF40-9943-45FA-A29A-07D3D547D90A}" type="sibTrans" cxnId="{E37ADEA0-A402-4D4D-A75E-4BFB8F413841}">
      <dgm:prSet/>
      <dgm:spPr/>
      <dgm:t>
        <a:bodyPr/>
        <a:lstStyle/>
        <a:p>
          <a:endParaRPr lang="fr-FR"/>
        </a:p>
      </dgm:t>
    </dgm:pt>
    <dgm:pt modelId="{8D41D634-9C2D-432B-B0F4-38F363BD77D3}" type="pres">
      <dgm:prSet presAssocID="{148B32EE-3F56-4602-99DF-4164CB90ECEB}" presName="matrix" presStyleCnt="0">
        <dgm:presLayoutVars>
          <dgm:chMax val="1"/>
          <dgm:dir/>
          <dgm:resizeHandles val="exact"/>
        </dgm:presLayoutVars>
      </dgm:prSet>
      <dgm:spPr/>
    </dgm:pt>
    <dgm:pt modelId="{DF7DD4D6-BACC-4CA6-BFC7-BB50F4BA646C}" type="pres">
      <dgm:prSet presAssocID="{148B32EE-3F56-4602-99DF-4164CB90ECEB}" presName="diamond" presStyleLbl="bgShp" presStyleIdx="0" presStyleCnt="1"/>
      <dgm:spPr/>
    </dgm:pt>
    <dgm:pt modelId="{E01557AA-4B70-43A6-AC89-C2E424DC5A5F}" type="pres">
      <dgm:prSet presAssocID="{148B32EE-3F56-4602-99DF-4164CB90ECEB}" presName="quad1" presStyleLbl="node1" presStyleIdx="0" presStyleCnt="4">
        <dgm:presLayoutVars>
          <dgm:chMax val="0"/>
          <dgm:chPref val="0"/>
          <dgm:bulletEnabled val="1"/>
        </dgm:presLayoutVars>
      </dgm:prSet>
      <dgm:spPr/>
    </dgm:pt>
    <dgm:pt modelId="{F0A89E21-7A1D-4813-B743-EF7EB555DB8E}" type="pres">
      <dgm:prSet presAssocID="{148B32EE-3F56-4602-99DF-4164CB90ECEB}" presName="quad2" presStyleLbl="node1" presStyleIdx="1" presStyleCnt="4" custScaleX="112686">
        <dgm:presLayoutVars>
          <dgm:chMax val="0"/>
          <dgm:chPref val="0"/>
          <dgm:bulletEnabled val="1"/>
        </dgm:presLayoutVars>
      </dgm:prSet>
      <dgm:spPr/>
    </dgm:pt>
    <dgm:pt modelId="{0C98F60A-BA9D-4D35-992F-D75550AF3ABE}" type="pres">
      <dgm:prSet presAssocID="{148B32EE-3F56-4602-99DF-4164CB90ECEB}" presName="quad3" presStyleLbl="node1" presStyleIdx="2" presStyleCnt="4" custScaleX="113684">
        <dgm:presLayoutVars>
          <dgm:chMax val="0"/>
          <dgm:chPref val="0"/>
          <dgm:bulletEnabled val="1"/>
        </dgm:presLayoutVars>
      </dgm:prSet>
      <dgm:spPr/>
    </dgm:pt>
    <dgm:pt modelId="{C493694D-9F4E-474C-AE91-26961582DF52}" type="pres">
      <dgm:prSet presAssocID="{148B32EE-3F56-4602-99DF-4164CB90ECEB}" presName="quad4" presStyleLbl="node1" presStyleIdx="3" presStyleCnt="4">
        <dgm:presLayoutVars>
          <dgm:chMax val="0"/>
          <dgm:chPref val="0"/>
          <dgm:bulletEnabled val="1"/>
        </dgm:presLayoutVars>
      </dgm:prSet>
      <dgm:spPr/>
    </dgm:pt>
  </dgm:ptLst>
  <dgm:cxnLst>
    <dgm:cxn modelId="{8394E705-4864-4D64-807C-FF2C7CB4E713}" type="presOf" srcId="{148B32EE-3F56-4602-99DF-4164CB90ECEB}" destId="{8D41D634-9C2D-432B-B0F4-38F363BD77D3}" srcOrd="0" destOrd="0" presId="urn:microsoft.com/office/officeart/2005/8/layout/matrix3"/>
    <dgm:cxn modelId="{37C43F0B-CF57-426A-80C5-EAD29B104D5A}" srcId="{148B32EE-3F56-4602-99DF-4164CB90ECEB}" destId="{4EA38FEF-E877-41AB-836B-1E5EA7228EEE}" srcOrd="0" destOrd="0" parTransId="{2CC3A551-93EC-434B-A691-6F50D27E8D86}" sibTransId="{4FA80F41-BBF9-4396-BB56-B4960F2C1F02}"/>
    <dgm:cxn modelId="{80D18A10-5E17-4AF9-8D41-DA40ED42C721}" type="presOf" srcId="{F9F128E7-9850-4DBB-B935-3076ACF4834B}" destId="{0C98F60A-BA9D-4D35-992F-D75550AF3ABE}" srcOrd="0" destOrd="0" presId="urn:microsoft.com/office/officeart/2005/8/layout/matrix3"/>
    <dgm:cxn modelId="{55422711-849B-4C85-B9C3-8F11FEAABD14}" type="presOf" srcId="{3443B305-9A07-420B-8960-306FAE8D4950}" destId="{C493694D-9F4E-474C-AE91-26961582DF52}" srcOrd="0" destOrd="0" presId="urn:microsoft.com/office/officeart/2005/8/layout/matrix3"/>
    <dgm:cxn modelId="{0366822E-621A-4B9E-A365-FDA53B2AE937}" srcId="{148B32EE-3F56-4602-99DF-4164CB90ECEB}" destId="{F9F128E7-9850-4DBB-B935-3076ACF4834B}" srcOrd="2" destOrd="0" parTransId="{B520A060-4B39-4F3B-B60F-A9CCC804CD9A}" sibTransId="{E2C1FC9A-6E50-4CDC-80BE-05A30DBD7D5E}"/>
    <dgm:cxn modelId="{EA3F6575-A501-4BAF-BEE3-B21F546EEE5D}" type="presOf" srcId="{D891C5C2-6DED-4183-8E9E-446789464477}" destId="{F0A89E21-7A1D-4813-B743-EF7EB555DB8E}" srcOrd="0" destOrd="0" presId="urn:microsoft.com/office/officeart/2005/8/layout/matrix3"/>
    <dgm:cxn modelId="{A455BB9B-3ADE-46CE-80CB-5538892E3F65}" type="presOf" srcId="{4EA38FEF-E877-41AB-836B-1E5EA7228EEE}" destId="{E01557AA-4B70-43A6-AC89-C2E424DC5A5F}" srcOrd="0" destOrd="0" presId="urn:microsoft.com/office/officeart/2005/8/layout/matrix3"/>
    <dgm:cxn modelId="{E37ADEA0-A402-4D4D-A75E-4BFB8F413841}" srcId="{148B32EE-3F56-4602-99DF-4164CB90ECEB}" destId="{D891C5C2-6DED-4183-8E9E-446789464477}" srcOrd="1" destOrd="0" parTransId="{69036929-C9CD-4C38-97AA-1602BCE85EC0}" sibTransId="{D58AEF40-9943-45FA-A29A-07D3D547D90A}"/>
    <dgm:cxn modelId="{CA5D6AAA-CBED-4840-ADD0-68E8697B2231}" srcId="{148B32EE-3F56-4602-99DF-4164CB90ECEB}" destId="{3443B305-9A07-420B-8960-306FAE8D4950}" srcOrd="3" destOrd="0" parTransId="{B8916AB5-2EAA-4A2E-BF1E-2D9EE140A5BD}" sibTransId="{9D67B574-468E-4C6C-902C-ED336143B654}"/>
    <dgm:cxn modelId="{03AEBED9-26FB-4C0B-A5F2-9E55EADF9494}" type="presParOf" srcId="{8D41D634-9C2D-432B-B0F4-38F363BD77D3}" destId="{DF7DD4D6-BACC-4CA6-BFC7-BB50F4BA646C}" srcOrd="0" destOrd="0" presId="urn:microsoft.com/office/officeart/2005/8/layout/matrix3"/>
    <dgm:cxn modelId="{99272E9A-C631-4982-A2B7-733F437C865B}" type="presParOf" srcId="{8D41D634-9C2D-432B-B0F4-38F363BD77D3}" destId="{E01557AA-4B70-43A6-AC89-C2E424DC5A5F}" srcOrd="1" destOrd="0" presId="urn:microsoft.com/office/officeart/2005/8/layout/matrix3"/>
    <dgm:cxn modelId="{07E3C41F-3ED9-4958-87EE-15A41C374387}" type="presParOf" srcId="{8D41D634-9C2D-432B-B0F4-38F363BD77D3}" destId="{F0A89E21-7A1D-4813-B743-EF7EB555DB8E}" srcOrd="2" destOrd="0" presId="urn:microsoft.com/office/officeart/2005/8/layout/matrix3"/>
    <dgm:cxn modelId="{17586BC1-33FD-40E1-8642-651711EE4083}" type="presParOf" srcId="{8D41D634-9C2D-432B-B0F4-38F363BD77D3}" destId="{0C98F60A-BA9D-4D35-992F-D75550AF3ABE}" srcOrd="3" destOrd="0" presId="urn:microsoft.com/office/officeart/2005/8/layout/matrix3"/>
    <dgm:cxn modelId="{6C592846-AA35-47D2-A050-3D1B9EE82257}" type="presParOf" srcId="{8D41D634-9C2D-432B-B0F4-38F363BD77D3}" destId="{C493694D-9F4E-474C-AE91-26961582DF52}"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FFF0BA-47F4-4CD6-8B62-A01F6C84E5E1}" type="doc">
      <dgm:prSet loTypeId="urn:microsoft.com/office/officeart/2005/8/layout/venn1" loCatId="relationship" qsTypeId="urn:microsoft.com/office/officeart/2005/8/quickstyle/simple1" qsCatId="simple" csTypeId="urn:microsoft.com/office/officeart/2005/8/colors/colorful2" csCatId="colorful" phldr="1"/>
      <dgm:spPr/>
      <dgm:t>
        <a:bodyPr/>
        <a:lstStyle/>
        <a:p>
          <a:endParaRPr lang="fr-FR"/>
        </a:p>
      </dgm:t>
    </dgm:pt>
    <dgm:pt modelId="{3930C7C9-44ED-4FA8-83CE-BD624D8F4FD9}">
      <dgm:prSet custT="1"/>
      <dgm:spPr/>
      <dgm:t>
        <a:bodyPr/>
        <a:lstStyle/>
        <a:p>
          <a:r>
            <a:rPr lang="fr-FR" sz="2100" dirty="0"/>
            <a:t>Date de début de campagne  : </a:t>
          </a:r>
        </a:p>
        <a:p>
          <a:r>
            <a:rPr lang="fr-FR" sz="2100" b="1" dirty="0"/>
            <a:t>1</a:t>
          </a:r>
          <a:r>
            <a:rPr lang="fr-FR" sz="2100" b="1" baseline="30000" dirty="0"/>
            <a:t>er</a:t>
          </a:r>
          <a:r>
            <a:rPr lang="fr-FR" sz="2100" b="1" dirty="0"/>
            <a:t> février 2024.</a:t>
          </a:r>
          <a:r>
            <a:rPr lang="fr-FR" sz="2100" b="1" dirty="0">
              <a:highlight>
                <a:srgbClr val="FFFF00"/>
              </a:highlight>
            </a:rPr>
            <a:t> </a:t>
          </a:r>
        </a:p>
      </dgm:t>
    </dgm:pt>
    <dgm:pt modelId="{DE8BF52E-C2CC-41E8-B1F5-E7A046F06518}" type="parTrans" cxnId="{C6B0E751-846B-488B-9EB1-3A45FE86BF44}">
      <dgm:prSet/>
      <dgm:spPr/>
      <dgm:t>
        <a:bodyPr/>
        <a:lstStyle/>
        <a:p>
          <a:endParaRPr lang="fr-FR"/>
        </a:p>
      </dgm:t>
    </dgm:pt>
    <dgm:pt modelId="{2D70C416-73C4-4C1E-BAD2-BE2F5F345630}" type="sibTrans" cxnId="{C6B0E751-846B-488B-9EB1-3A45FE86BF44}">
      <dgm:prSet/>
      <dgm:spPr/>
      <dgm:t>
        <a:bodyPr/>
        <a:lstStyle/>
        <a:p>
          <a:endParaRPr lang="fr-FR"/>
        </a:p>
      </dgm:t>
    </dgm:pt>
    <dgm:pt modelId="{A48892A3-2BAC-407C-97CA-02CF70A6EC1F}">
      <dgm:prSet/>
      <dgm:spPr/>
      <dgm:t>
        <a:bodyPr/>
        <a:lstStyle/>
        <a:p>
          <a:r>
            <a:rPr lang="fr-FR" dirty="0"/>
            <a:t>Date de paiement de la contribution : </a:t>
          </a:r>
          <a:r>
            <a:rPr lang="fr-FR" b="1" dirty="0"/>
            <a:t>30 avril 2024</a:t>
          </a:r>
        </a:p>
      </dgm:t>
    </dgm:pt>
    <dgm:pt modelId="{4E0BA597-E0B1-44CD-AA1C-E11653DA4BA3}" type="parTrans" cxnId="{715192FA-EAC6-425D-80B4-73D7C6D484A5}">
      <dgm:prSet/>
      <dgm:spPr/>
      <dgm:t>
        <a:bodyPr/>
        <a:lstStyle/>
        <a:p>
          <a:endParaRPr lang="fr-FR"/>
        </a:p>
      </dgm:t>
    </dgm:pt>
    <dgm:pt modelId="{2C4D7A7B-8E90-4EA9-AB75-8C10AA56F269}" type="sibTrans" cxnId="{715192FA-EAC6-425D-80B4-73D7C6D484A5}">
      <dgm:prSet/>
      <dgm:spPr/>
      <dgm:t>
        <a:bodyPr/>
        <a:lstStyle/>
        <a:p>
          <a:endParaRPr lang="fr-FR"/>
        </a:p>
      </dgm:t>
    </dgm:pt>
    <dgm:pt modelId="{523153E2-B35D-4168-8441-0EDD75253428}">
      <dgm:prSet/>
      <dgm:spPr/>
      <dgm:t>
        <a:bodyPr/>
        <a:lstStyle/>
        <a:p>
          <a:r>
            <a:rPr lang="fr-FR" dirty="0"/>
            <a:t>Date de fin de campagne : </a:t>
          </a:r>
        </a:p>
        <a:p>
          <a:r>
            <a:rPr lang="fr-FR" b="1" dirty="0"/>
            <a:t>30 avril 2024</a:t>
          </a:r>
        </a:p>
      </dgm:t>
    </dgm:pt>
    <dgm:pt modelId="{32BE5A20-A202-491E-9423-50B96BC2EF33}" type="parTrans" cxnId="{E6A3FF9A-D7B1-455F-93B8-29574EB4FEF1}">
      <dgm:prSet/>
      <dgm:spPr/>
      <dgm:t>
        <a:bodyPr/>
        <a:lstStyle/>
        <a:p>
          <a:endParaRPr lang="fr-FR"/>
        </a:p>
      </dgm:t>
    </dgm:pt>
    <dgm:pt modelId="{12D08D9D-D8B0-4E8C-9756-A2BA8BC2D6F6}" type="sibTrans" cxnId="{E6A3FF9A-D7B1-455F-93B8-29574EB4FEF1}">
      <dgm:prSet/>
      <dgm:spPr/>
      <dgm:t>
        <a:bodyPr/>
        <a:lstStyle/>
        <a:p>
          <a:endParaRPr lang="fr-FR"/>
        </a:p>
      </dgm:t>
    </dgm:pt>
    <dgm:pt modelId="{B960DF28-ECEB-4E54-BCB5-4463CE8B3BC5}" type="pres">
      <dgm:prSet presAssocID="{C9FFF0BA-47F4-4CD6-8B62-A01F6C84E5E1}" presName="compositeShape" presStyleCnt="0">
        <dgm:presLayoutVars>
          <dgm:chMax val="7"/>
          <dgm:dir/>
          <dgm:resizeHandles val="exact"/>
        </dgm:presLayoutVars>
      </dgm:prSet>
      <dgm:spPr/>
    </dgm:pt>
    <dgm:pt modelId="{EFDC57A2-D414-4DD3-961F-F1334F09C88F}" type="pres">
      <dgm:prSet presAssocID="{3930C7C9-44ED-4FA8-83CE-BD624D8F4FD9}" presName="circ1" presStyleLbl="vennNode1" presStyleIdx="0" presStyleCnt="3" custLinFactNeighborX="1493" custLinFactNeighborY="-2083"/>
      <dgm:spPr/>
    </dgm:pt>
    <dgm:pt modelId="{96E79B72-579C-4711-800B-760AC6B3523B}" type="pres">
      <dgm:prSet presAssocID="{3930C7C9-44ED-4FA8-83CE-BD624D8F4FD9}" presName="circ1Tx" presStyleLbl="revTx" presStyleIdx="0" presStyleCnt="0">
        <dgm:presLayoutVars>
          <dgm:chMax val="0"/>
          <dgm:chPref val="0"/>
          <dgm:bulletEnabled val="1"/>
        </dgm:presLayoutVars>
      </dgm:prSet>
      <dgm:spPr/>
    </dgm:pt>
    <dgm:pt modelId="{B6274C26-F427-4BDD-811A-BACF78D8EEDE}" type="pres">
      <dgm:prSet presAssocID="{A48892A3-2BAC-407C-97CA-02CF70A6EC1F}" presName="circ2" presStyleLbl="vennNode1" presStyleIdx="1" presStyleCnt="3"/>
      <dgm:spPr/>
    </dgm:pt>
    <dgm:pt modelId="{300F7354-CA93-410D-9763-32E9924F9086}" type="pres">
      <dgm:prSet presAssocID="{A48892A3-2BAC-407C-97CA-02CF70A6EC1F}" presName="circ2Tx" presStyleLbl="revTx" presStyleIdx="0" presStyleCnt="0">
        <dgm:presLayoutVars>
          <dgm:chMax val="0"/>
          <dgm:chPref val="0"/>
          <dgm:bulletEnabled val="1"/>
        </dgm:presLayoutVars>
      </dgm:prSet>
      <dgm:spPr/>
    </dgm:pt>
    <dgm:pt modelId="{CF34B303-ACDF-414E-8BF3-5F1B5491D415}" type="pres">
      <dgm:prSet presAssocID="{523153E2-B35D-4168-8441-0EDD75253428}" presName="circ3" presStyleLbl="vennNode1" presStyleIdx="2" presStyleCnt="3"/>
      <dgm:spPr/>
    </dgm:pt>
    <dgm:pt modelId="{0176867F-C7D1-41E4-9948-1646BA5AA128}" type="pres">
      <dgm:prSet presAssocID="{523153E2-B35D-4168-8441-0EDD75253428}" presName="circ3Tx" presStyleLbl="revTx" presStyleIdx="0" presStyleCnt="0">
        <dgm:presLayoutVars>
          <dgm:chMax val="0"/>
          <dgm:chPref val="0"/>
          <dgm:bulletEnabled val="1"/>
        </dgm:presLayoutVars>
      </dgm:prSet>
      <dgm:spPr/>
    </dgm:pt>
  </dgm:ptLst>
  <dgm:cxnLst>
    <dgm:cxn modelId="{52C90400-D225-4FDD-A069-54A4C4B898E5}" type="presOf" srcId="{3930C7C9-44ED-4FA8-83CE-BD624D8F4FD9}" destId="{EFDC57A2-D414-4DD3-961F-F1334F09C88F}" srcOrd="0" destOrd="0" presId="urn:microsoft.com/office/officeart/2005/8/layout/venn1"/>
    <dgm:cxn modelId="{5FDB2239-7D32-4406-BD0D-653D1B5D0CC8}" type="presOf" srcId="{3930C7C9-44ED-4FA8-83CE-BD624D8F4FD9}" destId="{96E79B72-579C-4711-800B-760AC6B3523B}" srcOrd="1" destOrd="0" presId="urn:microsoft.com/office/officeart/2005/8/layout/venn1"/>
    <dgm:cxn modelId="{38D6FD6D-85C1-4B7F-8854-A257C65E7AF3}" type="presOf" srcId="{523153E2-B35D-4168-8441-0EDD75253428}" destId="{CF34B303-ACDF-414E-8BF3-5F1B5491D415}" srcOrd="0" destOrd="0" presId="urn:microsoft.com/office/officeart/2005/8/layout/venn1"/>
    <dgm:cxn modelId="{C6B0E751-846B-488B-9EB1-3A45FE86BF44}" srcId="{C9FFF0BA-47F4-4CD6-8B62-A01F6C84E5E1}" destId="{3930C7C9-44ED-4FA8-83CE-BD624D8F4FD9}" srcOrd="0" destOrd="0" parTransId="{DE8BF52E-C2CC-41E8-B1F5-E7A046F06518}" sibTransId="{2D70C416-73C4-4C1E-BAD2-BE2F5F345630}"/>
    <dgm:cxn modelId="{E6A3FF9A-D7B1-455F-93B8-29574EB4FEF1}" srcId="{C9FFF0BA-47F4-4CD6-8B62-A01F6C84E5E1}" destId="{523153E2-B35D-4168-8441-0EDD75253428}" srcOrd="2" destOrd="0" parTransId="{32BE5A20-A202-491E-9423-50B96BC2EF33}" sibTransId="{12D08D9D-D8B0-4E8C-9756-A2BA8BC2D6F6}"/>
    <dgm:cxn modelId="{392548A1-107F-46F7-A8E6-E4EF8EE36A8B}" type="presOf" srcId="{A48892A3-2BAC-407C-97CA-02CF70A6EC1F}" destId="{300F7354-CA93-410D-9763-32E9924F9086}" srcOrd="1" destOrd="0" presId="urn:microsoft.com/office/officeart/2005/8/layout/venn1"/>
    <dgm:cxn modelId="{C0162DAB-B034-4CE5-8CDD-8E40615353C2}" type="presOf" srcId="{523153E2-B35D-4168-8441-0EDD75253428}" destId="{0176867F-C7D1-41E4-9948-1646BA5AA128}" srcOrd="1" destOrd="0" presId="urn:microsoft.com/office/officeart/2005/8/layout/venn1"/>
    <dgm:cxn modelId="{7F1383D2-5006-4E5D-A0D2-F41FA9CAAD4B}" type="presOf" srcId="{A48892A3-2BAC-407C-97CA-02CF70A6EC1F}" destId="{B6274C26-F427-4BDD-811A-BACF78D8EEDE}" srcOrd="0" destOrd="0" presId="urn:microsoft.com/office/officeart/2005/8/layout/venn1"/>
    <dgm:cxn modelId="{1F62ACF8-7738-48C2-9C8B-803D422D8F1F}" type="presOf" srcId="{C9FFF0BA-47F4-4CD6-8B62-A01F6C84E5E1}" destId="{B960DF28-ECEB-4E54-BCB5-4463CE8B3BC5}" srcOrd="0" destOrd="0" presId="urn:microsoft.com/office/officeart/2005/8/layout/venn1"/>
    <dgm:cxn modelId="{715192FA-EAC6-425D-80B4-73D7C6D484A5}" srcId="{C9FFF0BA-47F4-4CD6-8B62-A01F6C84E5E1}" destId="{A48892A3-2BAC-407C-97CA-02CF70A6EC1F}" srcOrd="1" destOrd="0" parTransId="{4E0BA597-E0B1-44CD-AA1C-E11653DA4BA3}" sibTransId="{2C4D7A7B-8E90-4EA9-AB75-8C10AA56F269}"/>
    <dgm:cxn modelId="{A417A482-65E9-4A39-ABAA-48610BD71D71}" type="presParOf" srcId="{B960DF28-ECEB-4E54-BCB5-4463CE8B3BC5}" destId="{EFDC57A2-D414-4DD3-961F-F1334F09C88F}" srcOrd="0" destOrd="0" presId="urn:microsoft.com/office/officeart/2005/8/layout/venn1"/>
    <dgm:cxn modelId="{A0C23B1D-4DA3-442B-8957-B439B873E003}" type="presParOf" srcId="{B960DF28-ECEB-4E54-BCB5-4463CE8B3BC5}" destId="{96E79B72-579C-4711-800B-760AC6B3523B}" srcOrd="1" destOrd="0" presId="urn:microsoft.com/office/officeart/2005/8/layout/venn1"/>
    <dgm:cxn modelId="{DAF81124-F79A-45E6-8111-D1AB5282982F}" type="presParOf" srcId="{B960DF28-ECEB-4E54-BCB5-4463CE8B3BC5}" destId="{B6274C26-F427-4BDD-811A-BACF78D8EEDE}" srcOrd="2" destOrd="0" presId="urn:microsoft.com/office/officeart/2005/8/layout/venn1"/>
    <dgm:cxn modelId="{34E3DDDF-4A75-487F-9A19-25635929B00D}" type="presParOf" srcId="{B960DF28-ECEB-4E54-BCB5-4463CE8B3BC5}" destId="{300F7354-CA93-410D-9763-32E9924F9086}" srcOrd="3" destOrd="0" presId="urn:microsoft.com/office/officeart/2005/8/layout/venn1"/>
    <dgm:cxn modelId="{74937607-FC36-4185-9A45-C46AB04E4B69}" type="presParOf" srcId="{B960DF28-ECEB-4E54-BCB5-4463CE8B3BC5}" destId="{CF34B303-ACDF-414E-8BF3-5F1B5491D415}" srcOrd="4" destOrd="0" presId="urn:microsoft.com/office/officeart/2005/8/layout/venn1"/>
    <dgm:cxn modelId="{59A57EB4-B34E-4F4D-8469-CA843294B2F0}" type="presParOf" srcId="{B960DF28-ECEB-4E54-BCB5-4463CE8B3BC5}" destId="{0176867F-C7D1-41E4-9948-1646BA5AA128}"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A7EF1F-D3C4-47C6-82B3-791E1F936D8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fr-FR"/>
        </a:p>
      </dgm:t>
    </dgm:pt>
    <dgm:pt modelId="{4CF413CC-FCBE-4784-8F3A-515DB3BE193F}">
      <dgm:prSet custT="1"/>
      <dgm:spPr/>
      <dgm:t>
        <a:bodyPr/>
        <a:lstStyle/>
        <a:p>
          <a:r>
            <a:rPr lang="fr-FR" sz="1800" dirty="0"/>
            <a:t>Préalable :</a:t>
          </a:r>
        </a:p>
      </dgm:t>
    </dgm:pt>
    <dgm:pt modelId="{27947ECD-7E05-4B26-A2C7-2250F1156A3B}" type="parTrans" cxnId="{C919F49B-C2C1-4122-A00A-99365B8B5978}">
      <dgm:prSet/>
      <dgm:spPr/>
      <dgm:t>
        <a:bodyPr/>
        <a:lstStyle/>
        <a:p>
          <a:endParaRPr lang="fr-FR"/>
        </a:p>
      </dgm:t>
    </dgm:pt>
    <dgm:pt modelId="{67393208-5104-4604-8BEE-B1A9C7FA3ECD}" type="sibTrans" cxnId="{C919F49B-C2C1-4122-A00A-99365B8B5978}">
      <dgm:prSet/>
      <dgm:spPr/>
      <dgm:t>
        <a:bodyPr/>
        <a:lstStyle/>
        <a:p>
          <a:endParaRPr lang="fr-FR"/>
        </a:p>
      </dgm:t>
    </dgm:pt>
    <dgm:pt modelId="{2ED91AF7-A757-42F2-8796-A08B5187BCC1}">
      <dgm:prSet custT="1"/>
      <dgm:spPr/>
      <dgm:t>
        <a:bodyPr/>
        <a:lstStyle/>
        <a:p>
          <a:pPr>
            <a:buNone/>
          </a:pPr>
          <a:r>
            <a:rPr lang="fr-FR" sz="1600" dirty="0"/>
            <a:t>Vous devez vous munir des éléments suivants :</a:t>
          </a:r>
        </a:p>
      </dgm:t>
    </dgm:pt>
    <dgm:pt modelId="{8F8481C7-7D69-4F74-8F70-D25A42AA53C2}" type="parTrans" cxnId="{832EEF29-78DF-4177-A8C7-A18E6B6BF3DC}">
      <dgm:prSet/>
      <dgm:spPr/>
      <dgm:t>
        <a:bodyPr/>
        <a:lstStyle/>
        <a:p>
          <a:endParaRPr lang="fr-FR"/>
        </a:p>
      </dgm:t>
    </dgm:pt>
    <dgm:pt modelId="{A0FBB9DA-9FC7-47F8-AEF2-EC3493551050}" type="sibTrans" cxnId="{832EEF29-78DF-4177-A8C7-A18E6B6BF3DC}">
      <dgm:prSet/>
      <dgm:spPr/>
      <dgm:t>
        <a:bodyPr/>
        <a:lstStyle/>
        <a:p>
          <a:endParaRPr lang="fr-FR"/>
        </a:p>
      </dgm:t>
    </dgm:pt>
    <dgm:pt modelId="{BC606A4B-F7A9-4F6A-B255-C279B5A4FF7C}">
      <dgm:prSet custT="1"/>
      <dgm:spPr/>
      <dgm:t>
        <a:bodyPr/>
        <a:lstStyle/>
        <a:p>
          <a:r>
            <a:rPr lang="fr-FR" sz="1600" dirty="0"/>
            <a:t>Effectif total rémunéré (ETR ) au 31 décembre N-1</a:t>
          </a:r>
        </a:p>
      </dgm:t>
    </dgm:pt>
    <dgm:pt modelId="{82496606-84BF-4C44-85C6-738177EFECD0}" type="parTrans" cxnId="{5FA02A5E-A758-40CF-BF06-F6E747194DD4}">
      <dgm:prSet/>
      <dgm:spPr/>
      <dgm:t>
        <a:bodyPr/>
        <a:lstStyle/>
        <a:p>
          <a:endParaRPr lang="fr-FR"/>
        </a:p>
      </dgm:t>
    </dgm:pt>
    <dgm:pt modelId="{01E7DD2E-3F48-46C0-BFE1-72B0B118B37B}" type="sibTrans" cxnId="{5FA02A5E-A758-40CF-BF06-F6E747194DD4}">
      <dgm:prSet/>
      <dgm:spPr/>
      <dgm:t>
        <a:bodyPr/>
        <a:lstStyle/>
        <a:p>
          <a:endParaRPr lang="fr-FR"/>
        </a:p>
      </dgm:t>
    </dgm:pt>
    <dgm:pt modelId="{3C8F195C-E391-4463-814A-3D1A0E314666}">
      <dgm:prSet custT="1"/>
      <dgm:spPr/>
      <dgm:t>
        <a:bodyPr/>
        <a:lstStyle/>
        <a:p>
          <a:r>
            <a:rPr lang="fr-FR" sz="1600" dirty="0"/>
            <a:t>Nombre de BOE au 31 décembre N-1</a:t>
          </a:r>
        </a:p>
      </dgm:t>
    </dgm:pt>
    <dgm:pt modelId="{FAC209CE-0A30-4384-9410-2D4236D5CF09}" type="parTrans" cxnId="{D02919BB-61FD-4EEB-8C30-A04B8309F4A3}">
      <dgm:prSet/>
      <dgm:spPr/>
      <dgm:t>
        <a:bodyPr/>
        <a:lstStyle/>
        <a:p>
          <a:endParaRPr lang="fr-FR"/>
        </a:p>
      </dgm:t>
    </dgm:pt>
    <dgm:pt modelId="{90A31821-BFE8-4B79-919A-17011AAC7BE8}" type="sibTrans" cxnId="{D02919BB-61FD-4EEB-8C30-A04B8309F4A3}">
      <dgm:prSet/>
      <dgm:spPr/>
      <dgm:t>
        <a:bodyPr/>
        <a:lstStyle/>
        <a:p>
          <a:endParaRPr lang="fr-FR"/>
        </a:p>
      </dgm:t>
    </dgm:pt>
    <dgm:pt modelId="{63EF8978-FF06-4700-BB86-FA065C5AFA39}">
      <dgm:prSet custT="1"/>
      <dgm:spPr/>
      <dgm:t>
        <a:bodyPr/>
        <a:lstStyle/>
        <a:p>
          <a:r>
            <a:rPr lang="fr-FR" sz="1600" dirty="0"/>
            <a:t>Dépenses 2023 pouvant être valorisées.</a:t>
          </a:r>
        </a:p>
      </dgm:t>
    </dgm:pt>
    <dgm:pt modelId="{00A37D58-C0C4-4E07-ACB7-2D0A8AD24F97}" type="parTrans" cxnId="{D778D225-28C0-44ED-948D-F2ADFAC6CBD2}">
      <dgm:prSet/>
      <dgm:spPr/>
      <dgm:t>
        <a:bodyPr/>
        <a:lstStyle/>
        <a:p>
          <a:endParaRPr lang="fr-FR"/>
        </a:p>
      </dgm:t>
    </dgm:pt>
    <dgm:pt modelId="{91266EC2-98D3-4A03-BC30-BD1FE620E7C3}" type="sibTrans" cxnId="{D778D225-28C0-44ED-948D-F2ADFAC6CBD2}">
      <dgm:prSet/>
      <dgm:spPr/>
      <dgm:t>
        <a:bodyPr/>
        <a:lstStyle/>
        <a:p>
          <a:endParaRPr lang="fr-FR"/>
        </a:p>
      </dgm:t>
    </dgm:pt>
    <dgm:pt modelId="{B1D750C7-33F7-4D7B-BA6C-557457241DA3}">
      <dgm:prSet custT="1"/>
      <dgm:spPr/>
      <dgm:t>
        <a:bodyPr/>
        <a:lstStyle/>
        <a:p>
          <a:r>
            <a:rPr lang="fr-FR" sz="1800" dirty="0"/>
            <a:t>Eléments nécessaires au recueil statistique</a:t>
          </a:r>
        </a:p>
      </dgm:t>
    </dgm:pt>
    <dgm:pt modelId="{ED04CD09-0EFA-4EA5-86A9-B693CED20D63}" type="parTrans" cxnId="{FE50C760-F5C0-4166-90EB-390CEDBC92B2}">
      <dgm:prSet/>
      <dgm:spPr/>
      <dgm:t>
        <a:bodyPr/>
        <a:lstStyle/>
        <a:p>
          <a:endParaRPr lang="fr-FR"/>
        </a:p>
      </dgm:t>
    </dgm:pt>
    <dgm:pt modelId="{D3C1CBA1-9006-4C87-91C9-D1A765308725}" type="sibTrans" cxnId="{FE50C760-F5C0-4166-90EB-390CEDBC92B2}">
      <dgm:prSet/>
      <dgm:spPr/>
      <dgm:t>
        <a:bodyPr/>
        <a:lstStyle/>
        <a:p>
          <a:endParaRPr lang="fr-FR"/>
        </a:p>
      </dgm:t>
    </dgm:pt>
    <dgm:pt modelId="{AC7D0205-812C-4362-AFD5-9C094EA42AAF}">
      <dgm:prSet custT="1"/>
      <dgm:spPr/>
      <dgm:t>
        <a:bodyPr/>
        <a:lstStyle/>
        <a:p>
          <a:pPr>
            <a:buNone/>
          </a:pPr>
          <a:r>
            <a:rPr lang="fr-FR" sz="1600" dirty="0"/>
            <a:t>Vous devez vous munir de la répartition de vos BOE par :</a:t>
          </a:r>
        </a:p>
      </dgm:t>
    </dgm:pt>
    <dgm:pt modelId="{D50F4C52-C3BC-46D5-AB09-62F383B1E1FE}" type="parTrans" cxnId="{EDEDCF8F-9241-428E-9160-B2ADF19C4062}">
      <dgm:prSet/>
      <dgm:spPr/>
      <dgm:t>
        <a:bodyPr/>
        <a:lstStyle/>
        <a:p>
          <a:endParaRPr lang="fr-FR"/>
        </a:p>
      </dgm:t>
    </dgm:pt>
    <dgm:pt modelId="{9D7319E9-4B8F-4358-84F9-8474F0D90478}" type="sibTrans" cxnId="{EDEDCF8F-9241-428E-9160-B2ADF19C4062}">
      <dgm:prSet/>
      <dgm:spPr/>
      <dgm:t>
        <a:bodyPr/>
        <a:lstStyle/>
        <a:p>
          <a:endParaRPr lang="fr-FR"/>
        </a:p>
      </dgm:t>
    </dgm:pt>
    <dgm:pt modelId="{03C810E3-84D3-4B0D-A13A-75CA010B8C0E}">
      <dgm:prSet custT="1"/>
      <dgm:spPr/>
      <dgm:t>
        <a:bodyPr/>
        <a:lstStyle/>
        <a:p>
          <a:r>
            <a:rPr lang="fr-FR" sz="1600" dirty="0"/>
            <a:t>Effectif en équivalent temps plein : ETP au 31 décembre N-1</a:t>
          </a:r>
        </a:p>
      </dgm:t>
    </dgm:pt>
    <dgm:pt modelId="{5BF8B042-ACC2-4B0C-B04A-2758B35ECA07}" type="parTrans" cxnId="{19B0D366-85C5-4CFC-B972-D2FE54D8EAB6}">
      <dgm:prSet/>
      <dgm:spPr/>
      <dgm:t>
        <a:bodyPr/>
        <a:lstStyle/>
        <a:p>
          <a:endParaRPr lang="fr-FR"/>
        </a:p>
      </dgm:t>
    </dgm:pt>
    <dgm:pt modelId="{C42307AD-4236-4FCA-B7E1-5BB734DE7AB7}" type="sibTrans" cxnId="{19B0D366-85C5-4CFC-B972-D2FE54D8EAB6}">
      <dgm:prSet/>
      <dgm:spPr/>
      <dgm:t>
        <a:bodyPr/>
        <a:lstStyle/>
        <a:p>
          <a:endParaRPr lang="fr-FR"/>
        </a:p>
      </dgm:t>
    </dgm:pt>
    <dgm:pt modelId="{F4BB14A1-20ED-46E2-9A6A-4A8150160989}">
      <dgm:prSet custT="1"/>
      <dgm:spPr/>
      <dgm:t>
        <a:bodyPr/>
        <a:lstStyle/>
        <a:p>
          <a:r>
            <a:rPr lang="fr-FR" sz="1600" dirty="0"/>
            <a:t>Catégorie de bénéficiaires</a:t>
          </a:r>
        </a:p>
      </dgm:t>
    </dgm:pt>
    <dgm:pt modelId="{AC50A1F7-EE14-44D7-9BF5-F60A7A04C63D}" type="parTrans" cxnId="{0FC277A4-74BF-49F5-854F-F88505E36CEF}">
      <dgm:prSet/>
      <dgm:spPr/>
      <dgm:t>
        <a:bodyPr/>
        <a:lstStyle/>
        <a:p>
          <a:endParaRPr lang="fr-FR"/>
        </a:p>
      </dgm:t>
    </dgm:pt>
    <dgm:pt modelId="{9AEE18AF-798D-48F0-A9CE-FAE41CACF645}" type="sibTrans" cxnId="{0FC277A4-74BF-49F5-854F-F88505E36CEF}">
      <dgm:prSet/>
      <dgm:spPr/>
      <dgm:t>
        <a:bodyPr/>
        <a:lstStyle/>
        <a:p>
          <a:endParaRPr lang="fr-FR"/>
        </a:p>
      </dgm:t>
    </dgm:pt>
    <dgm:pt modelId="{7405AEEB-F534-48EC-8C34-55DED2379AFE}">
      <dgm:prSet custT="1"/>
      <dgm:spPr/>
      <dgm:t>
        <a:bodyPr/>
        <a:lstStyle/>
        <a:p>
          <a:r>
            <a:rPr lang="fr-FR" sz="1600" dirty="0"/>
            <a:t>Catégorie hiérarchique </a:t>
          </a:r>
        </a:p>
      </dgm:t>
    </dgm:pt>
    <dgm:pt modelId="{2ADECE8F-1DB7-470B-9DFE-8314DD2664CF}" type="sibTrans" cxnId="{8DEDC3E6-80D3-423C-B6F6-2A2008C93077}">
      <dgm:prSet/>
      <dgm:spPr/>
      <dgm:t>
        <a:bodyPr/>
        <a:lstStyle/>
        <a:p>
          <a:endParaRPr lang="fr-FR"/>
        </a:p>
      </dgm:t>
    </dgm:pt>
    <dgm:pt modelId="{38FB6489-3013-4343-83C7-298965F8C1D4}" type="parTrans" cxnId="{8DEDC3E6-80D3-423C-B6F6-2A2008C93077}">
      <dgm:prSet/>
      <dgm:spPr/>
      <dgm:t>
        <a:bodyPr/>
        <a:lstStyle/>
        <a:p>
          <a:endParaRPr lang="fr-FR"/>
        </a:p>
      </dgm:t>
    </dgm:pt>
    <dgm:pt modelId="{20ED55A5-07D5-4A54-A3B8-316D639F45CA}">
      <dgm:prSet custT="1"/>
      <dgm:spPr/>
      <dgm:t>
        <a:bodyPr/>
        <a:lstStyle/>
        <a:p>
          <a:r>
            <a:rPr lang="fr-FR" sz="1600" dirty="0"/>
            <a:t>Sexe </a:t>
          </a:r>
        </a:p>
      </dgm:t>
    </dgm:pt>
    <dgm:pt modelId="{6A6B9B31-900C-4A27-B803-2DBA16FA5BD6}" type="sibTrans" cxnId="{43D6B6E4-C269-4EA3-AA9E-DA27C7791903}">
      <dgm:prSet/>
      <dgm:spPr/>
      <dgm:t>
        <a:bodyPr/>
        <a:lstStyle/>
        <a:p>
          <a:endParaRPr lang="fr-FR"/>
        </a:p>
      </dgm:t>
    </dgm:pt>
    <dgm:pt modelId="{49B9891E-B4CF-4A38-9294-7C5F31939FDC}" type="parTrans" cxnId="{43D6B6E4-C269-4EA3-AA9E-DA27C7791903}">
      <dgm:prSet/>
      <dgm:spPr/>
      <dgm:t>
        <a:bodyPr/>
        <a:lstStyle/>
        <a:p>
          <a:endParaRPr lang="fr-FR"/>
        </a:p>
      </dgm:t>
    </dgm:pt>
    <dgm:pt modelId="{7F7A5E0D-549C-496D-A08E-01C6B404787A}">
      <dgm:prSet custT="1"/>
      <dgm:spPr/>
      <dgm:t>
        <a:bodyPr/>
        <a:lstStyle/>
        <a:p>
          <a:r>
            <a:rPr lang="fr-FR" sz="1600" dirty="0"/>
            <a:t>Tranche d’âge </a:t>
          </a:r>
        </a:p>
      </dgm:t>
    </dgm:pt>
    <dgm:pt modelId="{1F25F8BA-2522-4344-A053-C7F17F5EFDFC}" type="sibTrans" cxnId="{69959332-AF10-451B-A59B-C87C23D7453E}">
      <dgm:prSet/>
      <dgm:spPr/>
      <dgm:t>
        <a:bodyPr/>
        <a:lstStyle/>
        <a:p>
          <a:endParaRPr lang="fr-FR"/>
        </a:p>
      </dgm:t>
    </dgm:pt>
    <dgm:pt modelId="{DE5CBBEB-4BC9-4ED2-943A-C61A8E31075C}" type="parTrans" cxnId="{69959332-AF10-451B-A59B-C87C23D7453E}">
      <dgm:prSet/>
      <dgm:spPr/>
      <dgm:t>
        <a:bodyPr/>
        <a:lstStyle/>
        <a:p>
          <a:endParaRPr lang="fr-FR"/>
        </a:p>
      </dgm:t>
    </dgm:pt>
    <dgm:pt modelId="{C69E3547-26A1-46C9-8237-6D8126037E1A}">
      <dgm:prSet custT="1"/>
      <dgm:spPr/>
      <dgm:t>
        <a:bodyPr/>
        <a:lstStyle/>
        <a:p>
          <a:r>
            <a:rPr lang="fr-FR" sz="1600" dirty="0"/>
            <a:t>Mode de recrutement</a:t>
          </a:r>
        </a:p>
      </dgm:t>
    </dgm:pt>
    <dgm:pt modelId="{DCAF6CF2-2CCD-4B95-8C12-802BDAF90F1E}" type="sibTrans" cxnId="{0D66F82A-D74A-4655-B570-3915DB401514}">
      <dgm:prSet/>
      <dgm:spPr/>
      <dgm:t>
        <a:bodyPr/>
        <a:lstStyle/>
        <a:p>
          <a:endParaRPr lang="fr-FR"/>
        </a:p>
      </dgm:t>
    </dgm:pt>
    <dgm:pt modelId="{271E01A1-1500-4BED-9887-EF4FB5868BD1}" type="parTrans" cxnId="{0D66F82A-D74A-4655-B570-3915DB401514}">
      <dgm:prSet/>
      <dgm:spPr/>
      <dgm:t>
        <a:bodyPr/>
        <a:lstStyle/>
        <a:p>
          <a:endParaRPr lang="fr-FR"/>
        </a:p>
      </dgm:t>
    </dgm:pt>
    <dgm:pt modelId="{27CB6080-7B04-4FF0-9078-3D3FD37DA801}">
      <dgm:prSet custT="1"/>
      <dgm:spPr/>
      <dgm:t>
        <a:bodyPr/>
        <a:lstStyle/>
        <a:p>
          <a:pPr>
            <a:buNone/>
          </a:pPr>
          <a:r>
            <a:rPr lang="fr-FR" sz="1600" dirty="0"/>
            <a:t>Vérifier votre inscription et votre accès à la plateforme </a:t>
          </a:r>
          <a:r>
            <a:rPr lang="fr-FR" sz="1600" dirty="0" err="1"/>
            <a:t>PEP’s</a:t>
          </a:r>
          <a:r>
            <a:rPr lang="fr-FR" sz="1600" dirty="0"/>
            <a:t>.</a:t>
          </a:r>
        </a:p>
      </dgm:t>
    </dgm:pt>
    <dgm:pt modelId="{05607168-7072-4F9A-9D53-D2C13C1F6553}" type="parTrans" cxnId="{4EE7959D-08E1-437F-9F7A-C92DB6DC7C3A}">
      <dgm:prSet/>
      <dgm:spPr/>
      <dgm:t>
        <a:bodyPr/>
        <a:lstStyle/>
        <a:p>
          <a:endParaRPr lang="fr-FR"/>
        </a:p>
      </dgm:t>
    </dgm:pt>
    <dgm:pt modelId="{EDDE855C-D88C-46F3-A7C6-FA347CD99641}" type="sibTrans" cxnId="{4EE7959D-08E1-437F-9F7A-C92DB6DC7C3A}">
      <dgm:prSet/>
      <dgm:spPr/>
      <dgm:t>
        <a:bodyPr/>
        <a:lstStyle/>
        <a:p>
          <a:endParaRPr lang="fr-FR"/>
        </a:p>
      </dgm:t>
    </dgm:pt>
    <dgm:pt modelId="{E1A6307B-D40A-410C-8716-FAA8F5C9A118}">
      <dgm:prSet custT="1"/>
      <dgm:spPr/>
      <dgm:t>
        <a:bodyPr/>
        <a:lstStyle/>
        <a:p>
          <a:pPr>
            <a:buNone/>
          </a:pPr>
          <a:r>
            <a:rPr lang="fr-FR" sz="1600" dirty="0"/>
            <a:t>En cas de problème, hotline dédiée au :</a:t>
          </a:r>
        </a:p>
      </dgm:t>
    </dgm:pt>
    <dgm:pt modelId="{D8D61EB3-0482-4EBE-B3C8-E609D74949B0}" type="parTrans" cxnId="{DDC528FA-40E4-4A4C-A185-169E30EB83CA}">
      <dgm:prSet/>
      <dgm:spPr/>
      <dgm:t>
        <a:bodyPr/>
        <a:lstStyle/>
        <a:p>
          <a:endParaRPr lang="fr-FR"/>
        </a:p>
      </dgm:t>
    </dgm:pt>
    <dgm:pt modelId="{B6283446-6854-4E02-AF01-CC6A4E664DD5}" type="sibTrans" cxnId="{DDC528FA-40E4-4A4C-A185-169E30EB83CA}">
      <dgm:prSet/>
      <dgm:spPr/>
      <dgm:t>
        <a:bodyPr/>
        <a:lstStyle/>
        <a:p>
          <a:endParaRPr lang="fr-FR"/>
        </a:p>
      </dgm:t>
    </dgm:pt>
    <dgm:pt modelId="{7B00A6CB-C598-446C-B74F-7A0129507A67}">
      <dgm:prSet custT="1"/>
      <dgm:spPr/>
      <dgm:t>
        <a:bodyPr/>
        <a:lstStyle/>
        <a:p>
          <a:pPr>
            <a:buNone/>
          </a:pPr>
          <a:r>
            <a:rPr lang="fr-FR" sz="1600" dirty="0"/>
            <a:t> </a:t>
          </a:r>
          <a:r>
            <a:rPr lang="fr-FR" sz="1600" b="1" dirty="0"/>
            <a:t>09.70.80.93.29</a:t>
          </a:r>
          <a:endParaRPr lang="fr-FR" sz="3600" b="1" dirty="0"/>
        </a:p>
      </dgm:t>
    </dgm:pt>
    <dgm:pt modelId="{E1E09B3E-D158-4ED9-B58C-076091DD588D}" type="parTrans" cxnId="{1FD6767B-AFCB-481B-AAF2-3D12789AA7E5}">
      <dgm:prSet/>
      <dgm:spPr/>
      <dgm:t>
        <a:bodyPr/>
        <a:lstStyle/>
        <a:p>
          <a:endParaRPr lang="fr-FR"/>
        </a:p>
      </dgm:t>
    </dgm:pt>
    <dgm:pt modelId="{3D7DF48F-2467-4321-AAEB-454497FD3F3D}" type="sibTrans" cxnId="{1FD6767B-AFCB-481B-AAF2-3D12789AA7E5}">
      <dgm:prSet/>
      <dgm:spPr/>
      <dgm:t>
        <a:bodyPr/>
        <a:lstStyle/>
        <a:p>
          <a:endParaRPr lang="fr-FR"/>
        </a:p>
      </dgm:t>
    </dgm:pt>
    <dgm:pt modelId="{7416449B-C85A-4A10-BCA3-2BCE0D06F617}">
      <dgm:prSet custT="1"/>
      <dgm:spPr/>
      <dgm:t>
        <a:bodyPr/>
        <a:lstStyle/>
        <a:p>
          <a:r>
            <a:rPr lang="fr-FR" sz="1800"/>
            <a:t>Eléments </a:t>
          </a:r>
          <a:r>
            <a:rPr lang="fr-FR" sz="1800" dirty="0"/>
            <a:t>nécessaires à saisie de votre déclaration</a:t>
          </a:r>
        </a:p>
      </dgm:t>
    </dgm:pt>
    <dgm:pt modelId="{42AD569F-E871-4D8A-BAF2-98E6650231C8}" type="parTrans" cxnId="{13DD22AE-7308-49F7-81D3-DAF88B172BAF}">
      <dgm:prSet/>
      <dgm:spPr/>
      <dgm:t>
        <a:bodyPr/>
        <a:lstStyle/>
        <a:p>
          <a:endParaRPr lang="fr-FR"/>
        </a:p>
      </dgm:t>
    </dgm:pt>
    <dgm:pt modelId="{15D9B058-F474-4993-BC0A-94EF75EF88B6}" type="sibTrans" cxnId="{13DD22AE-7308-49F7-81D3-DAF88B172BAF}">
      <dgm:prSet/>
      <dgm:spPr/>
      <dgm:t>
        <a:bodyPr/>
        <a:lstStyle/>
        <a:p>
          <a:endParaRPr lang="fr-FR"/>
        </a:p>
      </dgm:t>
    </dgm:pt>
    <dgm:pt modelId="{11A1CBA8-0459-441D-AA9B-C7583A0D108D}" type="pres">
      <dgm:prSet presAssocID="{CCA7EF1F-D3C4-47C6-82B3-791E1F936D8F}" presName="linear" presStyleCnt="0">
        <dgm:presLayoutVars>
          <dgm:animLvl val="lvl"/>
          <dgm:resizeHandles val="exact"/>
        </dgm:presLayoutVars>
      </dgm:prSet>
      <dgm:spPr/>
    </dgm:pt>
    <dgm:pt modelId="{BA8D1F12-553D-4E82-A3BA-4925604C047C}" type="pres">
      <dgm:prSet presAssocID="{4CF413CC-FCBE-4784-8F3A-515DB3BE193F}" presName="parentText" presStyleLbl="node1" presStyleIdx="0" presStyleCnt="3">
        <dgm:presLayoutVars>
          <dgm:chMax val="0"/>
          <dgm:bulletEnabled val="1"/>
        </dgm:presLayoutVars>
      </dgm:prSet>
      <dgm:spPr/>
    </dgm:pt>
    <dgm:pt modelId="{B36574A9-6DB2-4F2C-A461-64E0E783AB2B}" type="pres">
      <dgm:prSet presAssocID="{4CF413CC-FCBE-4784-8F3A-515DB3BE193F}" presName="childText" presStyleLbl="revTx" presStyleIdx="0" presStyleCnt="3">
        <dgm:presLayoutVars>
          <dgm:bulletEnabled val="1"/>
        </dgm:presLayoutVars>
      </dgm:prSet>
      <dgm:spPr/>
    </dgm:pt>
    <dgm:pt modelId="{337F666D-467C-4E2F-84BF-9E65CA93A2D5}" type="pres">
      <dgm:prSet presAssocID="{7416449B-C85A-4A10-BCA3-2BCE0D06F617}" presName="parentText" presStyleLbl="node1" presStyleIdx="1" presStyleCnt="3">
        <dgm:presLayoutVars>
          <dgm:chMax val="0"/>
          <dgm:bulletEnabled val="1"/>
        </dgm:presLayoutVars>
      </dgm:prSet>
      <dgm:spPr/>
    </dgm:pt>
    <dgm:pt modelId="{E1451180-1984-4114-8E58-3531981F9E94}" type="pres">
      <dgm:prSet presAssocID="{7416449B-C85A-4A10-BCA3-2BCE0D06F617}" presName="childText" presStyleLbl="revTx" presStyleIdx="1" presStyleCnt="3">
        <dgm:presLayoutVars>
          <dgm:bulletEnabled val="1"/>
        </dgm:presLayoutVars>
      </dgm:prSet>
      <dgm:spPr/>
    </dgm:pt>
    <dgm:pt modelId="{787B61DD-D419-4EDC-9DAE-B644DBABE7C0}" type="pres">
      <dgm:prSet presAssocID="{B1D750C7-33F7-4D7B-BA6C-557457241DA3}" presName="parentText" presStyleLbl="node1" presStyleIdx="2" presStyleCnt="3">
        <dgm:presLayoutVars>
          <dgm:chMax val="0"/>
          <dgm:bulletEnabled val="1"/>
        </dgm:presLayoutVars>
      </dgm:prSet>
      <dgm:spPr/>
    </dgm:pt>
    <dgm:pt modelId="{562D125F-C1B4-41A0-A74A-203333F8D815}" type="pres">
      <dgm:prSet presAssocID="{B1D750C7-33F7-4D7B-BA6C-557457241DA3}" presName="childText" presStyleLbl="revTx" presStyleIdx="2" presStyleCnt="3">
        <dgm:presLayoutVars>
          <dgm:bulletEnabled val="1"/>
        </dgm:presLayoutVars>
      </dgm:prSet>
      <dgm:spPr/>
    </dgm:pt>
  </dgm:ptLst>
  <dgm:cxnLst>
    <dgm:cxn modelId="{4CC5AE08-6EAB-4E33-AC00-23817E6112C1}" type="presOf" srcId="{CCA7EF1F-D3C4-47C6-82B3-791E1F936D8F}" destId="{11A1CBA8-0459-441D-AA9B-C7583A0D108D}" srcOrd="0" destOrd="0" presId="urn:microsoft.com/office/officeart/2005/8/layout/vList2"/>
    <dgm:cxn modelId="{C4F9D912-2BAB-4C17-A93F-D22BC1F8758B}" type="presOf" srcId="{BC606A4B-F7A9-4F6A-B255-C279B5A4FF7C}" destId="{E1451180-1984-4114-8E58-3531981F9E94}" srcOrd="0" destOrd="2" presId="urn:microsoft.com/office/officeart/2005/8/layout/vList2"/>
    <dgm:cxn modelId="{D778D225-28C0-44ED-948D-F2ADFAC6CBD2}" srcId="{7416449B-C85A-4A10-BCA3-2BCE0D06F617}" destId="{63EF8978-FF06-4700-BB86-FA065C5AFA39}" srcOrd="4" destOrd="0" parTransId="{00A37D58-C0C4-4E07-ACB7-2D0A8AD24F97}" sibTransId="{91266EC2-98D3-4A03-BC30-BD1FE620E7C3}"/>
    <dgm:cxn modelId="{832EEF29-78DF-4177-A8C7-A18E6B6BF3DC}" srcId="{7416449B-C85A-4A10-BCA3-2BCE0D06F617}" destId="{2ED91AF7-A757-42F2-8796-A08B5187BCC1}" srcOrd="0" destOrd="0" parTransId="{8F8481C7-7D69-4F74-8F70-D25A42AA53C2}" sibTransId="{A0FBB9DA-9FC7-47F8-AEF2-EC3493551050}"/>
    <dgm:cxn modelId="{0D66F82A-D74A-4655-B570-3915DB401514}" srcId="{B1D750C7-33F7-4D7B-BA6C-557457241DA3}" destId="{C69E3547-26A1-46C9-8237-6D8126037E1A}" srcOrd="5" destOrd="0" parTransId="{271E01A1-1500-4BED-9887-EF4FB5868BD1}" sibTransId="{DCAF6CF2-2CCD-4B95-8C12-802BDAF90F1E}"/>
    <dgm:cxn modelId="{69959332-AF10-451B-A59B-C87C23D7453E}" srcId="{B1D750C7-33F7-4D7B-BA6C-557457241DA3}" destId="{7F7A5E0D-549C-496D-A08E-01C6B404787A}" srcOrd="4" destOrd="0" parTransId="{DE5CBBEB-4BC9-4ED2-943A-C61A8E31075C}" sibTransId="{1F25F8BA-2522-4344-A053-C7F17F5EFDFC}"/>
    <dgm:cxn modelId="{D4639736-63F1-4F72-A201-6D76D20D4B25}" type="presOf" srcId="{27CB6080-7B04-4FF0-9078-3D3FD37DA801}" destId="{B36574A9-6DB2-4F2C-A461-64E0E783AB2B}" srcOrd="0" destOrd="0" presId="urn:microsoft.com/office/officeart/2005/8/layout/vList2"/>
    <dgm:cxn modelId="{5FA02A5E-A758-40CF-BF06-F6E747194DD4}" srcId="{7416449B-C85A-4A10-BCA3-2BCE0D06F617}" destId="{BC606A4B-F7A9-4F6A-B255-C279B5A4FF7C}" srcOrd="2" destOrd="0" parTransId="{82496606-84BF-4C44-85C6-738177EFECD0}" sibTransId="{01E7DD2E-3F48-46C0-BFE1-72B0B118B37B}"/>
    <dgm:cxn modelId="{FE50C760-F5C0-4166-90EB-390CEDBC92B2}" srcId="{CCA7EF1F-D3C4-47C6-82B3-791E1F936D8F}" destId="{B1D750C7-33F7-4D7B-BA6C-557457241DA3}" srcOrd="2" destOrd="0" parTransId="{ED04CD09-0EFA-4EA5-86A9-B693CED20D63}" sibTransId="{D3C1CBA1-9006-4C87-91C9-D1A765308725}"/>
    <dgm:cxn modelId="{5F333F66-A07C-4A67-9A7F-B48434E1A6FE}" type="presOf" srcId="{4CF413CC-FCBE-4784-8F3A-515DB3BE193F}" destId="{BA8D1F12-553D-4E82-A3BA-4925604C047C}" srcOrd="0" destOrd="0" presId="urn:microsoft.com/office/officeart/2005/8/layout/vList2"/>
    <dgm:cxn modelId="{19B0D366-85C5-4CFC-B972-D2FE54D8EAB6}" srcId="{7416449B-C85A-4A10-BCA3-2BCE0D06F617}" destId="{03C810E3-84D3-4B0D-A13A-75CA010B8C0E}" srcOrd="1" destOrd="0" parTransId="{5BF8B042-ACC2-4B0C-B04A-2758B35ECA07}" sibTransId="{C42307AD-4236-4FCA-B7E1-5BB734DE7AB7}"/>
    <dgm:cxn modelId="{62BD9A48-4736-4794-8BC0-8113471E2310}" type="presOf" srcId="{2ED91AF7-A757-42F2-8796-A08B5187BCC1}" destId="{E1451180-1984-4114-8E58-3531981F9E94}" srcOrd="0" destOrd="0" presId="urn:microsoft.com/office/officeart/2005/8/layout/vList2"/>
    <dgm:cxn modelId="{8D386A6F-A485-4689-84C4-DB4CCD623441}" type="presOf" srcId="{7416449B-C85A-4A10-BCA3-2BCE0D06F617}" destId="{337F666D-467C-4E2F-84BF-9E65CA93A2D5}" srcOrd="0" destOrd="0" presId="urn:microsoft.com/office/officeart/2005/8/layout/vList2"/>
    <dgm:cxn modelId="{CA8F2172-709B-4AE3-A7F2-043C3D86F8B0}" type="presOf" srcId="{E1A6307B-D40A-410C-8716-FAA8F5C9A118}" destId="{B36574A9-6DB2-4F2C-A461-64E0E783AB2B}" srcOrd="0" destOrd="1" presId="urn:microsoft.com/office/officeart/2005/8/layout/vList2"/>
    <dgm:cxn modelId="{7A098F78-7205-4546-AB98-B2F8F238F90F}" type="presOf" srcId="{3C8F195C-E391-4463-814A-3D1A0E314666}" destId="{E1451180-1984-4114-8E58-3531981F9E94}" srcOrd="0" destOrd="3" presId="urn:microsoft.com/office/officeart/2005/8/layout/vList2"/>
    <dgm:cxn modelId="{1FD6767B-AFCB-481B-AAF2-3D12789AA7E5}" srcId="{4CF413CC-FCBE-4784-8F3A-515DB3BE193F}" destId="{7B00A6CB-C598-446C-B74F-7A0129507A67}" srcOrd="2" destOrd="0" parTransId="{E1E09B3E-D158-4ED9-B58C-076091DD588D}" sibTransId="{3D7DF48F-2467-4321-AAEB-454497FD3F3D}"/>
    <dgm:cxn modelId="{83D9B07C-4502-4A16-9558-2A032745FD79}" type="presOf" srcId="{B1D750C7-33F7-4D7B-BA6C-557457241DA3}" destId="{787B61DD-D419-4EDC-9DAE-B644DBABE7C0}" srcOrd="0" destOrd="0" presId="urn:microsoft.com/office/officeart/2005/8/layout/vList2"/>
    <dgm:cxn modelId="{EDEDCF8F-9241-428E-9160-B2ADF19C4062}" srcId="{B1D750C7-33F7-4D7B-BA6C-557457241DA3}" destId="{AC7D0205-812C-4362-AFD5-9C094EA42AAF}" srcOrd="0" destOrd="0" parTransId="{D50F4C52-C3BC-46D5-AB09-62F383B1E1FE}" sibTransId="{9D7319E9-4B8F-4358-84F9-8474F0D90478}"/>
    <dgm:cxn modelId="{C686E095-8293-4C75-936B-43A30F1E3B3C}" type="presOf" srcId="{7F7A5E0D-549C-496D-A08E-01C6B404787A}" destId="{562D125F-C1B4-41A0-A74A-203333F8D815}" srcOrd="0" destOrd="4" presId="urn:microsoft.com/office/officeart/2005/8/layout/vList2"/>
    <dgm:cxn modelId="{2F4E7199-BE12-4077-A55A-2337185BE2B6}" type="presOf" srcId="{F4BB14A1-20ED-46E2-9A6A-4A8150160989}" destId="{562D125F-C1B4-41A0-A74A-203333F8D815}" srcOrd="0" destOrd="1" presId="urn:microsoft.com/office/officeart/2005/8/layout/vList2"/>
    <dgm:cxn modelId="{C919F49B-C2C1-4122-A00A-99365B8B5978}" srcId="{CCA7EF1F-D3C4-47C6-82B3-791E1F936D8F}" destId="{4CF413CC-FCBE-4784-8F3A-515DB3BE193F}" srcOrd="0" destOrd="0" parTransId="{27947ECD-7E05-4B26-A2C7-2250F1156A3B}" sibTransId="{67393208-5104-4604-8BEE-B1A9C7FA3ECD}"/>
    <dgm:cxn modelId="{4EE7959D-08E1-437F-9F7A-C92DB6DC7C3A}" srcId="{4CF413CC-FCBE-4784-8F3A-515DB3BE193F}" destId="{27CB6080-7B04-4FF0-9078-3D3FD37DA801}" srcOrd="0" destOrd="0" parTransId="{05607168-7072-4F9A-9D53-D2C13C1F6553}" sibTransId="{EDDE855C-D88C-46F3-A7C6-FA347CD99641}"/>
    <dgm:cxn modelId="{0FC277A4-74BF-49F5-854F-F88505E36CEF}" srcId="{B1D750C7-33F7-4D7B-BA6C-557457241DA3}" destId="{F4BB14A1-20ED-46E2-9A6A-4A8150160989}" srcOrd="1" destOrd="0" parTransId="{AC50A1F7-EE14-44D7-9BF5-F60A7A04C63D}" sibTransId="{9AEE18AF-798D-48F0-A9CE-FAE41CACF645}"/>
    <dgm:cxn modelId="{FE0DCEAD-695B-4897-B2AE-4B3A9B7958F8}" type="presOf" srcId="{7405AEEB-F534-48EC-8C34-55DED2379AFE}" destId="{562D125F-C1B4-41A0-A74A-203333F8D815}" srcOrd="0" destOrd="2" presId="urn:microsoft.com/office/officeart/2005/8/layout/vList2"/>
    <dgm:cxn modelId="{13DD22AE-7308-49F7-81D3-DAF88B172BAF}" srcId="{CCA7EF1F-D3C4-47C6-82B3-791E1F936D8F}" destId="{7416449B-C85A-4A10-BCA3-2BCE0D06F617}" srcOrd="1" destOrd="0" parTransId="{42AD569F-E871-4D8A-BAF2-98E6650231C8}" sibTransId="{15D9B058-F474-4993-BC0A-94EF75EF88B6}"/>
    <dgm:cxn modelId="{D02919BB-61FD-4EEB-8C30-A04B8309F4A3}" srcId="{7416449B-C85A-4A10-BCA3-2BCE0D06F617}" destId="{3C8F195C-E391-4463-814A-3D1A0E314666}" srcOrd="3" destOrd="0" parTransId="{FAC209CE-0A30-4384-9410-2D4236D5CF09}" sibTransId="{90A31821-BFE8-4B79-919A-17011AAC7BE8}"/>
    <dgm:cxn modelId="{FAEFE2C4-D3C3-400C-BBDA-625B79734FD2}" type="presOf" srcId="{63EF8978-FF06-4700-BB86-FA065C5AFA39}" destId="{E1451180-1984-4114-8E58-3531981F9E94}" srcOrd="0" destOrd="4" presId="urn:microsoft.com/office/officeart/2005/8/layout/vList2"/>
    <dgm:cxn modelId="{11965FD0-64B6-4F05-959F-B6E7356B6101}" type="presOf" srcId="{C69E3547-26A1-46C9-8237-6D8126037E1A}" destId="{562D125F-C1B4-41A0-A74A-203333F8D815}" srcOrd="0" destOrd="5" presId="urn:microsoft.com/office/officeart/2005/8/layout/vList2"/>
    <dgm:cxn modelId="{43D6B6E4-C269-4EA3-AA9E-DA27C7791903}" srcId="{B1D750C7-33F7-4D7B-BA6C-557457241DA3}" destId="{20ED55A5-07D5-4A54-A3B8-316D639F45CA}" srcOrd="3" destOrd="0" parTransId="{49B9891E-B4CF-4A38-9294-7C5F31939FDC}" sibTransId="{6A6B9B31-900C-4A27-B803-2DBA16FA5BD6}"/>
    <dgm:cxn modelId="{8DEDC3E6-80D3-423C-B6F6-2A2008C93077}" srcId="{B1D750C7-33F7-4D7B-BA6C-557457241DA3}" destId="{7405AEEB-F534-48EC-8C34-55DED2379AFE}" srcOrd="2" destOrd="0" parTransId="{38FB6489-3013-4343-83C7-298965F8C1D4}" sibTransId="{2ADECE8F-1DB7-470B-9DFE-8314DD2664CF}"/>
    <dgm:cxn modelId="{BEF710EB-F18D-4F9B-83FB-E24DBF40D0C4}" type="presOf" srcId="{03C810E3-84D3-4B0D-A13A-75CA010B8C0E}" destId="{E1451180-1984-4114-8E58-3531981F9E94}" srcOrd="0" destOrd="1" presId="urn:microsoft.com/office/officeart/2005/8/layout/vList2"/>
    <dgm:cxn modelId="{E65B68ED-94DA-42F6-994B-7FC491AE70B9}" type="presOf" srcId="{20ED55A5-07D5-4A54-A3B8-316D639F45CA}" destId="{562D125F-C1B4-41A0-A74A-203333F8D815}" srcOrd="0" destOrd="3" presId="urn:microsoft.com/office/officeart/2005/8/layout/vList2"/>
    <dgm:cxn modelId="{E74EC8EF-D711-4D2B-8693-A1F4C41591F6}" type="presOf" srcId="{AC7D0205-812C-4362-AFD5-9C094EA42AAF}" destId="{562D125F-C1B4-41A0-A74A-203333F8D815}" srcOrd="0" destOrd="0" presId="urn:microsoft.com/office/officeart/2005/8/layout/vList2"/>
    <dgm:cxn modelId="{4F0432F2-08A3-4F62-AC2F-5200B1CD8AC8}" type="presOf" srcId="{7B00A6CB-C598-446C-B74F-7A0129507A67}" destId="{B36574A9-6DB2-4F2C-A461-64E0E783AB2B}" srcOrd="0" destOrd="2" presId="urn:microsoft.com/office/officeart/2005/8/layout/vList2"/>
    <dgm:cxn modelId="{DDC528FA-40E4-4A4C-A185-169E30EB83CA}" srcId="{4CF413CC-FCBE-4784-8F3A-515DB3BE193F}" destId="{E1A6307B-D40A-410C-8716-FAA8F5C9A118}" srcOrd="1" destOrd="0" parTransId="{D8D61EB3-0482-4EBE-B3C8-E609D74949B0}" sibTransId="{B6283446-6854-4E02-AF01-CC6A4E664DD5}"/>
    <dgm:cxn modelId="{BCCF3798-CD93-479D-99C8-9BDE135CBE09}" type="presParOf" srcId="{11A1CBA8-0459-441D-AA9B-C7583A0D108D}" destId="{BA8D1F12-553D-4E82-A3BA-4925604C047C}" srcOrd="0" destOrd="0" presId="urn:microsoft.com/office/officeart/2005/8/layout/vList2"/>
    <dgm:cxn modelId="{9AD78DB1-A29A-4518-853A-ABEAF848B35D}" type="presParOf" srcId="{11A1CBA8-0459-441D-AA9B-C7583A0D108D}" destId="{B36574A9-6DB2-4F2C-A461-64E0E783AB2B}" srcOrd="1" destOrd="0" presId="urn:microsoft.com/office/officeart/2005/8/layout/vList2"/>
    <dgm:cxn modelId="{2B90F29E-BC02-4B37-AE7C-AFE623D67C5B}" type="presParOf" srcId="{11A1CBA8-0459-441D-AA9B-C7583A0D108D}" destId="{337F666D-467C-4E2F-84BF-9E65CA93A2D5}" srcOrd="2" destOrd="0" presId="urn:microsoft.com/office/officeart/2005/8/layout/vList2"/>
    <dgm:cxn modelId="{C23E228C-ACE9-4BFB-9B67-C84CEADAF7D4}" type="presParOf" srcId="{11A1CBA8-0459-441D-AA9B-C7583A0D108D}" destId="{E1451180-1984-4114-8E58-3531981F9E94}" srcOrd="3" destOrd="0" presId="urn:microsoft.com/office/officeart/2005/8/layout/vList2"/>
    <dgm:cxn modelId="{2A1F8B21-A015-4118-A292-A6371D048CCC}" type="presParOf" srcId="{11A1CBA8-0459-441D-AA9B-C7583A0D108D}" destId="{787B61DD-D419-4EDC-9DAE-B644DBABE7C0}" srcOrd="4" destOrd="0" presId="urn:microsoft.com/office/officeart/2005/8/layout/vList2"/>
    <dgm:cxn modelId="{F82143CE-8195-430A-A35C-A7335A4B64F7}" type="presParOf" srcId="{11A1CBA8-0459-441D-AA9B-C7583A0D108D}" destId="{562D125F-C1B4-41A0-A74A-203333F8D815}"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4800E8-1D3A-490F-810C-74D5C80A41D1}" type="doc">
      <dgm:prSet loTypeId="urn:microsoft.com/office/officeart/2005/8/layout/hProcess9" loCatId="process" qsTypeId="urn:microsoft.com/office/officeart/2005/8/quickstyle/simple1" qsCatId="simple" csTypeId="urn:microsoft.com/office/officeart/2005/8/colors/colorful2" csCatId="colorful" phldr="1"/>
      <dgm:spPr/>
      <dgm:t>
        <a:bodyPr/>
        <a:lstStyle/>
        <a:p>
          <a:endParaRPr lang="fr-FR"/>
        </a:p>
      </dgm:t>
    </dgm:pt>
    <dgm:pt modelId="{EB20B88F-EB0A-447A-8A6F-8C8D32607AD4}">
      <dgm:prSet custT="1"/>
      <dgm:spPr/>
      <dgm:t>
        <a:bodyPr/>
        <a:lstStyle/>
        <a:p>
          <a:r>
            <a:rPr lang="fr-FR" sz="1800" b="1" u="sng" dirty="0"/>
            <a:t>A l’issue du processus de saisie </a:t>
          </a:r>
          <a:r>
            <a:rPr lang="fr-FR" sz="1800" dirty="0"/>
            <a:t>: </a:t>
          </a:r>
        </a:p>
        <a:p>
          <a:r>
            <a:rPr lang="fr-FR" sz="1800" dirty="0"/>
            <a:t>Validation de votre déclaration  </a:t>
          </a:r>
        </a:p>
      </dgm:t>
    </dgm:pt>
    <dgm:pt modelId="{293A7D3D-D7CA-4171-A8F6-EE22062C599C}" type="parTrans" cxnId="{3F2D100B-099B-4911-BC68-C8F41F9ECF6D}">
      <dgm:prSet/>
      <dgm:spPr/>
      <dgm:t>
        <a:bodyPr/>
        <a:lstStyle/>
        <a:p>
          <a:endParaRPr lang="fr-FR"/>
        </a:p>
      </dgm:t>
    </dgm:pt>
    <dgm:pt modelId="{C9E73A81-F4B6-4D93-9BB6-753C595AADFA}" type="sibTrans" cxnId="{3F2D100B-099B-4911-BC68-C8F41F9ECF6D}">
      <dgm:prSet/>
      <dgm:spPr/>
      <dgm:t>
        <a:bodyPr/>
        <a:lstStyle/>
        <a:p>
          <a:endParaRPr lang="fr-FR"/>
        </a:p>
      </dgm:t>
    </dgm:pt>
    <dgm:pt modelId="{01738242-A860-4D44-9203-5CF364BDA34F}">
      <dgm:prSet custT="1"/>
      <dgm:spPr/>
      <dgm:t>
        <a:bodyPr/>
        <a:lstStyle/>
        <a:p>
          <a:r>
            <a:rPr lang="fr-FR" sz="1700" b="1" u="sng" dirty="0"/>
            <a:t>Pendant toute la durée de campagne de déclaration </a:t>
          </a:r>
          <a:r>
            <a:rPr lang="fr-FR" sz="1700" dirty="0"/>
            <a:t>:</a:t>
          </a:r>
        </a:p>
        <a:p>
          <a:r>
            <a:rPr lang="fr-FR" sz="1700" dirty="0"/>
            <a:t>Modification de la déclaration, après validation </a:t>
          </a:r>
        </a:p>
      </dgm:t>
    </dgm:pt>
    <dgm:pt modelId="{50C51ACC-AE09-4CFA-BC53-029958C644F2}" type="parTrans" cxnId="{AB459F64-BBDB-40FA-93AC-6D08A40E1EA1}">
      <dgm:prSet/>
      <dgm:spPr/>
      <dgm:t>
        <a:bodyPr/>
        <a:lstStyle/>
        <a:p>
          <a:endParaRPr lang="fr-FR"/>
        </a:p>
      </dgm:t>
    </dgm:pt>
    <dgm:pt modelId="{CE36A70A-F89A-4627-808A-CE8C0E43BB32}" type="sibTrans" cxnId="{AB459F64-BBDB-40FA-93AC-6D08A40E1EA1}">
      <dgm:prSet/>
      <dgm:spPr/>
      <dgm:t>
        <a:bodyPr/>
        <a:lstStyle/>
        <a:p>
          <a:endParaRPr lang="fr-FR"/>
        </a:p>
      </dgm:t>
    </dgm:pt>
    <dgm:pt modelId="{147E6730-7AC5-4F1F-B190-E1D47B37AE9F}">
      <dgm:prSet custT="1"/>
      <dgm:spPr/>
      <dgm:t>
        <a:bodyPr/>
        <a:lstStyle/>
        <a:p>
          <a:r>
            <a:rPr lang="fr-FR" sz="1800" b="1" u="sng" dirty="0"/>
            <a:t>Toute l’année </a:t>
          </a:r>
          <a:r>
            <a:rPr lang="fr-FR" sz="1800" dirty="0"/>
            <a:t>: Simulation de votre contribution due</a:t>
          </a:r>
        </a:p>
      </dgm:t>
    </dgm:pt>
    <dgm:pt modelId="{5EC74D0B-B2C1-4A05-BDE9-2F2A18A8DACF}" type="sibTrans" cxnId="{75960D4C-00B0-461C-90AB-2695BFE141B6}">
      <dgm:prSet/>
      <dgm:spPr/>
      <dgm:t>
        <a:bodyPr/>
        <a:lstStyle/>
        <a:p>
          <a:endParaRPr lang="fr-FR"/>
        </a:p>
      </dgm:t>
    </dgm:pt>
    <dgm:pt modelId="{A062B548-226F-47F3-B425-5DEF830C04AD}" type="parTrans" cxnId="{75960D4C-00B0-461C-90AB-2695BFE141B6}">
      <dgm:prSet/>
      <dgm:spPr/>
      <dgm:t>
        <a:bodyPr/>
        <a:lstStyle/>
        <a:p>
          <a:endParaRPr lang="fr-FR"/>
        </a:p>
      </dgm:t>
    </dgm:pt>
    <dgm:pt modelId="{DE001AF2-03ED-4F78-AF17-C043791BDFD2}" type="pres">
      <dgm:prSet presAssocID="{D84800E8-1D3A-490F-810C-74D5C80A41D1}" presName="CompostProcess" presStyleCnt="0">
        <dgm:presLayoutVars>
          <dgm:dir/>
          <dgm:resizeHandles val="exact"/>
        </dgm:presLayoutVars>
      </dgm:prSet>
      <dgm:spPr/>
    </dgm:pt>
    <dgm:pt modelId="{CCA3E797-F25B-4861-B95F-140EAC4B4346}" type="pres">
      <dgm:prSet presAssocID="{D84800E8-1D3A-490F-810C-74D5C80A41D1}" presName="arrow" presStyleLbl="bgShp" presStyleIdx="0" presStyleCnt="1"/>
      <dgm:spPr/>
    </dgm:pt>
    <dgm:pt modelId="{ACAB49E1-1783-486F-9B11-AAD3A283B5AD}" type="pres">
      <dgm:prSet presAssocID="{D84800E8-1D3A-490F-810C-74D5C80A41D1}" presName="linearProcess" presStyleCnt="0"/>
      <dgm:spPr/>
    </dgm:pt>
    <dgm:pt modelId="{5BBC093D-6D36-489A-B860-60E721974ED0}" type="pres">
      <dgm:prSet presAssocID="{EB20B88F-EB0A-447A-8A6F-8C8D32607AD4}" presName="textNode" presStyleLbl="node1" presStyleIdx="0" presStyleCnt="3" custScaleX="123843">
        <dgm:presLayoutVars>
          <dgm:bulletEnabled val="1"/>
        </dgm:presLayoutVars>
      </dgm:prSet>
      <dgm:spPr/>
    </dgm:pt>
    <dgm:pt modelId="{2459E199-C6C5-4019-90C5-105442078146}" type="pres">
      <dgm:prSet presAssocID="{C9E73A81-F4B6-4D93-9BB6-753C595AADFA}" presName="sibTrans" presStyleCnt="0"/>
      <dgm:spPr/>
    </dgm:pt>
    <dgm:pt modelId="{31DAE46C-0F24-48D8-90D8-86589947BAB5}" type="pres">
      <dgm:prSet presAssocID="{01738242-A860-4D44-9203-5CF364BDA34F}" presName="textNode" presStyleLbl="node1" presStyleIdx="1" presStyleCnt="3" custScaleX="154523">
        <dgm:presLayoutVars>
          <dgm:bulletEnabled val="1"/>
        </dgm:presLayoutVars>
      </dgm:prSet>
      <dgm:spPr/>
    </dgm:pt>
    <dgm:pt modelId="{A938471C-84ED-49A0-AA05-BCC10E131C37}" type="pres">
      <dgm:prSet presAssocID="{CE36A70A-F89A-4627-808A-CE8C0E43BB32}" presName="sibTrans" presStyleCnt="0"/>
      <dgm:spPr/>
    </dgm:pt>
    <dgm:pt modelId="{02C363B8-966F-4F8C-ACC0-C62AA8161BC3}" type="pres">
      <dgm:prSet presAssocID="{147E6730-7AC5-4F1F-B190-E1D47B37AE9F}" presName="textNode" presStyleLbl="node1" presStyleIdx="2" presStyleCnt="3" custScaleX="113636">
        <dgm:presLayoutVars>
          <dgm:bulletEnabled val="1"/>
        </dgm:presLayoutVars>
      </dgm:prSet>
      <dgm:spPr/>
    </dgm:pt>
  </dgm:ptLst>
  <dgm:cxnLst>
    <dgm:cxn modelId="{3F2D100B-099B-4911-BC68-C8F41F9ECF6D}" srcId="{D84800E8-1D3A-490F-810C-74D5C80A41D1}" destId="{EB20B88F-EB0A-447A-8A6F-8C8D32607AD4}" srcOrd="0" destOrd="0" parTransId="{293A7D3D-D7CA-4171-A8F6-EE22062C599C}" sibTransId="{C9E73A81-F4B6-4D93-9BB6-753C595AADFA}"/>
    <dgm:cxn modelId="{DA15335E-1F1B-4501-A9CA-99529889B66E}" type="presOf" srcId="{D84800E8-1D3A-490F-810C-74D5C80A41D1}" destId="{DE001AF2-03ED-4F78-AF17-C043791BDFD2}" srcOrd="0" destOrd="0" presId="urn:microsoft.com/office/officeart/2005/8/layout/hProcess9"/>
    <dgm:cxn modelId="{AB459F64-BBDB-40FA-93AC-6D08A40E1EA1}" srcId="{D84800E8-1D3A-490F-810C-74D5C80A41D1}" destId="{01738242-A860-4D44-9203-5CF364BDA34F}" srcOrd="1" destOrd="0" parTransId="{50C51ACC-AE09-4CFA-BC53-029958C644F2}" sibTransId="{CE36A70A-F89A-4627-808A-CE8C0E43BB32}"/>
    <dgm:cxn modelId="{75960D4C-00B0-461C-90AB-2695BFE141B6}" srcId="{D84800E8-1D3A-490F-810C-74D5C80A41D1}" destId="{147E6730-7AC5-4F1F-B190-E1D47B37AE9F}" srcOrd="2" destOrd="0" parTransId="{A062B548-226F-47F3-B425-5DEF830C04AD}" sibTransId="{5EC74D0B-B2C1-4A05-BDE9-2F2A18A8DACF}"/>
    <dgm:cxn modelId="{DB387759-3A8E-4F39-8872-DB414B4CCE66}" type="presOf" srcId="{147E6730-7AC5-4F1F-B190-E1D47B37AE9F}" destId="{02C363B8-966F-4F8C-ACC0-C62AA8161BC3}" srcOrd="0" destOrd="0" presId="urn:microsoft.com/office/officeart/2005/8/layout/hProcess9"/>
    <dgm:cxn modelId="{D7BD8FD7-35C7-4FE1-A0D6-50C620A31392}" type="presOf" srcId="{01738242-A860-4D44-9203-5CF364BDA34F}" destId="{31DAE46C-0F24-48D8-90D8-86589947BAB5}" srcOrd="0" destOrd="0" presId="urn:microsoft.com/office/officeart/2005/8/layout/hProcess9"/>
    <dgm:cxn modelId="{02854FEB-B0FE-4CD2-81A8-E3E2A0828A91}" type="presOf" srcId="{EB20B88F-EB0A-447A-8A6F-8C8D32607AD4}" destId="{5BBC093D-6D36-489A-B860-60E721974ED0}" srcOrd="0" destOrd="0" presId="urn:microsoft.com/office/officeart/2005/8/layout/hProcess9"/>
    <dgm:cxn modelId="{13BA3A40-1254-4216-ABE7-ED6605B96FE8}" type="presParOf" srcId="{DE001AF2-03ED-4F78-AF17-C043791BDFD2}" destId="{CCA3E797-F25B-4861-B95F-140EAC4B4346}" srcOrd="0" destOrd="0" presId="urn:microsoft.com/office/officeart/2005/8/layout/hProcess9"/>
    <dgm:cxn modelId="{FF432EF7-19CE-480A-9C26-FFA0447A617C}" type="presParOf" srcId="{DE001AF2-03ED-4F78-AF17-C043791BDFD2}" destId="{ACAB49E1-1783-486F-9B11-AAD3A283B5AD}" srcOrd="1" destOrd="0" presId="urn:microsoft.com/office/officeart/2005/8/layout/hProcess9"/>
    <dgm:cxn modelId="{357B2102-E436-4EF1-A396-F67264ADE37C}" type="presParOf" srcId="{ACAB49E1-1783-486F-9B11-AAD3A283B5AD}" destId="{5BBC093D-6D36-489A-B860-60E721974ED0}" srcOrd="0" destOrd="0" presId="urn:microsoft.com/office/officeart/2005/8/layout/hProcess9"/>
    <dgm:cxn modelId="{5FADE18A-AA14-41D3-AB7C-E604783EFC7F}" type="presParOf" srcId="{ACAB49E1-1783-486F-9B11-AAD3A283B5AD}" destId="{2459E199-C6C5-4019-90C5-105442078146}" srcOrd="1" destOrd="0" presId="urn:microsoft.com/office/officeart/2005/8/layout/hProcess9"/>
    <dgm:cxn modelId="{2BFECEF8-88F0-4F43-AA1B-E6A000DAC795}" type="presParOf" srcId="{ACAB49E1-1783-486F-9B11-AAD3A283B5AD}" destId="{31DAE46C-0F24-48D8-90D8-86589947BAB5}" srcOrd="2" destOrd="0" presId="urn:microsoft.com/office/officeart/2005/8/layout/hProcess9"/>
    <dgm:cxn modelId="{723D8193-855A-4A43-BE72-92315B59BF8D}" type="presParOf" srcId="{ACAB49E1-1783-486F-9B11-AAD3A283B5AD}" destId="{A938471C-84ED-49A0-AA05-BCC10E131C37}" srcOrd="3" destOrd="0" presId="urn:microsoft.com/office/officeart/2005/8/layout/hProcess9"/>
    <dgm:cxn modelId="{0F431E0F-AAF6-4AAD-9FBF-54598EF3CB89}" type="presParOf" srcId="{ACAB49E1-1783-486F-9B11-AAD3A283B5AD}" destId="{02C363B8-966F-4F8C-ACC0-C62AA8161BC3}"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8E5A141-F999-4FEF-BF90-A718D9AA6675}" type="doc">
      <dgm:prSet loTypeId="urn:microsoft.com/office/officeart/2005/8/layout/vList4" loCatId="list" qsTypeId="urn:microsoft.com/office/officeart/2005/8/quickstyle/simple1" qsCatId="simple" csTypeId="urn:microsoft.com/office/officeart/2005/8/colors/colorful2" csCatId="colorful" phldr="1"/>
      <dgm:spPr/>
      <dgm:t>
        <a:bodyPr/>
        <a:lstStyle/>
        <a:p>
          <a:endParaRPr lang="fr-FR"/>
        </a:p>
      </dgm:t>
    </dgm:pt>
    <dgm:pt modelId="{6D6BD84E-3943-48DC-AF6E-A6E4DEB19580}">
      <dgm:prSet/>
      <dgm:spPr/>
      <dgm:t>
        <a:bodyPr/>
        <a:lstStyle/>
        <a:p>
          <a:pPr algn="ctr"/>
          <a:r>
            <a:rPr lang="fr-FR" dirty="0">
              <a:hlinkClick xmlns:r="http://schemas.openxmlformats.org/officeDocument/2006/relationships" r:id="rId1"/>
            </a:rPr>
            <a:t>www.fiphfp.fr</a:t>
          </a:r>
          <a:endParaRPr lang="fr-FR" dirty="0"/>
        </a:p>
        <a:p>
          <a:pPr algn="ctr"/>
          <a:r>
            <a:rPr lang="fr-FR" dirty="0"/>
            <a:t>Rubrique « Obligations / Déclarer »</a:t>
          </a:r>
        </a:p>
      </dgm:t>
    </dgm:pt>
    <dgm:pt modelId="{616EE5FC-3E91-467C-AC11-7714D655359F}" type="parTrans" cxnId="{427F5911-81E6-4E08-9E06-A892664E66FD}">
      <dgm:prSet/>
      <dgm:spPr/>
      <dgm:t>
        <a:bodyPr/>
        <a:lstStyle/>
        <a:p>
          <a:endParaRPr lang="fr-FR"/>
        </a:p>
      </dgm:t>
    </dgm:pt>
    <dgm:pt modelId="{609C99FB-DF0C-4834-BE50-758E9B277859}" type="sibTrans" cxnId="{427F5911-81E6-4E08-9E06-A892664E66FD}">
      <dgm:prSet/>
      <dgm:spPr/>
      <dgm:t>
        <a:bodyPr/>
        <a:lstStyle/>
        <a:p>
          <a:endParaRPr lang="fr-FR"/>
        </a:p>
      </dgm:t>
    </dgm:pt>
    <dgm:pt modelId="{4865A5BA-A835-4FAA-857B-33259FEA0A82}">
      <dgm:prSet/>
      <dgm:spPr/>
      <dgm:t>
        <a:bodyPr/>
        <a:lstStyle/>
        <a:p>
          <a:pPr algn="ctr"/>
          <a:r>
            <a:rPr lang="fr-FR" dirty="0"/>
            <a:t>Formulaire de contact du site institutionnel du FIPHFP</a:t>
          </a:r>
        </a:p>
      </dgm:t>
    </dgm:pt>
    <dgm:pt modelId="{9BF92A49-DB8D-4A76-A687-52F9571373A1}" type="parTrans" cxnId="{C261DA24-81FA-42D4-985B-B65552450C33}">
      <dgm:prSet/>
      <dgm:spPr/>
      <dgm:t>
        <a:bodyPr/>
        <a:lstStyle/>
        <a:p>
          <a:endParaRPr lang="fr-FR"/>
        </a:p>
      </dgm:t>
    </dgm:pt>
    <dgm:pt modelId="{9B39BC11-2BE8-4515-B832-C91E6D365C08}" type="sibTrans" cxnId="{C261DA24-81FA-42D4-985B-B65552450C33}">
      <dgm:prSet/>
      <dgm:spPr/>
      <dgm:t>
        <a:bodyPr/>
        <a:lstStyle/>
        <a:p>
          <a:endParaRPr lang="fr-FR"/>
        </a:p>
      </dgm:t>
    </dgm:pt>
    <dgm:pt modelId="{E33740B4-820D-4A10-8D66-2F7489D6CE3C}" type="pres">
      <dgm:prSet presAssocID="{28E5A141-F999-4FEF-BF90-A718D9AA6675}" presName="linear" presStyleCnt="0">
        <dgm:presLayoutVars>
          <dgm:dir/>
          <dgm:resizeHandles val="exact"/>
        </dgm:presLayoutVars>
      </dgm:prSet>
      <dgm:spPr/>
    </dgm:pt>
    <dgm:pt modelId="{982BC4D9-6AE8-479C-A861-3EA2AC8621E2}" type="pres">
      <dgm:prSet presAssocID="{6D6BD84E-3943-48DC-AF6E-A6E4DEB19580}" presName="comp" presStyleCnt="0"/>
      <dgm:spPr/>
    </dgm:pt>
    <dgm:pt modelId="{A5280728-0A18-4563-A3BC-2DD0993B8CDC}" type="pres">
      <dgm:prSet presAssocID="{6D6BD84E-3943-48DC-AF6E-A6E4DEB19580}" presName="box" presStyleLbl="node1" presStyleIdx="0" presStyleCnt="2"/>
      <dgm:spPr/>
    </dgm:pt>
    <dgm:pt modelId="{8518049F-1A99-4A32-819A-AE6F29039CFC}" type="pres">
      <dgm:prSet presAssocID="{6D6BD84E-3943-48DC-AF6E-A6E4DEB19580}" presName="img" presStyleLbl="fgImgPlace1" presStyleIdx="0" presStyleCnt="2"/>
      <dgm:spPr>
        <a:blipFill rotWithShape="1">
          <a:blip xmlns:r="http://schemas.openxmlformats.org/officeDocument/2006/relationships" r:embed="rId2"/>
          <a:srcRect/>
          <a:stretch>
            <a:fillRect l="-23000" r="-23000"/>
          </a:stretch>
        </a:blipFill>
      </dgm:spPr>
    </dgm:pt>
    <dgm:pt modelId="{8EED9CA2-8D2A-4B99-8AF7-96BDFA7A3FE6}" type="pres">
      <dgm:prSet presAssocID="{6D6BD84E-3943-48DC-AF6E-A6E4DEB19580}" presName="text" presStyleLbl="node1" presStyleIdx="0" presStyleCnt="2">
        <dgm:presLayoutVars>
          <dgm:bulletEnabled val="1"/>
        </dgm:presLayoutVars>
      </dgm:prSet>
      <dgm:spPr/>
    </dgm:pt>
    <dgm:pt modelId="{0A62DC65-EA48-452D-BEC2-36B65EF2CA74}" type="pres">
      <dgm:prSet presAssocID="{609C99FB-DF0C-4834-BE50-758E9B277859}" presName="spacer" presStyleCnt="0"/>
      <dgm:spPr/>
    </dgm:pt>
    <dgm:pt modelId="{8B8CE1F7-81D2-469B-8317-91302D170E40}" type="pres">
      <dgm:prSet presAssocID="{4865A5BA-A835-4FAA-857B-33259FEA0A82}" presName="comp" presStyleCnt="0"/>
      <dgm:spPr/>
    </dgm:pt>
    <dgm:pt modelId="{2361C855-D144-4972-B9A1-9D474982BFB7}" type="pres">
      <dgm:prSet presAssocID="{4865A5BA-A835-4FAA-857B-33259FEA0A82}" presName="box" presStyleLbl="node1" presStyleIdx="1" presStyleCnt="2"/>
      <dgm:spPr/>
    </dgm:pt>
    <dgm:pt modelId="{FBFC291B-692B-4C8D-85D1-8EC3A41650E3}" type="pres">
      <dgm:prSet presAssocID="{4865A5BA-A835-4FAA-857B-33259FEA0A82}" presName="img" presStyleLbl="fgImgPlace1" presStyleIdx="1" presStyleCnt="2"/>
      <dgm:spPr>
        <a:blipFill rotWithShape="1">
          <a:blip xmlns:r="http://schemas.openxmlformats.org/officeDocument/2006/relationships" r:embed="rId3"/>
          <a:srcRect/>
          <a:stretch>
            <a:fillRect l="-71000" r="-71000"/>
          </a:stretch>
        </a:blipFill>
      </dgm:spPr>
    </dgm:pt>
    <dgm:pt modelId="{8922DB28-D21D-4FAA-A920-B6589D7EAE39}" type="pres">
      <dgm:prSet presAssocID="{4865A5BA-A835-4FAA-857B-33259FEA0A82}" presName="text" presStyleLbl="node1" presStyleIdx="1" presStyleCnt="2">
        <dgm:presLayoutVars>
          <dgm:bulletEnabled val="1"/>
        </dgm:presLayoutVars>
      </dgm:prSet>
      <dgm:spPr/>
    </dgm:pt>
  </dgm:ptLst>
  <dgm:cxnLst>
    <dgm:cxn modelId="{427F5911-81E6-4E08-9E06-A892664E66FD}" srcId="{28E5A141-F999-4FEF-BF90-A718D9AA6675}" destId="{6D6BD84E-3943-48DC-AF6E-A6E4DEB19580}" srcOrd="0" destOrd="0" parTransId="{616EE5FC-3E91-467C-AC11-7714D655359F}" sibTransId="{609C99FB-DF0C-4834-BE50-758E9B277859}"/>
    <dgm:cxn modelId="{C261DA24-81FA-42D4-985B-B65552450C33}" srcId="{28E5A141-F999-4FEF-BF90-A718D9AA6675}" destId="{4865A5BA-A835-4FAA-857B-33259FEA0A82}" srcOrd="1" destOrd="0" parTransId="{9BF92A49-DB8D-4A76-A687-52F9571373A1}" sibTransId="{9B39BC11-2BE8-4515-B832-C91E6D365C08}"/>
    <dgm:cxn modelId="{AD9AA26E-6AFE-4F4B-9209-4395D8670E8F}" type="presOf" srcId="{4865A5BA-A835-4FAA-857B-33259FEA0A82}" destId="{2361C855-D144-4972-B9A1-9D474982BFB7}" srcOrd="0" destOrd="0" presId="urn:microsoft.com/office/officeart/2005/8/layout/vList4"/>
    <dgm:cxn modelId="{B067B492-3EED-4E07-8DD3-CB4F38D6EA81}" type="presOf" srcId="{6D6BD84E-3943-48DC-AF6E-A6E4DEB19580}" destId="{A5280728-0A18-4563-A3BC-2DD0993B8CDC}" srcOrd="0" destOrd="0" presId="urn:microsoft.com/office/officeart/2005/8/layout/vList4"/>
    <dgm:cxn modelId="{EF4D4BA5-562F-46A3-AA85-74771A6F5C96}" type="presOf" srcId="{4865A5BA-A835-4FAA-857B-33259FEA0A82}" destId="{8922DB28-D21D-4FAA-A920-B6589D7EAE39}" srcOrd="1" destOrd="0" presId="urn:microsoft.com/office/officeart/2005/8/layout/vList4"/>
    <dgm:cxn modelId="{FEF9A3B0-332A-44C1-90B8-F1286D26204D}" type="presOf" srcId="{28E5A141-F999-4FEF-BF90-A718D9AA6675}" destId="{E33740B4-820D-4A10-8D66-2F7489D6CE3C}" srcOrd="0" destOrd="0" presId="urn:microsoft.com/office/officeart/2005/8/layout/vList4"/>
    <dgm:cxn modelId="{B20001D0-214B-4A2D-A4CB-298E1AA5B8DB}" type="presOf" srcId="{6D6BD84E-3943-48DC-AF6E-A6E4DEB19580}" destId="{8EED9CA2-8D2A-4B99-8AF7-96BDFA7A3FE6}" srcOrd="1" destOrd="0" presId="urn:microsoft.com/office/officeart/2005/8/layout/vList4"/>
    <dgm:cxn modelId="{CBB5FB8B-1CCC-4D6F-A54D-7A6C04BCE25C}" type="presParOf" srcId="{E33740B4-820D-4A10-8D66-2F7489D6CE3C}" destId="{982BC4D9-6AE8-479C-A861-3EA2AC8621E2}" srcOrd="0" destOrd="0" presId="urn:microsoft.com/office/officeart/2005/8/layout/vList4"/>
    <dgm:cxn modelId="{0D11A05D-3AD4-4AB3-8FE3-734E6ADB7FD5}" type="presParOf" srcId="{982BC4D9-6AE8-479C-A861-3EA2AC8621E2}" destId="{A5280728-0A18-4563-A3BC-2DD0993B8CDC}" srcOrd="0" destOrd="0" presId="urn:microsoft.com/office/officeart/2005/8/layout/vList4"/>
    <dgm:cxn modelId="{E70924E3-E73C-4352-B25E-D71A7C485C4B}" type="presParOf" srcId="{982BC4D9-6AE8-479C-A861-3EA2AC8621E2}" destId="{8518049F-1A99-4A32-819A-AE6F29039CFC}" srcOrd="1" destOrd="0" presId="urn:microsoft.com/office/officeart/2005/8/layout/vList4"/>
    <dgm:cxn modelId="{BA68231B-B608-457F-969A-7CA6E20E12A8}" type="presParOf" srcId="{982BC4D9-6AE8-479C-A861-3EA2AC8621E2}" destId="{8EED9CA2-8D2A-4B99-8AF7-96BDFA7A3FE6}" srcOrd="2" destOrd="0" presId="urn:microsoft.com/office/officeart/2005/8/layout/vList4"/>
    <dgm:cxn modelId="{AC3CD1C0-8D86-4CC8-997B-8CD033683770}" type="presParOf" srcId="{E33740B4-820D-4A10-8D66-2F7489D6CE3C}" destId="{0A62DC65-EA48-452D-BEC2-36B65EF2CA74}" srcOrd="1" destOrd="0" presId="urn:microsoft.com/office/officeart/2005/8/layout/vList4"/>
    <dgm:cxn modelId="{C5E4BFA1-BB89-48CB-9B1E-AD4B03685C59}" type="presParOf" srcId="{E33740B4-820D-4A10-8D66-2F7489D6CE3C}" destId="{8B8CE1F7-81D2-469B-8317-91302D170E40}" srcOrd="2" destOrd="0" presId="urn:microsoft.com/office/officeart/2005/8/layout/vList4"/>
    <dgm:cxn modelId="{F3541B39-3DEA-45D7-A9D4-567F36D774B5}" type="presParOf" srcId="{8B8CE1F7-81D2-469B-8317-91302D170E40}" destId="{2361C855-D144-4972-B9A1-9D474982BFB7}" srcOrd="0" destOrd="0" presId="urn:microsoft.com/office/officeart/2005/8/layout/vList4"/>
    <dgm:cxn modelId="{C687CA55-236C-43EE-8E77-5A378A981C17}" type="presParOf" srcId="{8B8CE1F7-81D2-469B-8317-91302D170E40}" destId="{FBFC291B-692B-4C8D-85D1-8EC3A41650E3}" srcOrd="1" destOrd="0" presId="urn:microsoft.com/office/officeart/2005/8/layout/vList4"/>
    <dgm:cxn modelId="{B4B7E97C-DE9C-4873-A589-1D2C7D23AF1E}" type="presParOf" srcId="{8B8CE1F7-81D2-469B-8317-91302D170E40}" destId="{8922DB28-D21D-4FAA-A920-B6589D7EAE39}"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169C5-0279-4B88-9400-BC492EAD9404}">
      <dsp:nvSpPr>
        <dsp:cNvPr id="0" name=""/>
        <dsp:cNvSpPr/>
      </dsp:nvSpPr>
      <dsp:spPr>
        <a:xfrm>
          <a:off x="0" y="426667"/>
          <a:ext cx="5746513" cy="177024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r-FR" sz="2500" kern="1200" dirty="0"/>
            <a:t>Il est institué une obligation d’emploi des travailleurs handicapés, des mutilés de guerre et assimilés, dans la proportion minimale de 6 % de l’effectif total</a:t>
          </a:r>
        </a:p>
      </dsp:txBody>
      <dsp:txXfrm>
        <a:off x="86416" y="513083"/>
        <a:ext cx="5573681" cy="1597411"/>
      </dsp:txXfrm>
    </dsp:sp>
    <dsp:sp modelId="{6E5887EF-5B98-479A-9BD9-517A748E807B}">
      <dsp:nvSpPr>
        <dsp:cNvPr id="0" name=""/>
        <dsp:cNvSpPr/>
      </dsp:nvSpPr>
      <dsp:spPr>
        <a:xfrm>
          <a:off x="0" y="2268911"/>
          <a:ext cx="5746513" cy="178425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r-FR" sz="2500" kern="1200"/>
            <a:t>Les employeurs peuvent s’acquitter de cette obligation en versant au FIPHFP une contribution annuelle pour chacun des bénéficiaires qu’ils auraient dû employer.</a:t>
          </a:r>
        </a:p>
      </dsp:txBody>
      <dsp:txXfrm>
        <a:off x="87100" y="2356011"/>
        <a:ext cx="5572313" cy="16100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D3D44-5C26-479C-A32F-FDBE04D6C9FD}">
      <dsp:nvSpPr>
        <dsp:cNvPr id="0" name=""/>
        <dsp:cNvSpPr/>
      </dsp:nvSpPr>
      <dsp:spPr>
        <a:xfrm>
          <a:off x="310155" y="0"/>
          <a:ext cx="4825999" cy="4825999"/>
        </a:xfrm>
        <a:prstGeom prst="triangl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A4A720-EE43-439F-935A-CE626D37922C}">
      <dsp:nvSpPr>
        <dsp:cNvPr id="0" name=""/>
        <dsp:cNvSpPr/>
      </dsp:nvSpPr>
      <dsp:spPr>
        <a:xfrm>
          <a:off x="1668419" y="482702"/>
          <a:ext cx="5246371" cy="599605"/>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t>Tout employeur qui comptabilise un effectif en ETP supérieur ou égal à 20 doit effectuer une déclaration au FIPHFP.</a:t>
          </a:r>
        </a:p>
      </dsp:txBody>
      <dsp:txXfrm>
        <a:off x="1697689" y="511972"/>
        <a:ext cx="5187831" cy="541065"/>
      </dsp:txXfrm>
    </dsp:sp>
    <dsp:sp modelId="{CBF3F045-3AB3-4C09-AAAD-AD7F461492AE}">
      <dsp:nvSpPr>
        <dsp:cNvPr id="0" name=""/>
        <dsp:cNvSpPr/>
      </dsp:nvSpPr>
      <dsp:spPr>
        <a:xfrm>
          <a:off x="1670960" y="1207670"/>
          <a:ext cx="5241289" cy="796325"/>
        </a:xfrm>
        <a:prstGeom prst="roundRect">
          <a:avLst/>
        </a:prstGeom>
        <a:solidFill>
          <a:schemeClr val="lt1">
            <a:alpha val="90000"/>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t>Pour les services de l'Etat, la déclaration est effectuée par chaque ministère, en tenant compte de l'ensemble des personnels rémunérés</a:t>
          </a:r>
        </a:p>
      </dsp:txBody>
      <dsp:txXfrm>
        <a:off x="1709833" y="1246543"/>
        <a:ext cx="5163543" cy="718579"/>
      </dsp:txXfrm>
    </dsp:sp>
    <dsp:sp modelId="{BCE54D4F-FBAE-4A37-8A77-34693E2781E5}">
      <dsp:nvSpPr>
        <dsp:cNvPr id="0" name=""/>
        <dsp:cNvSpPr/>
      </dsp:nvSpPr>
      <dsp:spPr>
        <a:xfrm>
          <a:off x="1652923" y="2129358"/>
          <a:ext cx="5277363" cy="773629"/>
        </a:xfrm>
        <a:prstGeom prst="roundRect">
          <a:avLst/>
        </a:prstGeom>
        <a:solidFill>
          <a:schemeClr val="lt1">
            <a:alpha val="90000"/>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t>Pour les autres organismes, chaque employeur qui rémunère du personnel en son nom propre (employeur rémunérant) doit effectuer une déclaration. </a:t>
          </a:r>
        </a:p>
      </dsp:txBody>
      <dsp:txXfrm>
        <a:off x="1690688" y="2167123"/>
        <a:ext cx="5201833" cy="698099"/>
      </dsp:txXfrm>
    </dsp:sp>
    <dsp:sp modelId="{44C5371E-A4CF-4FFB-9B6E-22AD00271B97}">
      <dsp:nvSpPr>
        <dsp:cNvPr id="0" name=""/>
        <dsp:cNvSpPr/>
      </dsp:nvSpPr>
      <dsp:spPr>
        <a:xfrm>
          <a:off x="1668419" y="3028351"/>
          <a:ext cx="5246371" cy="1189583"/>
        </a:xfrm>
        <a:prstGeom prst="round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u="sng" kern="1200" dirty="0"/>
            <a:t>Précision</a:t>
          </a:r>
          <a:r>
            <a:rPr lang="fr-FR" sz="1600" kern="1200" dirty="0"/>
            <a:t> : Employeur public avec au moins 20 agents à la création ou en raison de l’accroissement de son effectif</a:t>
          </a:r>
        </a:p>
        <a:p>
          <a:pPr marL="0" lvl="0" indent="0" algn="ctr" defTabSz="800100">
            <a:lnSpc>
              <a:spcPct val="90000"/>
            </a:lnSpc>
            <a:spcBef>
              <a:spcPct val="0"/>
            </a:spcBef>
            <a:spcAft>
              <a:spcPct val="35000"/>
            </a:spcAft>
            <a:buNone/>
          </a:pPr>
          <a:r>
            <a:rPr lang="fr-FR" sz="1600" kern="1200" dirty="0"/>
            <a:t> =&gt; Délai de 3 ans pour se mettre en conformité</a:t>
          </a:r>
        </a:p>
        <a:p>
          <a:pPr marL="0" lvl="0" indent="0" algn="ctr" defTabSz="800100">
            <a:lnSpc>
              <a:spcPct val="90000"/>
            </a:lnSpc>
            <a:spcBef>
              <a:spcPct val="0"/>
            </a:spcBef>
            <a:spcAft>
              <a:spcPct val="35000"/>
            </a:spcAft>
            <a:buNone/>
          </a:pPr>
          <a:r>
            <a:rPr lang="fr-FR" sz="1600" kern="1200" dirty="0"/>
            <a:t>=&gt; Déclaration au FIPHFP obligatoire durant ce délai.</a:t>
          </a:r>
        </a:p>
      </dsp:txBody>
      <dsp:txXfrm>
        <a:off x="1726490" y="3086422"/>
        <a:ext cx="5130229" cy="10734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DD4D6-BACC-4CA6-BFC7-BB50F4BA646C}">
      <dsp:nvSpPr>
        <dsp:cNvPr id="0" name=""/>
        <dsp:cNvSpPr/>
      </dsp:nvSpPr>
      <dsp:spPr>
        <a:xfrm>
          <a:off x="528720" y="0"/>
          <a:ext cx="5307496" cy="5307496"/>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1557AA-4B70-43A6-AC89-C2E424DC5A5F}">
      <dsp:nvSpPr>
        <dsp:cNvPr id="0" name=""/>
        <dsp:cNvSpPr/>
      </dsp:nvSpPr>
      <dsp:spPr>
        <a:xfrm>
          <a:off x="1032933" y="504212"/>
          <a:ext cx="2069923" cy="206992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t>Obligatoire</a:t>
          </a:r>
          <a:r>
            <a:rPr lang="fr-FR" sz="2000" kern="1200" dirty="0"/>
            <a:t>  </a:t>
          </a:r>
          <a:r>
            <a:rPr lang="fr-FR" sz="1800" kern="1200" dirty="0"/>
            <a:t>pour les employeurs avec un ETP supérieur à 20 ou ayant reçu une lettre d’appel à déclarer</a:t>
          </a:r>
          <a:endParaRPr lang="fr-FR" sz="2000" kern="1200" dirty="0"/>
        </a:p>
      </dsp:txBody>
      <dsp:txXfrm>
        <a:off x="1133978" y="605257"/>
        <a:ext cx="1867833" cy="1867833"/>
      </dsp:txXfrm>
    </dsp:sp>
    <dsp:sp modelId="{F0A89E21-7A1D-4813-B743-EF7EB555DB8E}">
      <dsp:nvSpPr>
        <dsp:cNvPr id="0" name=""/>
        <dsp:cNvSpPr/>
      </dsp:nvSpPr>
      <dsp:spPr>
        <a:xfrm>
          <a:off x="3130786" y="504212"/>
          <a:ext cx="2332513" cy="2069923"/>
        </a:xfrm>
        <a:prstGeom prst="round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t>Annuelle </a:t>
          </a:r>
          <a:r>
            <a:rPr lang="fr-FR" sz="2000" kern="1200" dirty="0"/>
            <a:t>et </a:t>
          </a:r>
          <a:r>
            <a:rPr lang="fr-FR" sz="2000" b="1" kern="1200" dirty="0"/>
            <a:t>dématérialisé</a:t>
          </a:r>
          <a:r>
            <a:rPr lang="fr-FR" sz="2000" kern="1200" dirty="0"/>
            <a:t>e sur la plateforme dédiée </a:t>
          </a:r>
          <a:r>
            <a:rPr lang="fr-FR" sz="2000" kern="1200" dirty="0" err="1"/>
            <a:t>PEP’s</a:t>
          </a:r>
          <a:endParaRPr lang="fr-FR" sz="2000" kern="1200" dirty="0"/>
        </a:p>
      </dsp:txBody>
      <dsp:txXfrm>
        <a:off x="3231831" y="605257"/>
        <a:ext cx="2130423" cy="1867833"/>
      </dsp:txXfrm>
    </dsp:sp>
    <dsp:sp modelId="{0C98F60A-BA9D-4D35-992F-D75550AF3ABE}">
      <dsp:nvSpPr>
        <dsp:cNvPr id="0" name=""/>
        <dsp:cNvSpPr/>
      </dsp:nvSpPr>
      <dsp:spPr>
        <a:xfrm>
          <a:off x="891308" y="2733360"/>
          <a:ext cx="2353171" cy="2069923"/>
        </a:xfrm>
        <a:prstGeom prst="round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Non-respect de l’obligation : </a:t>
          </a:r>
          <a:r>
            <a:rPr lang="fr-FR" sz="1800" b="1" kern="1200" dirty="0"/>
            <a:t>contribution forfaitaire </a:t>
          </a:r>
          <a:r>
            <a:rPr lang="fr-FR" sz="1800" kern="1200" dirty="0"/>
            <a:t>ne tenant compte ni du nombre de BOE, ni des dépenses réalisées.</a:t>
          </a:r>
        </a:p>
      </dsp:txBody>
      <dsp:txXfrm>
        <a:off x="992353" y="2834405"/>
        <a:ext cx="2151081" cy="1867833"/>
      </dsp:txXfrm>
    </dsp:sp>
    <dsp:sp modelId="{C493694D-9F4E-474C-AE91-26961582DF52}">
      <dsp:nvSpPr>
        <dsp:cNvPr id="0" name=""/>
        <dsp:cNvSpPr/>
      </dsp:nvSpPr>
      <dsp:spPr>
        <a:xfrm>
          <a:off x="3262081" y="2733360"/>
          <a:ext cx="2069923" cy="2069923"/>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t>Contribution payable </a:t>
          </a:r>
          <a:r>
            <a:rPr lang="fr-FR" sz="2000" kern="1200" dirty="0"/>
            <a:t>avant la fin de campagne de déclaration.</a:t>
          </a:r>
        </a:p>
      </dsp:txBody>
      <dsp:txXfrm>
        <a:off x="3363126" y="2834405"/>
        <a:ext cx="1867833" cy="18678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DC57A2-D414-4DD3-961F-F1334F09C88F}">
      <dsp:nvSpPr>
        <dsp:cNvPr id="0" name=""/>
        <dsp:cNvSpPr/>
      </dsp:nvSpPr>
      <dsp:spPr>
        <a:xfrm>
          <a:off x="2000346" y="9"/>
          <a:ext cx="2752722" cy="2752722"/>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fr-FR" sz="2100" kern="1200" dirty="0"/>
            <a:t>Date de début de campagne  : </a:t>
          </a:r>
        </a:p>
        <a:p>
          <a:pPr marL="0" lvl="0" indent="0" algn="ctr" defTabSz="933450">
            <a:lnSpc>
              <a:spcPct val="90000"/>
            </a:lnSpc>
            <a:spcBef>
              <a:spcPct val="0"/>
            </a:spcBef>
            <a:spcAft>
              <a:spcPct val="35000"/>
            </a:spcAft>
            <a:buNone/>
          </a:pPr>
          <a:r>
            <a:rPr lang="fr-FR" sz="2100" b="1" kern="1200" dirty="0"/>
            <a:t>1</a:t>
          </a:r>
          <a:r>
            <a:rPr lang="fr-FR" sz="2100" b="1" kern="1200" baseline="30000" dirty="0"/>
            <a:t>er</a:t>
          </a:r>
          <a:r>
            <a:rPr lang="fr-FR" sz="2100" b="1" kern="1200" dirty="0"/>
            <a:t> février 2024.</a:t>
          </a:r>
          <a:r>
            <a:rPr lang="fr-FR" sz="2100" b="1" kern="1200" dirty="0">
              <a:highlight>
                <a:srgbClr val="FFFF00"/>
              </a:highlight>
            </a:rPr>
            <a:t> </a:t>
          </a:r>
        </a:p>
      </dsp:txBody>
      <dsp:txXfrm>
        <a:off x="2367376" y="481735"/>
        <a:ext cx="2018663" cy="1238725"/>
      </dsp:txXfrm>
    </dsp:sp>
    <dsp:sp modelId="{B6274C26-F427-4BDD-811A-BACF78D8EEDE}">
      <dsp:nvSpPr>
        <dsp:cNvPr id="0" name=""/>
        <dsp:cNvSpPr/>
      </dsp:nvSpPr>
      <dsp:spPr>
        <a:xfrm>
          <a:off x="2952522" y="1777800"/>
          <a:ext cx="2752722" cy="2752722"/>
        </a:xfrm>
        <a:prstGeom prst="ellipse">
          <a:avLst/>
        </a:prstGeom>
        <a:solidFill>
          <a:schemeClr val="accent2">
            <a:alpha val="50000"/>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fr-FR" sz="2100" kern="1200" dirty="0"/>
            <a:t>Date de paiement de la contribution : </a:t>
          </a:r>
          <a:r>
            <a:rPr lang="fr-FR" sz="2100" b="1" kern="1200" dirty="0"/>
            <a:t>30 avril 2024</a:t>
          </a:r>
        </a:p>
      </dsp:txBody>
      <dsp:txXfrm>
        <a:off x="3794396" y="2488920"/>
        <a:ext cx="1651633" cy="1513997"/>
      </dsp:txXfrm>
    </dsp:sp>
    <dsp:sp modelId="{CF34B303-ACDF-414E-8BF3-5F1B5491D415}">
      <dsp:nvSpPr>
        <dsp:cNvPr id="0" name=""/>
        <dsp:cNvSpPr/>
      </dsp:nvSpPr>
      <dsp:spPr>
        <a:xfrm>
          <a:off x="965974" y="1777800"/>
          <a:ext cx="2752722" cy="2752722"/>
        </a:xfrm>
        <a:prstGeom prst="ellipse">
          <a:avLst/>
        </a:prstGeom>
        <a:solidFill>
          <a:schemeClr val="accent2">
            <a:alpha val="50000"/>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fr-FR" sz="2100" kern="1200" dirty="0"/>
            <a:t>Date de fin de campagne : </a:t>
          </a:r>
        </a:p>
        <a:p>
          <a:pPr marL="0" lvl="0" indent="0" algn="ctr" defTabSz="933450">
            <a:lnSpc>
              <a:spcPct val="90000"/>
            </a:lnSpc>
            <a:spcBef>
              <a:spcPct val="0"/>
            </a:spcBef>
            <a:spcAft>
              <a:spcPct val="35000"/>
            </a:spcAft>
            <a:buNone/>
          </a:pPr>
          <a:r>
            <a:rPr lang="fr-FR" sz="2100" b="1" kern="1200" dirty="0"/>
            <a:t>30 avril 2024</a:t>
          </a:r>
        </a:p>
      </dsp:txBody>
      <dsp:txXfrm>
        <a:off x="1225188" y="2488920"/>
        <a:ext cx="1651633" cy="15139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8D1F12-553D-4E82-A3BA-4925604C047C}">
      <dsp:nvSpPr>
        <dsp:cNvPr id="0" name=""/>
        <dsp:cNvSpPr/>
      </dsp:nvSpPr>
      <dsp:spPr>
        <a:xfrm>
          <a:off x="0" y="21199"/>
          <a:ext cx="6054461" cy="4680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kern="1200" dirty="0"/>
            <a:t>Préalable :</a:t>
          </a:r>
        </a:p>
      </dsp:txBody>
      <dsp:txXfrm>
        <a:off x="22846" y="44045"/>
        <a:ext cx="6008769" cy="422308"/>
      </dsp:txXfrm>
    </dsp:sp>
    <dsp:sp modelId="{B36574A9-6DB2-4F2C-A461-64E0E783AB2B}">
      <dsp:nvSpPr>
        <dsp:cNvPr id="0" name=""/>
        <dsp:cNvSpPr/>
      </dsp:nvSpPr>
      <dsp:spPr>
        <a:xfrm>
          <a:off x="0" y="489199"/>
          <a:ext cx="6054461" cy="815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229" tIns="20320" rIns="113792" bIns="20320" numCol="1" spcCol="1270" anchor="t" anchorCtr="0">
          <a:noAutofit/>
        </a:bodyPr>
        <a:lstStyle/>
        <a:p>
          <a:pPr marL="171450" lvl="1" indent="-171450" algn="l" defTabSz="711200">
            <a:lnSpc>
              <a:spcPct val="90000"/>
            </a:lnSpc>
            <a:spcBef>
              <a:spcPct val="0"/>
            </a:spcBef>
            <a:spcAft>
              <a:spcPct val="20000"/>
            </a:spcAft>
            <a:buNone/>
          </a:pPr>
          <a:r>
            <a:rPr lang="fr-FR" sz="1600" kern="1200" dirty="0"/>
            <a:t>Vérifier votre inscription et votre accès à la plateforme </a:t>
          </a:r>
          <a:r>
            <a:rPr lang="fr-FR" sz="1600" kern="1200" dirty="0" err="1"/>
            <a:t>PEP’s</a:t>
          </a:r>
          <a:r>
            <a:rPr lang="fr-FR" sz="1600" kern="1200" dirty="0"/>
            <a:t>.</a:t>
          </a:r>
        </a:p>
        <a:p>
          <a:pPr marL="171450" lvl="1" indent="-171450" algn="l" defTabSz="711200">
            <a:lnSpc>
              <a:spcPct val="90000"/>
            </a:lnSpc>
            <a:spcBef>
              <a:spcPct val="0"/>
            </a:spcBef>
            <a:spcAft>
              <a:spcPct val="20000"/>
            </a:spcAft>
            <a:buNone/>
          </a:pPr>
          <a:r>
            <a:rPr lang="fr-FR" sz="1600" kern="1200" dirty="0"/>
            <a:t>En cas de problème, hotline dédiée au :</a:t>
          </a:r>
        </a:p>
        <a:p>
          <a:pPr marL="171450" lvl="1" indent="-171450" algn="l" defTabSz="711200">
            <a:lnSpc>
              <a:spcPct val="90000"/>
            </a:lnSpc>
            <a:spcBef>
              <a:spcPct val="0"/>
            </a:spcBef>
            <a:spcAft>
              <a:spcPct val="20000"/>
            </a:spcAft>
            <a:buNone/>
          </a:pPr>
          <a:r>
            <a:rPr lang="fr-FR" sz="1600" kern="1200" dirty="0"/>
            <a:t> </a:t>
          </a:r>
          <a:r>
            <a:rPr lang="fr-FR" sz="1600" b="1" kern="1200" dirty="0"/>
            <a:t>09.70.80.93.29</a:t>
          </a:r>
          <a:endParaRPr lang="fr-FR" sz="3600" b="1" kern="1200" dirty="0"/>
        </a:p>
      </dsp:txBody>
      <dsp:txXfrm>
        <a:off x="0" y="489199"/>
        <a:ext cx="6054461" cy="815062"/>
      </dsp:txXfrm>
    </dsp:sp>
    <dsp:sp modelId="{337F666D-467C-4E2F-84BF-9E65CA93A2D5}">
      <dsp:nvSpPr>
        <dsp:cNvPr id="0" name=""/>
        <dsp:cNvSpPr/>
      </dsp:nvSpPr>
      <dsp:spPr>
        <a:xfrm>
          <a:off x="0" y="1304261"/>
          <a:ext cx="6054461" cy="468000"/>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kern="1200"/>
            <a:t>Eléments </a:t>
          </a:r>
          <a:r>
            <a:rPr lang="fr-FR" sz="1800" kern="1200" dirty="0"/>
            <a:t>nécessaires à saisie de votre déclaration</a:t>
          </a:r>
        </a:p>
      </dsp:txBody>
      <dsp:txXfrm>
        <a:off x="22846" y="1327107"/>
        <a:ext cx="6008769" cy="422308"/>
      </dsp:txXfrm>
    </dsp:sp>
    <dsp:sp modelId="{E1451180-1984-4114-8E58-3531981F9E94}">
      <dsp:nvSpPr>
        <dsp:cNvPr id="0" name=""/>
        <dsp:cNvSpPr/>
      </dsp:nvSpPr>
      <dsp:spPr>
        <a:xfrm>
          <a:off x="0" y="1772261"/>
          <a:ext cx="6054461" cy="1371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229" tIns="20320" rIns="113792" bIns="20320" numCol="1" spcCol="1270" anchor="t" anchorCtr="0">
          <a:noAutofit/>
        </a:bodyPr>
        <a:lstStyle/>
        <a:p>
          <a:pPr marL="171450" lvl="1" indent="-171450" algn="l" defTabSz="711200">
            <a:lnSpc>
              <a:spcPct val="90000"/>
            </a:lnSpc>
            <a:spcBef>
              <a:spcPct val="0"/>
            </a:spcBef>
            <a:spcAft>
              <a:spcPct val="20000"/>
            </a:spcAft>
            <a:buNone/>
          </a:pPr>
          <a:r>
            <a:rPr lang="fr-FR" sz="1600" kern="1200" dirty="0"/>
            <a:t>Vous devez vous munir des éléments suivants :</a:t>
          </a:r>
        </a:p>
        <a:p>
          <a:pPr marL="171450" lvl="1" indent="-171450" algn="l" defTabSz="711200">
            <a:lnSpc>
              <a:spcPct val="90000"/>
            </a:lnSpc>
            <a:spcBef>
              <a:spcPct val="0"/>
            </a:spcBef>
            <a:spcAft>
              <a:spcPct val="20000"/>
            </a:spcAft>
            <a:buChar char="•"/>
          </a:pPr>
          <a:r>
            <a:rPr lang="fr-FR" sz="1600" kern="1200" dirty="0"/>
            <a:t>Effectif en équivalent temps plein : ETP au 31 décembre N-1</a:t>
          </a:r>
        </a:p>
        <a:p>
          <a:pPr marL="171450" lvl="1" indent="-171450" algn="l" defTabSz="711200">
            <a:lnSpc>
              <a:spcPct val="90000"/>
            </a:lnSpc>
            <a:spcBef>
              <a:spcPct val="0"/>
            </a:spcBef>
            <a:spcAft>
              <a:spcPct val="20000"/>
            </a:spcAft>
            <a:buChar char="•"/>
          </a:pPr>
          <a:r>
            <a:rPr lang="fr-FR" sz="1600" kern="1200" dirty="0"/>
            <a:t>Effectif total rémunéré (ETR ) au 31 décembre N-1</a:t>
          </a:r>
        </a:p>
        <a:p>
          <a:pPr marL="171450" lvl="1" indent="-171450" algn="l" defTabSz="711200">
            <a:lnSpc>
              <a:spcPct val="90000"/>
            </a:lnSpc>
            <a:spcBef>
              <a:spcPct val="0"/>
            </a:spcBef>
            <a:spcAft>
              <a:spcPct val="20000"/>
            </a:spcAft>
            <a:buChar char="•"/>
          </a:pPr>
          <a:r>
            <a:rPr lang="fr-FR" sz="1600" kern="1200" dirty="0"/>
            <a:t>Nombre de BOE au 31 décembre N-1</a:t>
          </a:r>
        </a:p>
        <a:p>
          <a:pPr marL="171450" lvl="1" indent="-171450" algn="l" defTabSz="711200">
            <a:lnSpc>
              <a:spcPct val="90000"/>
            </a:lnSpc>
            <a:spcBef>
              <a:spcPct val="0"/>
            </a:spcBef>
            <a:spcAft>
              <a:spcPct val="20000"/>
            </a:spcAft>
            <a:buChar char="•"/>
          </a:pPr>
          <a:r>
            <a:rPr lang="fr-FR" sz="1600" kern="1200" dirty="0"/>
            <a:t>Dépenses 2023 pouvant être valorisées.</a:t>
          </a:r>
        </a:p>
      </dsp:txBody>
      <dsp:txXfrm>
        <a:off x="0" y="1772261"/>
        <a:ext cx="6054461" cy="1371375"/>
      </dsp:txXfrm>
    </dsp:sp>
    <dsp:sp modelId="{787B61DD-D419-4EDC-9DAE-B644DBABE7C0}">
      <dsp:nvSpPr>
        <dsp:cNvPr id="0" name=""/>
        <dsp:cNvSpPr/>
      </dsp:nvSpPr>
      <dsp:spPr>
        <a:xfrm>
          <a:off x="0" y="3143636"/>
          <a:ext cx="6054461" cy="46800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kern="1200" dirty="0"/>
            <a:t>Eléments nécessaires au recueil statistique</a:t>
          </a:r>
        </a:p>
      </dsp:txBody>
      <dsp:txXfrm>
        <a:off x="22846" y="3166482"/>
        <a:ext cx="6008769" cy="422308"/>
      </dsp:txXfrm>
    </dsp:sp>
    <dsp:sp modelId="{562D125F-C1B4-41A0-A74A-203333F8D815}">
      <dsp:nvSpPr>
        <dsp:cNvPr id="0" name=""/>
        <dsp:cNvSpPr/>
      </dsp:nvSpPr>
      <dsp:spPr>
        <a:xfrm>
          <a:off x="0" y="3611636"/>
          <a:ext cx="6054461" cy="1630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229" tIns="20320" rIns="113792" bIns="20320" numCol="1" spcCol="1270" anchor="t" anchorCtr="0">
          <a:noAutofit/>
        </a:bodyPr>
        <a:lstStyle/>
        <a:p>
          <a:pPr marL="171450" lvl="1" indent="-171450" algn="l" defTabSz="711200">
            <a:lnSpc>
              <a:spcPct val="90000"/>
            </a:lnSpc>
            <a:spcBef>
              <a:spcPct val="0"/>
            </a:spcBef>
            <a:spcAft>
              <a:spcPct val="20000"/>
            </a:spcAft>
            <a:buNone/>
          </a:pPr>
          <a:r>
            <a:rPr lang="fr-FR" sz="1600" kern="1200" dirty="0"/>
            <a:t>Vous devez vous munir de la répartition de vos BOE par :</a:t>
          </a:r>
        </a:p>
        <a:p>
          <a:pPr marL="171450" lvl="1" indent="-171450" algn="l" defTabSz="711200">
            <a:lnSpc>
              <a:spcPct val="90000"/>
            </a:lnSpc>
            <a:spcBef>
              <a:spcPct val="0"/>
            </a:spcBef>
            <a:spcAft>
              <a:spcPct val="20000"/>
            </a:spcAft>
            <a:buChar char="•"/>
          </a:pPr>
          <a:r>
            <a:rPr lang="fr-FR" sz="1600" kern="1200" dirty="0"/>
            <a:t>Catégorie de bénéficiaires</a:t>
          </a:r>
        </a:p>
        <a:p>
          <a:pPr marL="171450" lvl="1" indent="-171450" algn="l" defTabSz="711200">
            <a:lnSpc>
              <a:spcPct val="90000"/>
            </a:lnSpc>
            <a:spcBef>
              <a:spcPct val="0"/>
            </a:spcBef>
            <a:spcAft>
              <a:spcPct val="20000"/>
            </a:spcAft>
            <a:buChar char="•"/>
          </a:pPr>
          <a:r>
            <a:rPr lang="fr-FR" sz="1600" kern="1200" dirty="0"/>
            <a:t>Catégorie hiérarchique </a:t>
          </a:r>
        </a:p>
        <a:p>
          <a:pPr marL="171450" lvl="1" indent="-171450" algn="l" defTabSz="711200">
            <a:lnSpc>
              <a:spcPct val="90000"/>
            </a:lnSpc>
            <a:spcBef>
              <a:spcPct val="0"/>
            </a:spcBef>
            <a:spcAft>
              <a:spcPct val="20000"/>
            </a:spcAft>
            <a:buChar char="•"/>
          </a:pPr>
          <a:r>
            <a:rPr lang="fr-FR" sz="1600" kern="1200" dirty="0"/>
            <a:t>Sexe </a:t>
          </a:r>
        </a:p>
        <a:p>
          <a:pPr marL="171450" lvl="1" indent="-171450" algn="l" defTabSz="711200">
            <a:lnSpc>
              <a:spcPct val="90000"/>
            </a:lnSpc>
            <a:spcBef>
              <a:spcPct val="0"/>
            </a:spcBef>
            <a:spcAft>
              <a:spcPct val="20000"/>
            </a:spcAft>
            <a:buChar char="•"/>
          </a:pPr>
          <a:r>
            <a:rPr lang="fr-FR" sz="1600" kern="1200" dirty="0"/>
            <a:t>Tranche d’âge </a:t>
          </a:r>
        </a:p>
        <a:p>
          <a:pPr marL="171450" lvl="1" indent="-171450" algn="l" defTabSz="711200">
            <a:lnSpc>
              <a:spcPct val="90000"/>
            </a:lnSpc>
            <a:spcBef>
              <a:spcPct val="0"/>
            </a:spcBef>
            <a:spcAft>
              <a:spcPct val="20000"/>
            </a:spcAft>
            <a:buChar char="•"/>
          </a:pPr>
          <a:r>
            <a:rPr lang="fr-FR" sz="1600" kern="1200" dirty="0"/>
            <a:t>Mode de recrutement</a:t>
          </a:r>
        </a:p>
      </dsp:txBody>
      <dsp:txXfrm>
        <a:off x="0" y="3611636"/>
        <a:ext cx="6054461" cy="16301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A3E797-F25B-4861-B95F-140EAC4B4346}">
      <dsp:nvSpPr>
        <dsp:cNvPr id="0" name=""/>
        <dsp:cNvSpPr/>
      </dsp:nvSpPr>
      <dsp:spPr>
        <a:xfrm>
          <a:off x="538771" y="0"/>
          <a:ext cx="6106071" cy="494836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BC093D-6D36-489A-B860-60E721974ED0}">
      <dsp:nvSpPr>
        <dsp:cNvPr id="0" name=""/>
        <dsp:cNvSpPr/>
      </dsp:nvSpPr>
      <dsp:spPr>
        <a:xfrm>
          <a:off x="2256" y="1484508"/>
          <a:ext cx="2090307" cy="197934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u="sng" kern="1200" dirty="0"/>
            <a:t>A l’issue du processus de saisie </a:t>
          </a:r>
          <a:r>
            <a:rPr lang="fr-FR" sz="1800" kern="1200" dirty="0"/>
            <a:t>: </a:t>
          </a:r>
        </a:p>
        <a:p>
          <a:pPr marL="0" lvl="0" indent="0" algn="ctr" defTabSz="800100">
            <a:lnSpc>
              <a:spcPct val="90000"/>
            </a:lnSpc>
            <a:spcBef>
              <a:spcPct val="0"/>
            </a:spcBef>
            <a:spcAft>
              <a:spcPct val="35000"/>
            </a:spcAft>
            <a:buNone/>
          </a:pPr>
          <a:r>
            <a:rPr lang="fr-FR" sz="1800" kern="1200" dirty="0"/>
            <a:t>Validation de votre déclaration  </a:t>
          </a:r>
        </a:p>
      </dsp:txBody>
      <dsp:txXfrm>
        <a:off x="98880" y="1581132"/>
        <a:ext cx="1897059" cy="1786096"/>
      </dsp:txXfrm>
    </dsp:sp>
    <dsp:sp modelId="{31DAE46C-0F24-48D8-90D8-86589947BAB5}">
      <dsp:nvSpPr>
        <dsp:cNvPr id="0" name=""/>
        <dsp:cNvSpPr/>
      </dsp:nvSpPr>
      <dsp:spPr>
        <a:xfrm>
          <a:off x="2373874" y="1484508"/>
          <a:ext cx="2608145" cy="1979344"/>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u="sng" kern="1200" dirty="0"/>
            <a:t>Pendant toute la durée de campagne de déclaration </a:t>
          </a:r>
          <a:r>
            <a:rPr lang="fr-FR" sz="1700" kern="1200" dirty="0"/>
            <a:t>:</a:t>
          </a:r>
        </a:p>
        <a:p>
          <a:pPr marL="0" lvl="0" indent="0" algn="ctr" defTabSz="755650">
            <a:lnSpc>
              <a:spcPct val="90000"/>
            </a:lnSpc>
            <a:spcBef>
              <a:spcPct val="0"/>
            </a:spcBef>
            <a:spcAft>
              <a:spcPct val="35000"/>
            </a:spcAft>
            <a:buNone/>
          </a:pPr>
          <a:r>
            <a:rPr lang="fr-FR" sz="1700" kern="1200" dirty="0"/>
            <a:t>Modification de la déclaration, après validation </a:t>
          </a:r>
        </a:p>
      </dsp:txBody>
      <dsp:txXfrm>
        <a:off x="2470498" y="1581132"/>
        <a:ext cx="2414897" cy="1786096"/>
      </dsp:txXfrm>
    </dsp:sp>
    <dsp:sp modelId="{02C363B8-966F-4F8C-ACC0-C62AA8161BC3}">
      <dsp:nvSpPr>
        <dsp:cNvPr id="0" name=""/>
        <dsp:cNvSpPr/>
      </dsp:nvSpPr>
      <dsp:spPr>
        <a:xfrm>
          <a:off x="5263331" y="1484508"/>
          <a:ext cx="1918026" cy="1979344"/>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u="sng" kern="1200" dirty="0"/>
            <a:t>Toute l’année </a:t>
          </a:r>
          <a:r>
            <a:rPr lang="fr-FR" sz="1800" kern="1200" dirty="0"/>
            <a:t>: Simulation de votre contribution due</a:t>
          </a:r>
        </a:p>
      </dsp:txBody>
      <dsp:txXfrm>
        <a:off x="5356961" y="1578138"/>
        <a:ext cx="1730766" cy="17920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80728-0A18-4563-A3BC-2DD0993B8CDC}">
      <dsp:nvSpPr>
        <dsp:cNvPr id="0" name=""/>
        <dsp:cNvSpPr/>
      </dsp:nvSpPr>
      <dsp:spPr>
        <a:xfrm>
          <a:off x="0" y="0"/>
          <a:ext cx="5799748" cy="212047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fr-FR" sz="3500" kern="1200" dirty="0">
              <a:hlinkClick xmlns:r="http://schemas.openxmlformats.org/officeDocument/2006/relationships" r:id="rId1"/>
            </a:rPr>
            <a:t>www.fiphfp.fr</a:t>
          </a:r>
          <a:endParaRPr lang="fr-FR" sz="3500" kern="1200" dirty="0"/>
        </a:p>
        <a:p>
          <a:pPr marL="0" lvl="0" indent="0" algn="ctr" defTabSz="1555750">
            <a:lnSpc>
              <a:spcPct val="90000"/>
            </a:lnSpc>
            <a:spcBef>
              <a:spcPct val="0"/>
            </a:spcBef>
            <a:spcAft>
              <a:spcPct val="35000"/>
            </a:spcAft>
            <a:buNone/>
          </a:pPr>
          <a:r>
            <a:rPr lang="fr-FR" sz="3500" kern="1200" dirty="0"/>
            <a:t>Rubrique « Obligations / Déclarer »</a:t>
          </a:r>
        </a:p>
      </dsp:txBody>
      <dsp:txXfrm>
        <a:off x="1371997" y="0"/>
        <a:ext cx="4427750" cy="2120477"/>
      </dsp:txXfrm>
    </dsp:sp>
    <dsp:sp modelId="{8518049F-1A99-4A32-819A-AE6F29039CFC}">
      <dsp:nvSpPr>
        <dsp:cNvPr id="0" name=""/>
        <dsp:cNvSpPr/>
      </dsp:nvSpPr>
      <dsp:spPr>
        <a:xfrm>
          <a:off x="212047" y="212047"/>
          <a:ext cx="1159949" cy="1696381"/>
        </a:xfrm>
        <a:prstGeom prst="roundRect">
          <a:avLst>
            <a:gd name="adj" fmla="val 10000"/>
          </a:avLst>
        </a:prstGeom>
        <a:blipFill rotWithShape="1">
          <a:blip xmlns:r="http://schemas.openxmlformats.org/officeDocument/2006/relationships" r:embed="rId2"/>
          <a:srcRect/>
          <a:stretch>
            <a:fillRect l="-23000" r="-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61C855-D144-4972-B9A1-9D474982BFB7}">
      <dsp:nvSpPr>
        <dsp:cNvPr id="0" name=""/>
        <dsp:cNvSpPr/>
      </dsp:nvSpPr>
      <dsp:spPr>
        <a:xfrm>
          <a:off x="0" y="2332525"/>
          <a:ext cx="5799748" cy="2120477"/>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fr-FR" sz="3500" kern="1200" dirty="0"/>
            <a:t>Formulaire de contact du site institutionnel du FIPHFP</a:t>
          </a:r>
        </a:p>
      </dsp:txBody>
      <dsp:txXfrm>
        <a:off x="1371997" y="2332525"/>
        <a:ext cx="4427750" cy="2120477"/>
      </dsp:txXfrm>
    </dsp:sp>
    <dsp:sp modelId="{FBFC291B-692B-4C8D-85D1-8EC3A41650E3}">
      <dsp:nvSpPr>
        <dsp:cNvPr id="0" name=""/>
        <dsp:cNvSpPr/>
      </dsp:nvSpPr>
      <dsp:spPr>
        <a:xfrm>
          <a:off x="212047" y="2544572"/>
          <a:ext cx="1159949" cy="1696381"/>
        </a:xfrm>
        <a:prstGeom prst="roundRect">
          <a:avLst>
            <a:gd name="adj" fmla="val 10000"/>
          </a:avLst>
        </a:prstGeom>
        <a:blipFill rotWithShape="1">
          <a:blip xmlns:r="http://schemas.openxmlformats.org/officeDocument/2006/relationships" r:embed="rId3"/>
          <a:srcRect/>
          <a:stretch>
            <a:fillRect l="-71000" r="-7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7F98D262-A7D8-BC4E-9915-0AF2C49FF490}" type="datetime1">
              <a:rPr lang="fr-FR" smtClean="0"/>
              <a:t>25/01/2024</a:t>
            </a:fld>
            <a:endParaRPr lang="fr-FR"/>
          </a:p>
        </p:txBody>
      </p:sp>
      <p:sp>
        <p:nvSpPr>
          <p:cNvPr id="4" name="Espace réservé du pied de page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1E023CCF-1EFE-9540-A374-60BEF7C7F11F}" type="slidenum">
              <a:rPr lang="fr-FR" smtClean="0"/>
              <a:t>‹N°›</a:t>
            </a:fld>
            <a:endParaRPr lang="fr-FR"/>
          </a:p>
        </p:txBody>
      </p:sp>
    </p:spTree>
    <p:extLst>
      <p:ext uri="{BB962C8B-B14F-4D97-AF65-F5344CB8AC3E}">
        <p14:creationId xmlns:p14="http://schemas.microsoft.com/office/powerpoint/2010/main" val="13770681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EC0A207-57D1-EA4C-806E-5709547D46DE}" type="datetime1">
              <a:rPr lang="fr-FR" smtClean="0"/>
              <a:t>25/01/2024</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4D8A1F0-633B-DE49-A393-794EECAA69FA}" type="slidenum">
              <a:rPr lang="fr-FR" smtClean="0"/>
              <a:t>‹N°›</a:t>
            </a:fld>
            <a:endParaRPr lang="fr-FR"/>
          </a:p>
        </p:txBody>
      </p:sp>
    </p:spTree>
    <p:extLst>
      <p:ext uri="{BB962C8B-B14F-4D97-AF65-F5344CB8AC3E}">
        <p14:creationId xmlns:p14="http://schemas.microsoft.com/office/powerpoint/2010/main" val="40849357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a:lnSpc>
                <a:spcPct val="107000"/>
              </a:lnSpc>
              <a:spcAft>
                <a:spcPts val="800"/>
              </a:spcAft>
            </a:pP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Cette présentation a pour objectif de vous expliquer votre obligation en matière d’emploi de travailleurs en situation de handicap et de vous parler de la déclaration au Fonds d’Insertion des Personnes Handicapées dans la Fonction Publique, le FIPHFP.</a:t>
            </a:r>
          </a:p>
          <a:p>
            <a:endParaRPr lang="fr-FR" dirty="0"/>
          </a:p>
        </p:txBody>
      </p:sp>
      <p:sp>
        <p:nvSpPr>
          <p:cNvPr id="4" name="Espace réservé du numéro de diapositive 3"/>
          <p:cNvSpPr>
            <a:spLocks noGrp="1"/>
          </p:cNvSpPr>
          <p:nvPr>
            <p:ph type="sldNum" sz="quarter" idx="5"/>
          </p:nvPr>
        </p:nvSpPr>
        <p:spPr/>
        <p:txBody>
          <a:bodyPr/>
          <a:lstStyle/>
          <a:p>
            <a:fld id="{54D8A1F0-633B-DE49-A393-794EECAA69FA}" type="slidenum">
              <a:rPr lang="fr-FR" smtClean="0"/>
              <a:t>1</a:t>
            </a:fld>
            <a:endParaRPr lang="fr-FR"/>
          </a:p>
        </p:txBody>
      </p:sp>
    </p:spTree>
    <p:extLst>
      <p:ext uri="{BB962C8B-B14F-4D97-AF65-F5344CB8AC3E}">
        <p14:creationId xmlns:p14="http://schemas.microsoft.com/office/powerpoint/2010/main" val="1190971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4D8A1F0-633B-DE49-A393-794EECAA69FA}" type="slidenum">
              <a:rPr lang="fr-FR" smtClean="0"/>
              <a:t>10</a:t>
            </a:fld>
            <a:endParaRPr lang="fr-FR"/>
          </a:p>
        </p:txBody>
      </p:sp>
    </p:spTree>
    <p:extLst>
      <p:ext uri="{BB962C8B-B14F-4D97-AF65-F5344CB8AC3E}">
        <p14:creationId xmlns:p14="http://schemas.microsoft.com/office/powerpoint/2010/main" val="2769116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a:r>
              <a:rPr lang="fr-FR" dirty="0">
                <a:solidFill>
                  <a:prstClr val="black"/>
                </a:solidFill>
              </a:rPr>
              <a:t>Dans ce tutoriel, je vais vous parler de votre obligation d’emploi de travailleurs handicapés ainsi que de la déclaration au FIPHFP.</a:t>
            </a:r>
          </a:p>
          <a:p>
            <a:pPr lvl="0" algn="just"/>
            <a:endParaRPr lang="fr-FR" dirty="0">
              <a:solidFill>
                <a:prstClr val="black"/>
              </a:solidFill>
            </a:endParaRPr>
          </a:p>
          <a:p>
            <a:pPr lvl="0" algn="just"/>
            <a:r>
              <a:rPr lang="fr-FR" dirty="0">
                <a:solidFill>
                  <a:prstClr val="black"/>
                </a:solidFill>
              </a:rPr>
              <a:t>J’évoquerai aussi la campagne annuelle de déclaration et ce qu’il convient de faire avant d’effectuer votre déclaration et de permettre la prise en compte de celle-ci.</a:t>
            </a:r>
          </a:p>
          <a:p>
            <a:pPr lvl="0" algn="just"/>
            <a:endParaRPr lang="fr-FR" dirty="0">
              <a:solidFill>
                <a:prstClr val="black"/>
              </a:solidFill>
            </a:endParaRPr>
          </a:p>
          <a:p>
            <a:pPr lvl="0" algn="just"/>
            <a:r>
              <a:rPr lang="fr-FR" dirty="0">
                <a:solidFill>
                  <a:prstClr val="black"/>
                </a:solidFill>
              </a:rPr>
              <a:t>Enfin, je vous présenterai différents outils mis à votre disposition afin de vous accompagner dans votre déclaration et dans la compréhension de la réglementation.</a:t>
            </a:r>
          </a:p>
          <a:p>
            <a:pPr algn="just"/>
            <a:endParaRPr lang="fr-FR" dirty="0"/>
          </a:p>
        </p:txBody>
      </p:sp>
      <p:sp>
        <p:nvSpPr>
          <p:cNvPr id="4" name="Espace réservé du numéro de diapositive 3"/>
          <p:cNvSpPr>
            <a:spLocks noGrp="1"/>
          </p:cNvSpPr>
          <p:nvPr>
            <p:ph type="sldNum" sz="quarter" idx="5"/>
          </p:nvPr>
        </p:nvSpPr>
        <p:spPr/>
        <p:txBody>
          <a:bodyPr/>
          <a:lstStyle/>
          <a:p>
            <a:fld id="{54D8A1F0-633B-DE49-A393-794EECAA69FA}" type="slidenum">
              <a:rPr lang="fr-FR" smtClean="0"/>
              <a:t>2</a:t>
            </a:fld>
            <a:endParaRPr lang="fr-FR"/>
          </a:p>
        </p:txBody>
      </p:sp>
    </p:spTree>
    <p:extLst>
      <p:ext uri="{BB962C8B-B14F-4D97-AF65-F5344CB8AC3E}">
        <p14:creationId xmlns:p14="http://schemas.microsoft.com/office/powerpoint/2010/main" val="1911573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a:r>
              <a:rPr lang="fr-FR" dirty="0">
                <a:solidFill>
                  <a:prstClr val="black"/>
                </a:solidFill>
              </a:rPr>
              <a:t>En quoi consiste votre obligation.</a:t>
            </a:r>
          </a:p>
          <a:p>
            <a:pPr lvl="0" algn="just"/>
            <a:endParaRPr lang="fr-FR" dirty="0">
              <a:solidFill>
                <a:prstClr val="black"/>
              </a:solidFill>
            </a:endParaRPr>
          </a:p>
          <a:p>
            <a:pPr lvl="0" algn="just"/>
            <a:r>
              <a:rPr lang="fr-FR" dirty="0">
                <a:solidFill>
                  <a:prstClr val="black"/>
                </a:solidFill>
              </a:rPr>
              <a:t>Il est institué une obligation d’emploi de travailleurs handicapés, des mutilés de guerre et assimilés, de 6 % minimum de l’effectif.</a:t>
            </a:r>
          </a:p>
          <a:p>
            <a:pPr lvl="0" algn="just"/>
            <a:endParaRPr lang="fr-FR" dirty="0">
              <a:solidFill>
                <a:prstClr val="black"/>
              </a:solidFill>
            </a:endParaRPr>
          </a:p>
          <a:p>
            <a:pPr lvl="0" algn="just"/>
            <a:r>
              <a:rPr lang="fr-FR" dirty="0">
                <a:solidFill>
                  <a:prstClr val="black"/>
                </a:solidFill>
              </a:rPr>
              <a:t>Ce taux est révisé tous les 5 ans en tenant compte de la part des bénéficiaires de l’obligation d’emploi dans la population active et à leur situation au regard du marché du travail.</a:t>
            </a:r>
          </a:p>
          <a:p>
            <a:pPr lvl="0" algn="just"/>
            <a:endParaRPr lang="fr-FR" dirty="0">
              <a:solidFill>
                <a:prstClr val="black"/>
              </a:solidFill>
            </a:endParaRPr>
          </a:p>
          <a:p>
            <a:pPr lvl="0" algn="just"/>
            <a:r>
              <a:rPr lang="fr-FR" dirty="0">
                <a:solidFill>
                  <a:prstClr val="black"/>
                </a:solidFill>
              </a:rPr>
              <a:t>Vous pouvez vous acquitter de cette obligation d’emploi en versant au FIPHFP une contribution annuelle pour chacun des bénéficiaires que vous ne comptabilisez pas dans votre effectif.</a:t>
            </a:r>
          </a:p>
          <a:p>
            <a:pPr algn="just"/>
            <a:endParaRPr lang="fr-FR" dirty="0"/>
          </a:p>
        </p:txBody>
      </p:sp>
      <p:sp>
        <p:nvSpPr>
          <p:cNvPr id="4" name="Espace réservé du numéro de diapositive 3"/>
          <p:cNvSpPr>
            <a:spLocks noGrp="1"/>
          </p:cNvSpPr>
          <p:nvPr>
            <p:ph type="sldNum" sz="quarter" idx="5"/>
          </p:nvPr>
        </p:nvSpPr>
        <p:spPr/>
        <p:txBody>
          <a:bodyPr/>
          <a:lstStyle/>
          <a:p>
            <a:fld id="{54D8A1F0-633B-DE49-A393-794EECAA69FA}" type="slidenum">
              <a:rPr lang="fr-FR" smtClean="0"/>
              <a:t>3</a:t>
            </a:fld>
            <a:endParaRPr lang="fr-FR"/>
          </a:p>
        </p:txBody>
      </p:sp>
    </p:spTree>
    <p:extLst>
      <p:ext uri="{BB962C8B-B14F-4D97-AF65-F5344CB8AC3E}">
        <p14:creationId xmlns:p14="http://schemas.microsoft.com/office/powerpoint/2010/main" val="2072831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a:r>
              <a:rPr lang="fr-FR" dirty="0">
                <a:solidFill>
                  <a:prstClr val="black"/>
                </a:solidFill>
              </a:rPr>
              <a:t>Alors qui est concerné par cette obligation.</a:t>
            </a:r>
          </a:p>
          <a:p>
            <a:pPr lvl="0" algn="just"/>
            <a:endParaRPr lang="fr-FR" dirty="0">
              <a:solidFill>
                <a:prstClr val="black"/>
              </a:solidFill>
            </a:endParaRPr>
          </a:p>
          <a:p>
            <a:pPr lvl="0" algn="just"/>
            <a:r>
              <a:rPr lang="fr-FR" dirty="0">
                <a:solidFill>
                  <a:prstClr val="black"/>
                </a:solidFill>
              </a:rPr>
              <a:t>Dans la mesure où vous comptabilisez un effectif en ETP, c’est-à-dire en Equivalent Temps Plein, supérieur ou égal à 20, vous devez obligatoirement effectuer une déclaration au FIPHFP, que vous ayez ou non reçu un courrier d’appel à déclarer.</a:t>
            </a:r>
          </a:p>
          <a:p>
            <a:pPr lvl="0" algn="just"/>
            <a:endParaRPr lang="fr-FR" dirty="0">
              <a:solidFill>
                <a:prstClr val="black"/>
              </a:solidFill>
            </a:endParaRPr>
          </a:p>
          <a:p>
            <a:pPr lvl="0" algn="just"/>
            <a:r>
              <a:rPr lang="fr-FR" dirty="0">
                <a:solidFill>
                  <a:prstClr val="black"/>
                </a:solidFill>
              </a:rPr>
              <a:t>Au niveau ministériel, la déclaration est centralisée au niveau de chaque ministère, charge à eux de comptabiliser tous les personnels qu’ils rémunèrent.</a:t>
            </a:r>
          </a:p>
          <a:p>
            <a:pPr lvl="0" algn="just"/>
            <a:endParaRPr lang="fr-FR" dirty="0">
              <a:solidFill>
                <a:prstClr val="black"/>
              </a:solidFill>
            </a:endParaRPr>
          </a:p>
          <a:p>
            <a:pPr lvl="0" algn="just"/>
            <a:r>
              <a:rPr lang="fr-FR" dirty="0">
                <a:solidFill>
                  <a:prstClr val="black"/>
                </a:solidFill>
              </a:rPr>
              <a:t>Les autres organismes doivent effectuer leur déclaration au titre de tout le personnel qu’ils rémunèrent en leur nom propre.</a:t>
            </a:r>
          </a:p>
          <a:p>
            <a:pPr lvl="0" algn="just"/>
            <a:endParaRPr lang="fr-FR" dirty="0">
              <a:solidFill>
                <a:prstClr val="black"/>
              </a:solidFill>
            </a:endParaRPr>
          </a:p>
          <a:p>
            <a:pPr lvl="0" algn="just"/>
            <a:r>
              <a:rPr lang="fr-FR" dirty="0">
                <a:solidFill>
                  <a:prstClr val="black"/>
                </a:solidFill>
              </a:rPr>
              <a:t>Enfin, depuis 2021, en application de l’article 33 de la loi n°83-634 et du décret n°2019-646 du 26 juin 2019, tout employeur entrant dans le champ du FIPHFP dispose de 3 ans pour se mettre en conformité s’il occupe au moins 20 agents au moment de sa création ou en raison de l’accroissement de son effectif. </a:t>
            </a:r>
          </a:p>
          <a:p>
            <a:pPr lvl="0" algn="just"/>
            <a:endParaRPr lang="fr-FR" dirty="0">
              <a:solidFill>
                <a:prstClr val="black"/>
              </a:solidFill>
            </a:endParaRPr>
          </a:p>
          <a:p>
            <a:pPr lvl="0" algn="just"/>
            <a:r>
              <a:rPr lang="fr-FR" dirty="0">
                <a:solidFill>
                  <a:prstClr val="black"/>
                </a:solidFill>
              </a:rPr>
              <a:t>Toutefois, les employeurs concernés par cette disposition doivent obligatoirement effectuer leur déclaration dans l’espace personnalisé dédié.</a:t>
            </a:r>
          </a:p>
          <a:p>
            <a:pPr algn="just"/>
            <a:endParaRPr lang="fr-FR" dirty="0"/>
          </a:p>
        </p:txBody>
      </p:sp>
      <p:sp>
        <p:nvSpPr>
          <p:cNvPr id="4" name="Espace réservé du numéro de diapositive 3"/>
          <p:cNvSpPr>
            <a:spLocks noGrp="1"/>
          </p:cNvSpPr>
          <p:nvPr>
            <p:ph type="sldNum" sz="quarter" idx="5"/>
          </p:nvPr>
        </p:nvSpPr>
        <p:spPr/>
        <p:txBody>
          <a:bodyPr/>
          <a:lstStyle/>
          <a:p>
            <a:fld id="{54D8A1F0-633B-DE49-A393-794EECAA69FA}" type="slidenum">
              <a:rPr lang="fr-FR" smtClean="0"/>
              <a:t>4</a:t>
            </a:fld>
            <a:endParaRPr lang="fr-FR"/>
          </a:p>
        </p:txBody>
      </p:sp>
    </p:spTree>
    <p:extLst>
      <p:ext uri="{BB962C8B-B14F-4D97-AF65-F5344CB8AC3E}">
        <p14:creationId xmlns:p14="http://schemas.microsoft.com/office/powerpoint/2010/main" val="2915195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a:lnSpc>
                <a:spcPct val="107000"/>
              </a:lnSpc>
              <a:spcAft>
                <a:spcPts val="800"/>
              </a:spcAft>
              <a:defRPr/>
            </a:pPr>
            <a:r>
              <a:rPr lang="fr-FR" dirty="0">
                <a:solidFill>
                  <a:prstClr val="black"/>
                </a:solidFill>
              </a:rPr>
              <a:t>Que peut-on dire sur cette déclaration au FIPHFP.</a:t>
            </a:r>
          </a:p>
          <a:p>
            <a:pPr lvl="0" algn="just">
              <a:lnSpc>
                <a:spcPct val="107000"/>
              </a:lnSpc>
              <a:spcAft>
                <a:spcPts val="800"/>
              </a:spcAft>
              <a:defRPr/>
            </a:pPr>
            <a:r>
              <a:rPr lang="fr-FR" dirty="0">
                <a:solidFill>
                  <a:prstClr val="black"/>
                </a:solidFill>
              </a:rPr>
              <a:t>La déclaration est obligatoire pour tous les employeurs comptabilisant un effectif en ETP, c’est-à-dire en équivalent temps plein supérieur ou égal à 20 ou si vous avez reçu une lettre d’appel à déclarer de la part du FIPHFP en début d’année, quel que soit votre effectif</a:t>
            </a: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p>
          <a:p>
            <a:pPr lvl="0" algn="just">
              <a:lnSpc>
                <a:spcPct val="107000"/>
              </a:lnSpc>
              <a:spcAft>
                <a:spcPts val="800"/>
              </a:spcAft>
              <a:defRPr/>
            </a:pPr>
            <a:r>
              <a:rPr lang="fr-FR" dirty="0">
                <a:solidFill>
                  <a:prstClr val="black"/>
                </a:solidFill>
              </a:rPr>
              <a:t>Elle est annuelle et totalement dématérialisée. En effet, elle s’effectue à partir de votre espace personnalisé accessible à partir du site Internet du FIPHFP. Aucun justificatif ne doit être envoyé en parallèle de votre déclaration.</a:t>
            </a:r>
          </a:p>
          <a:p>
            <a:pPr lvl="0" algn="just">
              <a:lnSpc>
                <a:spcPct val="107000"/>
              </a:lnSpc>
              <a:spcAft>
                <a:spcPts val="800"/>
              </a:spcAft>
              <a:defRPr/>
            </a:pPr>
            <a:r>
              <a:rPr lang="fr-FR" dirty="0">
                <a:solidFill>
                  <a:prstClr val="black"/>
                </a:solidFill>
              </a:rPr>
              <a:t>Je précise tout de même que vous devez être en capacité de justifier les éléments saisis lors de votre déclaration pendant 5 ans, en application d’une prescription quadriennale. Vous devez donc conserver tous vos justificatifs pendant 5 ans minimum.</a:t>
            </a:r>
          </a:p>
          <a:p>
            <a:pPr lvl="0" algn="just">
              <a:lnSpc>
                <a:spcPct val="107000"/>
              </a:lnSpc>
              <a:spcAft>
                <a:spcPts val="800"/>
              </a:spcAft>
            </a:pP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A défaut de déclaration durant la campagne et de régularisation dans le délai d’un mois après la réception d’un courrier de mise en demeure, une contribution forfaitaire sera alors calculée en considérant que vous n’avez aucun bénéficiaire de l’obligation d’emploi  et réalisé aucune dépense ouvrant droit à déduction.</a:t>
            </a:r>
          </a:p>
          <a:p>
            <a:pPr lvl="0" algn="just">
              <a:lnSpc>
                <a:spcPct val="107000"/>
              </a:lnSpc>
              <a:spcAft>
                <a:spcPts val="800"/>
              </a:spcAft>
            </a:pP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Enfin, dans le cas où vous devez verser une contribution au FIPHFP pour non-respect de votre obligation d’emploi de 6 %, vous devez avoir effectué le versement de votre contribution avant la fin de la campagne de déclaration.</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D8A1F0-633B-DE49-A393-794EECAA69F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7635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a:lnSpc>
                <a:spcPct val="107000"/>
              </a:lnSpc>
              <a:spcAft>
                <a:spcPts val="800"/>
              </a:spcAft>
              <a:defRPr/>
            </a:pPr>
            <a:r>
              <a:rPr lang="fr-FR" dirty="0">
                <a:solidFill>
                  <a:prstClr val="black"/>
                </a:solidFill>
              </a:rPr>
              <a:t>A quel moment devez-vous effectuer votre déclaration ?</a:t>
            </a:r>
          </a:p>
          <a:p>
            <a:pPr lvl="0" algn="just">
              <a:lnSpc>
                <a:spcPct val="107000"/>
              </a:lnSpc>
              <a:spcAft>
                <a:spcPts val="800"/>
              </a:spcAft>
              <a:defRPr/>
            </a:pPr>
            <a:r>
              <a:rPr lang="fr-FR" dirty="0">
                <a:solidFill>
                  <a:prstClr val="black"/>
                </a:solidFill>
              </a:rPr>
              <a:t>Le FIPHFP fonctionne par système de campagne annuelle. </a:t>
            </a:r>
          </a:p>
          <a:p>
            <a:pPr lvl="0" algn="just">
              <a:lnSpc>
                <a:spcPct val="107000"/>
              </a:lnSpc>
              <a:spcAft>
                <a:spcPts val="800"/>
              </a:spcAft>
              <a:defRPr/>
            </a:pPr>
            <a:r>
              <a:rPr lang="fr-FR" dirty="0">
                <a:solidFill>
                  <a:prstClr val="black"/>
                </a:solidFill>
              </a:rPr>
              <a:t>La campagne de déclaration 2024 au titre de l’exercice 2023 débutera le 1</a:t>
            </a:r>
            <a:r>
              <a:rPr lang="fr-FR" baseline="30000" dirty="0">
                <a:solidFill>
                  <a:prstClr val="black"/>
                </a:solidFill>
              </a:rPr>
              <a:t>er</a:t>
            </a:r>
            <a:r>
              <a:rPr lang="fr-FR" dirty="0">
                <a:solidFill>
                  <a:prstClr val="black"/>
                </a:solidFill>
              </a:rPr>
              <a:t> février 2024. </a:t>
            </a:r>
          </a:p>
          <a:p>
            <a:pPr lvl="0" algn="just">
              <a:lnSpc>
                <a:spcPct val="107000"/>
              </a:lnSpc>
              <a:spcAft>
                <a:spcPts val="800"/>
              </a:spcAft>
              <a:defRPr/>
            </a:pPr>
            <a:r>
              <a:rPr lang="fr-FR" dirty="0">
                <a:solidFill>
                  <a:prstClr val="black"/>
                </a:solidFill>
              </a:rPr>
              <a:t>Vous avez jusqu’au 30 avril 2024 pour effectuer votre déclaration et pour effectuer le versement en cas de calcul d’une contribution due.</a:t>
            </a:r>
          </a:p>
          <a:p>
            <a:pPr lvl="0" algn="just">
              <a:lnSpc>
                <a:spcPct val="107000"/>
              </a:lnSpc>
              <a:spcAft>
                <a:spcPts val="800"/>
              </a:spcAft>
              <a:defRPr/>
            </a:pPr>
            <a:r>
              <a:rPr lang="fr-FR" dirty="0">
                <a:solidFill>
                  <a:prstClr val="black"/>
                </a:solidFill>
              </a:rPr>
              <a:t>Si vous n’avez pas effectué votre déclaration avant le 30 avril, le FIPHFP vous adresse un courrier de mise en demeure de déclarer, vous accordant un délai supplémentaire d’un mois pour régulariser votre situation au regard de votre obligation d’emploi.</a:t>
            </a:r>
          </a:p>
          <a:p>
            <a:pPr lvl="0" algn="just">
              <a:lnSpc>
                <a:spcPct val="107000"/>
              </a:lnSpc>
              <a:spcAft>
                <a:spcPts val="800"/>
              </a:spcAft>
              <a:defRPr/>
            </a:pPr>
            <a:r>
              <a:rPr lang="fr-FR" dirty="0">
                <a:solidFill>
                  <a:prstClr val="black"/>
                </a:solidFill>
              </a:rPr>
              <a:t>Lors de votre paiement, vous devrez indiquer dans votre mandat les références et le libellé du versement. Vous les trouverez dans la lettre d’appel à déclarer ainsi que dans la synthèse que vous pouvez imprimer après la validation de votre déclaration.</a:t>
            </a:r>
          </a:p>
          <a:p>
            <a:endParaRPr lang="fr-FR" dirty="0"/>
          </a:p>
        </p:txBody>
      </p:sp>
      <p:sp>
        <p:nvSpPr>
          <p:cNvPr id="4" name="Espace réservé du numéro de diapositive 3"/>
          <p:cNvSpPr>
            <a:spLocks noGrp="1"/>
          </p:cNvSpPr>
          <p:nvPr>
            <p:ph type="sldNum" sz="quarter" idx="5"/>
          </p:nvPr>
        </p:nvSpPr>
        <p:spPr/>
        <p:txBody>
          <a:bodyPr/>
          <a:lstStyle/>
          <a:p>
            <a:fld id="{54D8A1F0-633B-DE49-A393-794EECAA69FA}" type="slidenum">
              <a:rPr lang="fr-FR" smtClean="0"/>
              <a:t>6</a:t>
            </a:fld>
            <a:endParaRPr lang="fr-FR"/>
          </a:p>
        </p:txBody>
      </p:sp>
    </p:spTree>
    <p:extLst>
      <p:ext uri="{BB962C8B-B14F-4D97-AF65-F5344CB8AC3E}">
        <p14:creationId xmlns:p14="http://schemas.microsoft.com/office/powerpoint/2010/main" val="798501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a:lnSpc>
                <a:spcPct val="107000"/>
              </a:lnSpc>
              <a:spcAft>
                <a:spcPts val="800"/>
              </a:spcAft>
            </a:pP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Afin de faciliter votre saisie, vous pouvez commencer à effectuer quelques vérifications et à recueillir les données en amont de l’ouverture de la campagne de déclaration. Cette préparation vous permettra, à partir du simulateur de calcul de la contribution mis à votre disposition sur votre espace personnalisé, d’évaluer le montant de la contribution due.</a:t>
            </a:r>
          </a:p>
          <a:p>
            <a:pPr lvl="0" algn="just">
              <a:lnSpc>
                <a:spcPct val="107000"/>
              </a:lnSpc>
              <a:spcAft>
                <a:spcPts val="800"/>
              </a:spcAft>
            </a:pP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La première vérification à faire concerne l’accès à votre espace personnalisé. Vous devez être en possession d’un identifiant et d’un code confidentiel vous permettant d’accéder à cet espace et à la déclaration au FIPHFP. En cas de difficultés, vous pouvez contacter la hotline E-services au 09.70.80.93.29. </a:t>
            </a:r>
          </a:p>
          <a:p>
            <a:pPr lvl="0" algn="just">
              <a:lnSpc>
                <a:spcPct val="107000"/>
              </a:lnSpc>
              <a:spcAft>
                <a:spcPts val="800"/>
              </a:spcAft>
            </a:pP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Afin de bien vous préparez sachez que la déclaration se fait en 3 étapes :</a:t>
            </a:r>
          </a:p>
          <a:p>
            <a:pPr marL="171450" lvl="0" indent="-171450" algn="just">
              <a:lnSpc>
                <a:spcPct val="107000"/>
              </a:lnSpc>
              <a:spcAft>
                <a:spcPts val="800"/>
              </a:spcAft>
              <a:buFontTx/>
              <a:buChar char="-"/>
            </a:pP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1</a:t>
            </a:r>
            <a:r>
              <a:rPr lang="fr-FR" baseline="30000" dirty="0">
                <a:solidFill>
                  <a:prstClr val="black"/>
                </a:solidFill>
                <a:latin typeface="Calibri" panose="020F0502020204030204" pitchFamily="34" charset="0"/>
                <a:ea typeface="Calibri" panose="020F0502020204030204" pitchFamily="34" charset="0"/>
                <a:cs typeface="Times New Roman" panose="02020603050405020304" pitchFamily="18" charset="0"/>
              </a:rPr>
              <a:t>ère</a:t>
            </a: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 étape : La saisie de votre effectif en ETP et en ETR, du nombre de vos BOE et des dépenses pouvant être valorisées</a:t>
            </a:r>
          </a:p>
          <a:p>
            <a:pPr marL="171450" lvl="0" indent="-171450" algn="just">
              <a:lnSpc>
                <a:spcPct val="107000"/>
              </a:lnSpc>
              <a:spcAft>
                <a:spcPts val="800"/>
              </a:spcAft>
              <a:buFontTx/>
              <a:buChar char="-"/>
            </a:pP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2</a:t>
            </a:r>
            <a:r>
              <a:rPr lang="fr-FR" baseline="30000" dirty="0">
                <a:solidFill>
                  <a:prstClr val="black"/>
                </a:solidFill>
                <a:latin typeface="Calibri" panose="020F0502020204030204" pitchFamily="34" charset="0"/>
                <a:ea typeface="Calibri" panose="020F0502020204030204" pitchFamily="34" charset="0"/>
                <a:cs typeface="Times New Roman" panose="02020603050405020304" pitchFamily="18" charset="0"/>
              </a:rPr>
              <a:t>ème</a:t>
            </a: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 étape : La répartition de vos BOE. En effet, pour améliorer la connaissance de la population des travailleurs en situation de handicap dans la Fonction publique au niveau national, vous devez obligatoirement lors de votre déclaration répartir vos BOE, en stock et en flux. Cette répartition se fait notamment par typologie de BOE, par sexe et par tranche d’âge.</a:t>
            </a:r>
          </a:p>
          <a:p>
            <a:pPr marL="171450" lvl="0" indent="-171450" algn="just">
              <a:lnSpc>
                <a:spcPct val="107000"/>
              </a:lnSpc>
              <a:spcAft>
                <a:spcPts val="800"/>
              </a:spcAft>
              <a:buFontTx/>
              <a:buChar char="-"/>
            </a:pP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3</a:t>
            </a:r>
            <a:r>
              <a:rPr lang="fr-FR" baseline="30000" dirty="0">
                <a:solidFill>
                  <a:prstClr val="black"/>
                </a:solidFill>
                <a:latin typeface="Calibri" panose="020F0502020204030204" pitchFamily="34" charset="0"/>
                <a:ea typeface="Calibri" panose="020F0502020204030204" pitchFamily="34" charset="0"/>
                <a:cs typeface="Times New Roman" panose="02020603050405020304" pitchFamily="18" charset="0"/>
              </a:rPr>
              <a:t>ème</a:t>
            </a: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 étape : Le calcul de votre contribution et la validation de votre déclaration. </a:t>
            </a:r>
          </a:p>
          <a:p>
            <a:pPr algn="just">
              <a:lnSpc>
                <a:spcPct val="107000"/>
              </a:lnSpc>
              <a:spcAft>
                <a:spcPts val="800"/>
              </a:spcAft>
            </a:pPr>
            <a:endParaRPr lang="fr-FR"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54D8A1F0-633B-DE49-A393-794EECAA69FA}" type="slidenum">
              <a:rPr lang="fr-FR" smtClean="0"/>
              <a:t>7</a:t>
            </a:fld>
            <a:endParaRPr lang="fr-FR"/>
          </a:p>
        </p:txBody>
      </p:sp>
    </p:spTree>
    <p:extLst>
      <p:ext uri="{BB962C8B-B14F-4D97-AF65-F5344CB8AC3E}">
        <p14:creationId xmlns:p14="http://schemas.microsoft.com/office/powerpoint/2010/main" val="532105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a:lnSpc>
                <a:spcPct val="107000"/>
              </a:lnSpc>
              <a:spcAft>
                <a:spcPts val="800"/>
              </a:spcAft>
            </a:pP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A quel moment votre déclaration est-elle prise en compte ?</a:t>
            </a:r>
          </a:p>
          <a:p>
            <a:pPr lvl="0" algn="just">
              <a:lnSpc>
                <a:spcPct val="107000"/>
              </a:lnSpc>
              <a:spcAft>
                <a:spcPts val="800"/>
              </a:spcAft>
            </a:pP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Votre déclaration n’est prise en compte qu’après sa validation. Lorsque vous consultez l’historique de vos déclarations, la déclaration que vous venez de valider sera alors en statut « Effectuée – Assujetti sans contribution » ou « Effectuée- Assujetti avec contribution » ou « Effectuée – Non assujetti ».</a:t>
            </a:r>
          </a:p>
          <a:p>
            <a:pPr lvl="0" algn="just">
              <a:lnSpc>
                <a:spcPct val="107000"/>
              </a:lnSpc>
              <a:spcAft>
                <a:spcPts val="800"/>
              </a:spcAft>
            </a:pP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Après la validation de votre déclaration, vous devez en imprimer la synthèse. En cas de calcul d’une contribution due, la synthèse sera à joindre au mandat que vous adresserez à votre comptable payeur puisqu’elle comporte le montant de votre contribution ainsi que les coordonnées et les références de virement.</a:t>
            </a:r>
          </a:p>
          <a:p>
            <a:pPr lvl="0" algn="just">
              <a:lnSpc>
                <a:spcPct val="107000"/>
              </a:lnSpc>
              <a:spcAft>
                <a:spcPts val="800"/>
              </a:spcAft>
            </a:pP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Une fois validée, vous avez la possibilité de modifier votre déclaration durant la campagne annuelle. Toutefois, vous ne pouvez effectuer qu’une seule validation par jour. </a:t>
            </a:r>
          </a:p>
          <a:p>
            <a:pPr lvl="0" algn="just">
              <a:lnSpc>
                <a:spcPct val="107000"/>
              </a:lnSpc>
              <a:spcAft>
                <a:spcPts val="800"/>
              </a:spcAft>
            </a:pP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Tout au long de l’année, vous avez la possibilité de calculer le montant prévisionnel de votre contribution à partir de ce même espace personnalisé.</a:t>
            </a:r>
          </a:p>
          <a:p>
            <a:endParaRPr lang="fr-FR" dirty="0"/>
          </a:p>
        </p:txBody>
      </p:sp>
      <p:sp>
        <p:nvSpPr>
          <p:cNvPr id="4" name="Espace réservé du numéro de diapositive 3"/>
          <p:cNvSpPr>
            <a:spLocks noGrp="1"/>
          </p:cNvSpPr>
          <p:nvPr>
            <p:ph type="sldNum" sz="quarter" idx="5"/>
          </p:nvPr>
        </p:nvSpPr>
        <p:spPr/>
        <p:txBody>
          <a:bodyPr/>
          <a:lstStyle/>
          <a:p>
            <a:fld id="{54D8A1F0-633B-DE49-A393-794EECAA69FA}" type="slidenum">
              <a:rPr lang="fr-FR" smtClean="0"/>
              <a:t>8</a:t>
            </a:fld>
            <a:endParaRPr lang="fr-FR"/>
          </a:p>
        </p:txBody>
      </p:sp>
    </p:spTree>
    <p:extLst>
      <p:ext uri="{BB962C8B-B14F-4D97-AF65-F5344CB8AC3E}">
        <p14:creationId xmlns:p14="http://schemas.microsoft.com/office/powerpoint/2010/main" val="273703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a:lnSpc>
                <a:spcPct val="107000"/>
              </a:lnSpc>
              <a:spcAft>
                <a:spcPts val="800"/>
              </a:spcAft>
            </a:pP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Le FIPHFP a mis à votre disposition un accompagnement dédiée à la DOETH. </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D8A1F0-633B-DE49-A393-794EECAA69F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80184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23.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Diapositive de titre">
    <p:spTree>
      <p:nvGrpSpPr>
        <p:cNvPr id="1" name=""/>
        <p:cNvGrpSpPr/>
        <p:nvPr/>
      </p:nvGrpSpPr>
      <p:grpSpPr>
        <a:xfrm>
          <a:off x="0" y="0"/>
          <a:ext cx="0" cy="0"/>
          <a:chOff x="0" y="0"/>
          <a:chExt cx="0" cy="0"/>
        </a:xfrm>
      </p:grpSpPr>
      <p:grpSp>
        <p:nvGrpSpPr>
          <p:cNvPr id="7" name="Grouper 6"/>
          <p:cNvGrpSpPr/>
          <p:nvPr userDrawn="1"/>
        </p:nvGrpSpPr>
        <p:grpSpPr>
          <a:xfrm>
            <a:off x="0" y="0"/>
            <a:ext cx="9144000" cy="6858000"/>
            <a:chOff x="0" y="0"/>
            <a:chExt cx="9144000" cy="6858000"/>
          </a:xfrm>
        </p:grpSpPr>
        <p:grpSp>
          <p:nvGrpSpPr>
            <p:cNvPr id="6" name="Grouper 5"/>
            <p:cNvGrpSpPr/>
            <p:nvPr userDrawn="1"/>
          </p:nvGrpSpPr>
          <p:grpSpPr>
            <a:xfrm>
              <a:off x="0" y="0"/>
              <a:ext cx="9144000" cy="6858000"/>
              <a:chOff x="0" y="0"/>
              <a:chExt cx="9144000" cy="6858000"/>
            </a:xfrm>
          </p:grpSpPr>
          <p:pic>
            <p:nvPicPr>
              <p:cNvPr id="2" name="Image 1" descr="Éléments PPT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ZoneTexte 3"/>
              <p:cNvSpPr txBox="1"/>
              <p:nvPr userDrawn="1"/>
            </p:nvSpPr>
            <p:spPr>
              <a:xfrm>
                <a:off x="6409404" y="3066801"/>
                <a:ext cx="2390948" cy="646331"/>
              </a:xfrm>
              <a:prstGeom prst="rect">
                <a:avLst/>
              </a:prstGeom>
              <a:noFill/>
            </p:spPr>
            <p:txBody>
              <a:bodyPr wrap="square" rtlCol="0">
                <a:spAutoFit/>
              </a:bodyPr>
              <a:lstStyle/>
              <a:p>
                <a:r>
                  <a:rPr lang="fr-FR" sz="1200" dirty="0">
                    <a:latin typeface="Gotham Bold"/>
                    <a:cs typeface="Gotham Bold"/>
                  </a:rPr>
                  <a:t>Fonds</a:t>
                </a:r>
                <a:r>
                  <a:rPr lang="fr-FR" sz="1200" baseline="0" dirty="0">
                    <a:latin typeface="Gotham Bold"/>
                    <a:cs typeface="Gotham Bold"/>
                  </a:rPr>
                  <a:t> pour l’insertion </a:t>
                </a:r>
              </a:p>
              <a:p>
                <a:r>
                  <a:rPr lang="fr-FR" sz="1200" baseline="0" dirty="0">
                    <a:latin typeface="Gotham Bold"/>
                    <a:cs typeface="Gotham Bold"/>
                  </a:rPr>
                  <a:t>des personnes handicapées dans la fonction publique</a:t>
                </a:r>
                <a:endParaRPr lang="fr-FR" sz="1200" dirty="0">
                  <a:latin typeface="Gotham Bold"/>
                  <a:cs typeface="Gotham Bold"/>
                </a:endParaRPr>
              </a:p>
            </p:txBody>
          </p:sp>
        </p:grpSp>
        <p:pic>
          <p:nvPicPr>
            <p:cNvPr id="5" name="Image 4" descr="Nouveau logo 2014 (2).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13993" y="1673979"/>
              <a:ext cx="976318" cy="1045313"/>
            </a:xfrm>
            <a:prstGeom prst="rect">
              <a:avLst/>
            </a:prstGeom>
          </p:spPr>
        </p:pic>
      </p:grpSp>
      <p:sp>
        <p:nvSpPr>
          <p:cNvPr id="9" name="Titre 1"/>
          <p:cNvSpPr>
            <a:spLocks noGrp="1"/>
          </p:cNvSpPr>
          <p:nvPr>
            <p:ph type="ctrTitle" hasCustomPrompt="1"/>
          </p:nvPr>
        </p:nvSpPr>
        <p:spPr>
          <a:xfrm>
            <a:off x="783408" y="3627974"/>
            <a:ext cx="3489768" cy="1616288"/>
          </a:xfrm>
          <a:prstGeom prst="rect">
            <a:avLst/>
          </a:prstGeom>
        </p:spPr>
        <p:txBody>
          <a:bodyPr anchor="b">
            <a:normAutofit/>
          </a:bodyPr>
          <a:lstStyle>
            <a:lvl1pPr algn="l">
              <a:defRPr sz="2400" b="0" i="0">
                <a:solidFill>
                  <a:schemeClr val="bg1"/>
                </a:solidFill>
                <a:latin typeface="Lubalin Graph"/>
                <a:cs typeface="Lubalin Graph"/>
              </a:defRPr>
            </a:lvl1pPr>
          </a:lstStyle>
          <a:p>
            <a:r>
              <a:rPr lang="fr-FR" dirty="0"/>
              <a:t>Titre</a:t>
            </a:r>
          </a:p>
        </p:txBody>
      </p:sp>
    </p:spTree>
    <p:extLst>
      <p:ext uri="{BB962C8B-B14F-4D97-AF65-F5344CB8AC3E}">
        <p14:creationId xmlns:p14="http://schemas.microsoft.com/office/powerpoint/2010/main" val="1135919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Deux contenus">
    <p:spTree>
      <p:nvGrpSpPr>
        <p:cNvPr id="1" name=""/>
        <p:cNvGrpSpPr/>
        <p:nvPr/>
      </p:nvGrpSpPr>
      <p:grpSpPr>
        <a:xfrm>
          <a:off x="0" y="0"/>
          <a:ext cx="0" cy="0"/>
          <a:chOff x="0" y="0"/>
          <a:chExt cx="0" cy="0"/>
        </a:xfrm>
      </p:grpSpPr>
      <p:pic>
        <p:nvPicPr>
          <p:cNvPr id="2" name="Image 1" descr="Éléments PPT10.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sp>
        <p:nvSpPr>
          <p:cNvPr id="10" name="Espace réservé du texte 4"/>
          <p:cNvSpPr>
            <a:spLocks noGrp="1"/>
          </p:cNvSpPr>
          <p:nvPr>
            <p:ph type="body" sz="quarter" idx="14"/>
          </p:nvPr>
        </p:nvSpPr>
        <p:spPr>
          <a:xfrm>
            <a:off x="508833" y="4398858"/>
            <a:ext cx="1941520" cy="2324129"/>
          </a:xfrm>
          <a:prstGeom prst="rect">
            <a:avLst/>
          </a:prstGeom>
        </p:spPr>
        <p:txBody>
          <a:bodyPr vert="horz"/>
          <a:lstStyle>
            <a:lvl1pPr marL="0" indent="0">
              <a:buNone/>
              <a:defRPr sz="1600">
                <a:solidFill>
                  <a:schemeClr val="bg1"/>
                </a:solidFill>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
        <p:nvSpPr>
          <p:cNvPr id="12" name="Titre 1"/>
          <p:cNvSpPr>
            <a:spLocks noGrp="1"/>
          </p:cNvSpPr>
          <p:nvPr>
            <p:ph type="ctrTitle" hasCustomPrompt="1"/>
          </p:nvPr>
        </p:nvSpPr>
        <p:spPr>
          <a:xfrm>
            <a:off x="3720356" y="755687"/>
            <a:ext cx="4885762" cy="499683"/>
          </a:xfrm>
          <a:prstGeom prst="rect">
            <a:avLst/>
          </a:prstGeom>
        </p:spPr>
        <p:txBody>
          <a:bodyPr>
            <a:normAutofit/>
          </a:bodyPr>
          <a:lstStyle>
            <a:lvl1pPr algn="l">
              <a:defRPr sz="2800" b="0" i="0">
                <a:solidFill>
                  <a:srgbClr val="DE371C"/>
                </a:solidFill>
                <a:latin typeface="B Lubalin Graph Demi"/>
                <a:cs typeface="B Lubalin Graph Demi"/>
              </a:defRPr>
            </a:lvl1pPr>
          </a:lstStyle>
          <a:p>
            <a:r>
              <a:rPr lang="fr-FR" dirty="0"/>
              <a:t>Titre</a:t>
            </a:r>
          </a:p>
        </p:txBody>
      </p:sp>
      <p:sp>
        <p:nvSpPr>
          <p:cNvPr id="15" name="Espace réservé du texte 4"/>
          <p:cNvSpPr>
            <a:spLocks noGrp="1"/>
          </p:cNvSpPr>
          <p:nvPr>
            <p:ph type="body" sz="quarter" idx="13"/>
          </p:nvPr>
        </p:nvSpPr>
        <p:spPr>
          <a:xfrm>
            <a:off x="3720356" y="1654377"/>
            <a:ext cx="4885762" cy="4605976"/>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1617457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pic>
        <p:nvPicPr>
          <p:cNvPr id="3" name="Image 2" descr="Éléments PPT1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re 1"/>
          <p:cNvSpPr>
            <a:spLocks noGrp="1"/>
          </p:cNvSpPr>
          <p:nvPr>
            <p:ph type="ctrTitle"/>
          </p:nvPr>
        </p:nvSpPr>
        <p:spPr>
          <a:xfrm>
            <a:off x="2368230" y="972565"/>
            <a:ext cx="3947051" cy="2856725"/>
          </a:xfrm>
          <a:prstGeom prst="rect">
            <a:avLst/>
          </a:prstGeom>
        </p:spPr>
        <p:txBody>
          <a:bodyPr anchor="b">
            <a:normAutofit/>
          </a:bodyPr>
          <a:lstStyle>
            <a:lvl1pPr algn="l">
              <a:defRPr sz="2800" b="0" i="0">
                <a:solidFill>
                  <a:schemeClr val="bg1"/>
                </a:solidFill>
                <a:latin typeface="Lubalin Graph"/>
                <a:cs typeface="Lubalin Graph"/>
              </a:defRPr>
            </a:lvl1pPr>
          </a:lstStyle>
          <a:p>
            <a:r>
              <a:rPr lang="fr-FR" dirty="0"/>
              <a:t>Cliquez et modifiez le titre</a:t>
            </a:r>
          </a:p>
        </p:txBody>
      </p:sp>
    </p:spTree>
    <p:extLst>
      <p:ext uri="{BB962C8B-B14F-4D97-AF65-F5344CB8AC3E}">
        <p14:creationId xmlns:p14="http://schemas.microsoft.com/office/powerpoint/2010/main" val="2254869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Deux contenus">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4" name="Image 3" descr="Éléments PPT1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591B47"/>
                </a:solidFill>
                <a:latin typeface="B Lubalin Graph Demi"/>
                <a:cs typeface="B Lubalin Graph Demi"/>
              </a:defRPr>
            </a:lvl1pPr>
          </a:lstStyle>
          <a:p>
            <a:r>
              <a:rPr lang="fr-FR" dirty="0"/>
              <a:t>Titre</a:t>
            </a:r>
          </a:p>
        </p:txBody>
      </p:sp>
      <p:sp>
        <p:nvSpPr>
          <p:cNvPr id="12" name="Espace réservé du texte 4"/>
          <p:cNvSpPr>
            <a:spLocks noGrp="1"/>
          </p:cNvSpPr>
          <p:nvPr>
            <p:ph type="body" sz="quarter" idx="13"/>
          </p:nvPr>
        </p:nvSpPr>
        <p:spPr>
          <a:xfrm>
            <a:off x="4049058" y="1210329"/>
            <a:ext cx="4616824"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2055838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Deux contenus">
    <p:spTree>
      <p:nvGrpSpPr>
        <p:cNvPr id="1" name=""/>
        <p:cNvGrpSpPr/>
        <p:nvPr/>
      </p:nvGrpSpPr>
      <p:grpSpPr>
        <a:xfrm>
          <a:off x="0" y="0"/>
          <a:ext cx="0" cy="0"/>
          <a:chOff x="0" y="0"/>
          <a:chExt cx="0" cy="0"/>
        </a:xfrm>
      </p:grpSpPr>
      <p:sp>
        <p:nvSpPr>
          <p:cNvPr id="11" name="Triangle rectangle 10"/>
          <p:cNvSpPr/>
          <p:nvPr userDrawn="1"/>
        </p:nvSpPr>
        <p:spPr>
          <a:xfrm>
            <a:off x="-1" y="-1"/>
            <a:ext cx="2468407" cy="280894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p:cNvSpPr/>
          <p:nvPr userDrawn="1"/>
        </p:nvSpPr>
        <p:spPr>
          <a:xfrm>
            <a:off x="0" y="2808942"/>
            <a:ext cx="2393017" cy="40490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4" name="Image 3" descr="Éléments PPT13.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591B47"/>
                </a:solidFill>
                <a:latin typeface="B Lubalin Graph Demi"/>
                <a:cs typeface="B Lubalin Graph Demi"/>
              </a:defRPr>
            </a:lvl1pPr>
          </a:lstStyle>
          <a:p>
            <a:r>
              <a:rPr lang="fr-FR" dirty="0"/>
              <a:t>Titre</a:t>
            </a:r>
          </a:p>
        </p:txBody>
      </p:sp>
      <p:sp>
        <p:nvSpPr>
          <p:cNvPr id="8" name="Espace réservé du texte 4"/>
          <p:cNvSpPr>
            <a:spLocks noGrp="1"/>
          </p:cNvSpPr>
          <p:nvPr>
            <p:ph type="body" sz="quarter" idx="13"/>
          </p:nvPr>
        </p:nvSpPr>
        <p:spPr>
          <a:xfrm>
            <a:off x="3316941" y="1210329"/>
            <a:ext cx="5348941"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
        <p:nvSpPr>
          <p:cNvPr id="9" name="Espace réservé du texte 4"/>
          <p:cNvSpPr>
            <a:spLocks noGrp="1"/>
          </p:cNvSpPr>
          <p:nvPr>
            <p:ph type="body" sz="quarter" idx="14"/>
          </p:nvPr>
        </p:nvSpPr>
        <p:spPr>
          <a:xfrm>
            <a:off x="224118" y="2375646"/>
            <a:ext cx="2168899" cy="3660683"/>
          </a:xfrm>
          <a:prstGeom prst="rect">
            <a:avLst/>
          </a:prstGeom>
        </p:spPr>
        <p:txBody>
          <a:bodyPr vert="horz"/>
          <a:lstStyle>
            <a:lvl1pPr marL="0" indent="0">
              <a:buNone/>
              <a:defRPr sz="1600">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Tree>
    <p:extLst>
      <p:ext uri="{BB962C8B-B14F-4D97-AF65-F5344CB8AC3E}">
        <p14:creationId xmlns:p14="http://schemas.microsoft.com/office/powerpoint/2010/main" val="987411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Deux contenus">
    <p:spTree>
      <p:nvGrpSpPr>
        <p:cNvPr id="1" name=""/>
        <p:cNvGrpSpPr/>
        <p:nvPr/>
      </p:nvGrpSpPr>
      <p:grpSpPr>
        <a:xfrm>
          <a:off x="0" y="0"/>
          <a:ext cx="0" cy="0"/>
          <a:chOff x="0" y="0"/>
          <a:chExt cx="0" cy="0"/>
        </a:xfrm>
      </p:grpSpPr>
      <p:sp>
        <p:nvSpPr>
          <p:cNvPr id="11"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2" name="Image 1" descr="Éléments PPT1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Espace réservé du texte 4"/>
          <p:cNvSpPr>
            <a:spLocks noGrp="1"/>
          </p:cNvSpPr>
          <p:nvPr>
            <p:ph type="body" sz="quarter" idx="14"/>
          </p:nvPr>
        </p:nvSpPr>
        <p:spPr>
          <a:xfrm>
            <a:off x="508833" y="4398858"/>
            <a:ext cx="1941520" cy="2324129"/>
          </a:xfrm>
          <a:prstGeom prst="rect">
            <a:avLst/>
          </a:prstGeom>
        </p:spPr>
        <p:txBody>
          <a:bodyPr vert="horz"/>
          <a:lstStyle>
            <a:lvl1pPr marL="0" indent="0">
              <a:buNone/>
              <a:defRPr sz="1600">
                <a:solidFill>
                  <a:schemeClr val="bg1"/>
                </a:solidFill>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
        <p:nvSpPr>
          <p:cNvPr id="12" name="Titre 1"/>
          <p:cNvSpPr>
            <a:spLocks noGrp="1"/>
          </p:cNvSpPr>
          <p:nvPr>
            <p:ph type="ctrTitle" hasCustomPrompt="1"/>
          </p:nvPr>
        </p:nvSpPr>
        <p:spPr>
          <a:xfrm>
            <a:off x="3720356" y="755687"/>
            <a:ext cx="4885762" cy="499683"/>
          </a:xfrm>
          <a:prstGeom prst="rect">
            <a:avLst/>
          </a:prstGeom>
        </p:spPr>
        <p:txBody>
          <a:bodyPr>
            <a:normAutofit/>
          </a:bodyPr>
          <a:lstStyle>
            <a:lvl1pPr algn="l">
              <a:defRPr sz="2800" b="0" i="0">
                <a:solidFill>
                  <a:srgbClr val="591B47"/>
                </a:solidFill>
                <a:latin typeface="B Lubalin Graph Demi"/>
                <a:cs typeface="B Lubalin Graph Demi"/>
              </a:defRPr>
            </a:lvl1pPr>
          </a:lstStyle>
          <a:p>
            <a:r>
              <a:rPr lang="fr-FR" dirty="0"/>
              <a:t>Titre</a:t>
            </a:r>
          </a:p>
        </p:txBody>
      </p:sp>
      <p:sp>
        <p:nvSpPr>
          <p:cNvPr id="13" name="Espace réservé du texte 4"/>
          <p:cNvSpPr>
            <a:spLocks noGrp="1"/>
          </p:cNvSpPr>
          <p:nvPr>
            <p:ph type="body" sz="quarter" idx="13"/>
          </p:nvPr>
        </p:nvSpPr>
        <p:spPr>
          <a:xfrm>
            <a:off x="3720356" y="1654377"/>
            <a:ext cx="4885762" cy="4605976"/>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412264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2" name="Image 1" descr="Éléments PPT15.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itre 1"/>
          <p:cNvSpPr>
            <a:spLocks noGrp="1"/>
          </p:cNvSpPr>
          <p:nvPr>
            <p:ph type="ctrTitle"/>
          </p:nvPr>
        </p:nvSpPr>
        <p:spPr>
          <a:xfrm>
            <a:off x="2368230" y="972565"/>
            <a:ext cx="3947051" cy="2856725"/>
          </a:xfrm>
          <a:prstGeom prst="rect">
            <a:avLst/>
          </a:prstGeom>
        </p:spPr>
        <p:txBody>
          <a:bodyPr anchor="b">
            <a:normAutofit/>
          </a:bodyPr>
          <a:lstStyle>
            <a:lvl1pPr algn="l">
              <a:defRPr sz="2800" b="0" i="0">
                <a:solidFill>
                  <a:schemeClr val="bg1"/>
                </a:solidFill>
                <a:latin typeface="Lubalin Graph"/>
                <a:cs typeface="Lubalin Graph"/>
              </a:defRPr>
            </a:lvl1pPr>
          </a:lstStyle>
          <a:p>
            <a:r>
              <a:rPr lang="fr-FR" dirty="0"/>
              <a:t>Cliquez et modifiez le titre</a:t>
            </a:r>
          </a:p>
        </p:txBody>
      </p:sp>
    </p:spTree>
    <p:extLst>
      <p:ext uri="{BB962C8B-B14F-4D97-AF65-F5344CB8AC3E}">
        <p14:creationId xmlns:p14="http://schemas.microsoft.com/office/powerpoint/2010/main" val="57919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Deux contenus">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stretch>
            <a:fillRect/>
          </a:stretch>
        </p:blipFill>
        <p:spPr>
          <a:xfrm>
            <a:off x="8785577" y="6427811"/>
            <a:ext cx="393700" cy="292100"/>
          </a:xfrm>
          <a:prstGeom prst="rect">
            <a:avLst/>
          </a:prstGeom>
        </p:spPr>
      </p:pic>
      <p:sp>
        <p:nvSpPr>
          <p:cNvPr id="13"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2" name="Image 1" descr="Éléments PPT16.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009288"/>
                </a:solidFill>
                <a:latin typeface="B Lubalin Graph Demi"/>
                <a:cs typeface="B Lubalin Graph Demi"/>
              </a:defRPr>
            </a:lvl1pPr>
          </a:lstStyle>
          <a:p>
            <a:r>
              <a:rPr lang="fr-FR" dirty="0"/>
              <a:t>Titre</a:t>
            </a:r>
          </a:p>
        </p:txBody>
      </p:sp>
      <p:sp>
        <p:nvSpPr>
          <p:cNvPr id="12" name="Espace réservé du texte 4"/>
          <p:cNvSpPr>
            <a:spLocks noGrp="1"/>
          </p:cNvSpPr>
          <p:nvPr>
            <p:ph type="body" sz="quarter" idx="13"/>
          </p:nvPr>
        </p:nvSpPr>
        <p:spPr>
          <a:xfrm>
            <a:off x="4049058" y="1210329"/>
            <a:ext cx="4616824"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2729071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Deux contenus">
    <p:spTree>
      <p:nvGrpSpPr>
        <p:cNvPr id="1" name=""/>
        <p:cNvGrpSpPr/>
        <p:nvPr/>
      </p:nvGrpSpPr>
      <p:grpSpPr>
        <a:xfrm>
          <a:off x="0" y="0"/>
          <a:ext cx="0" cy="0"/>
          <a:chOff x="0" y="0"/>
          <a:chExt cx="0" cy="0"/>
        </a:xfrm>
      </p:grpSpPr>
      <p:sp>
        <p:nvSpPr>
          <p:cNvPr id="14" name="Triangle rectangle 13"/>
          <p:cNvSpPr/>
          <p:nvPr userDrawn="1"/>
        </p:nvSpPr>
        <p:spPr>
          <a:xfrm>
            <a:off x="-1" y="-1"/>
            <a:ext cx="2468407" cy="280894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p:cNvSpPr/>
          <p:nvPr userDrawn="1"/>
        </p:nvSpPr>
        <p:spPr>
          <a:xfrm>
            <a:off x="0" y="2808942"/>
            <a:ext cx="2393017" cy="40490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2" name="Image 1" descr="Éléments PPT17.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009288"/>
                </a:solidFill>
                <a:latin typeface="B Lubalin Graph Demi"/>
                <a:cs typeface="B Lubalin Graph Demi"/>
              </a:defRPr>
            </a:lvl1pPr>
          </a:lstStyle>
          <a:p>
            <a:r>
              <a:rPr lang="fr-FR" dirty="0"/>
              <a:t>Titre</a:t>
            </a:r>
          </a:p>
        </p:txBody>
      </p:sp>
      <p:sp>
        <p:nvSpPr>
          <p:cNvPr id="8" name="Espace réservé du texte 4"/>
          <p:cNvSpPr>
            <a:spLocks noGrp="1"/>
          </p:cNvSpPr>
          <p:nvPr>
            <p:ph type="body" sz="quarter" idx="13"/>
          </p:nvPr>
        </p:nvSpPr>
        <p:spPr>
          <a:xfrm>
            <a:off x="3316941" y="1210329"/>
            <a:ext cx="5348941"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
        <p:nvSpPr>
          <p:cNvPr id="9" name="Espace réservé du texte 4"/>
          <p:cNvSpPr>
            <a:spLocks noGrp="1"/>
          </p:cNvSpPr>
          <p:nvPr>
            <p:ph type="body" sz="quarter" idx="14"/>
          </p:nvPr>
        </p:nvSpPr>
        <p:spPr>
          <a:xfrm>
            <a:off x="224118" y="2375646"/>
            <a:ext cx="2168899" cy="3660683"/>
          </a:xfrm>
          <a:prstGeom prst="rect">
            <a:avLst/>
          </a:prstGeom>
        </p:spPr>
        <p:txBody>
          <a:bodyPr vert="horz"/>
          <a:lstStyle>
            <a:lvl1pPr marL="0" indent="0">
              <a:buNone/>
              <a:defRPr sz="1600">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Tree>
    <p:extLst>
      <p:ext uri="{BB962C8B-B14F-4D97-AF65-F5344CB8AC3E}">
        <p14:creationId xmlns:p14="http://schemas.microsoft.com/office/powerpoint/2010/main" val="2798047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Deux contenus">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2" name="Image 1" descr="Éléments PPT1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Espace réservé du texte 4"/>
          <p:cNvSpPr>
            <a:spLocks noGrp="1"/>
          </p:cNvSpPr>
          <p:nvPr>
            <p:ph type="body" sz="quarter" idx="14"/>
          </p:nvPr>
        </p:nvSpPr>
        <p:spPr>
          <a:xfrm>
            <a:off x="508833" y="4398858"/>
            <a:ext cx="1941520" cy="2324129"/>
          </a:xfrm>
          <a:prstGeom prst="rect">
            <a:avLst/>
          </a:prstGeom>
        </p:spPr>
        <p:txBody>
          <a:bodyPr vert="horz"/>
          <a:lstStyle>
            <a:lvl1pPr marL="0" indent="0">
              <a:buNone/>
              <a:defRPr sz="1600">
                <a:solidFill>
                  <a:schemeClr val="bg1"/>
                </a:solidFill>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
        <p:nvSpPr>
          <p:cNvPr id="12" name="Titre 1"/>
          <p:cNvSpPr>
            <a:spLocks noGrp="1"/>
          </p:cNvSpPr>
          <p:nvPr>
            <p:ph type="ctrTitle" hasCustomPrompt="1"/>
          </p:nvPr>
        </p:nvSpPr>
        <p:spPr>
          <a:xfrm>
            <a:off x="3720356" y="755687"/>
            <a:ext cx="4885762" cy="499683"/>
          </a:xfrm>
          <a:prstGeom prst="rect">
            <a:avLst/>
          </a:prstGeom>
        </p:spPr>
        <p:txBody>
          <a:bodyPr>
            <a:normAutofit/>
          </a:bodyPr>
          <a:lstStyle>
            <a:lvl1pPr algn="l">
              <a:defRPr sz="2800" b="0" i="0">
                <a:solidFill>
                  <a:srgbClr val="009288"/>
                </a:solidFill>
                <a:latin typeface="B Lubalin Graph Demi"/>
                <a:cs typeface="B Lubalin Graph Demi"/>
              </a:defRPr>
            </a:lvl1pPr>
          </a:lstStyle>
          <a:p>
            <a:r>
              <a:rPr lang="fr-FR" dirty="0"/>
              <a:t>Titre</a:t>
            </a:r>
          </a:p>
        </p:txBody>
      </p:sp>
      <p:sp>
        <p:nvSpPr>
          <p:cNvPr id="15" name="Espace réservé du texte 4"/>
          <p:cNvSpPr>
            <a:spLocks noGrp="1"/>
          </p:cNvSpPr>
          <p:nvPr>
            <p:ph type="body" sz="quarter" idx="13"/>
          </p:nvPr>
        </p:nvSpPr>
        <p:spPr>
          <a:xfrm>
            <a:off x="3720356" y="1654377"/>
            <a:ext cx="4885762" cy="4605976"/>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3505207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Deux contenus">
    <p:spTree>
      <p:nvGrpSpPr>
        <p:cNvPr id="1" name=""/>
        <p:cNvGrpSpPr/>
        <p:nvPr/>
      </p:nvGrpSpPr>
      <p:grpSpPr>
        <a:xfrm>
          <a:off x="0" y="0"/>
          <a:ext cx="0" cy="0"/>
          <a:chOff x="0" y="0"/>
          <a:chExt cx="0" cy="0"/>
        </a:xfrm>
      </p:grpSpPr>
      <p:pic>
        <p:nvPicPr>
          <p:cNvPr id="3" name="Image 2" descr="Éléments PPT19.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itre 1"/>
          <p:cNvSpPr>
            <a:spLocks noGrp="1"/>
          </p:cNvSpPr>
          <p:nvPr userDrawn="1">
            <p:ph type="ctrTitle"/>
          </p:nvPr>
        </p:nvSpPr>
        <p:spPr>
          <a:xfrm>
            <a:off x="2368230" y="972565"/>
            <a:ext cx="3947051" cy="2856725"/>
          </a:xfrm>
          <a:prstGeom prst="rect">
            <a:avLst/>
          </a:prstGeom>
        </p:spPr>
        <p:txBody>
          <a:bodyPr anchor="b">
            <a:normAutofit/>
          </a:bodyPr>
          <a:lstStyle>
            <a:lvl1pPr algn="l">
              <a:defRPr sz="2800" b="0" i="0">
                <a:solidFill>
                  <a:schemeClr val="bg1"/>
                </a:solidFill>
                <a:latin typeface="Lubalin Graph"/>
                <a:cs typeface="Lubalin Graph"/>
              </a:defRPr>
            </a:lvl1pPr>
          </a:lstStyle>
          <a:p>
            <a:r>
              <a:rPr lang="fr-FR" dirty="0"/>
              <a:t>Cliquez et modifiez le titre</a:t>
            </a:r>
          </a:p>
        </p:txBody>
      </p:sp>
      <p:pic>
        <p:nvPicPr>
          <p:cNvPr id="12" name="Image 11"/>
          <p:cNvPicPr>
            <a:picLocks noChangeAspect="1"/>
          </p:cNvPicPr>
          <p:nvPr userDrawn="1"/>
        </p:nvPicPr>
        <p:blipFill>
          <a:blip r:embed="rId3"/>
          <a:stretch>
            <a:fillRect/>
          </a:stretch>
        </p:blipFill>
        <p:spPr>
          <a:xfrm>
            <a:off x="3695700" y="3403600"/>
            <a:ext cx="1739900" cy="38100"/>
          </a:xfrm>
          <a:prstGeom prst="rect">
            <a:avLst/>
          </a:prstGeom>
        </p:spPr>
      </p:pic>
      <p:pic>
        <p:nvPicPr>
          <p:cNvPr id="13" name="Image 12"/>
          <p:cNvPicPr>
            <a:picLocks noChangeAspect="1"/>
          </p:cNvPicPr>
          <p:nvPr userDrawn="1"/>
        </p:nvPicPr>
        <p:blipFill>
          <a:blip r:embed="rId4"/>
          <a:stretch>
            <a:fillRect/>
          </a:stretch>
        </p:blipFill>
        <p:spPr>
          <a:xfrm>
            <a:off x="2366682" y="4494306"/>
            <a:ext cx="1739900" cy="38100"/>
          </a:xfrm>
          <a:prstGeom prst="rect">
            <a:avLst/>
          </a:prstGeom>
        </p:spPr>
      </p:pic>
      <p:sp>
        <p:nvSpPr>
          <p:cNvPr id="16" name="Titre 1"/>
          <p:cNvSpPr txBox="1">
            <a:spLocks/>
          </p:cNvSpPr>
          <p:nvPr userDrawn="1"/>
        </p:nvSpPr>
        <p:spPr>
          <a:xfrm>
            <a:off x="159533" y="1270001"/>
            <a:ext cx="1289762" cy="1329766"/>
          </a:xfrm>
          <a:prstGeom prst="rect">
            <a:avLst/>
          </a:prstGeom>
        </p:spPr>
        <p:txBody>
          <a:bodyPr anchor="b">
            <a:noAutofit/>
          </a:bodyPr>
          <a:lstStyle>
            <a:lvl1pPr algn="l" defTabSz="457200" rtl="0" eaLnBrk="1" latinLnBrk="0" hangingPunct="1">
              <a:spcBef>
                <a:spcPct val="0"/>
              </a:spcBef>
              <a:buNone/>
              <a:defRPr sz="2800" b="0" i="0" kern="1200">
                <a:solidFill>
                  <a:schemeClr val="bg1"/>
                </a:solidFill>
                <a:latin typeface="Lubalin Graph"/>
                <a:ea typeface="+mj-ea"/>
                <a:cs typeface="Lubalin Graph"/>
              </a:defRPr>
            </a:lvl1pPr>
          </a:lstStyle>
          <a:p>
            <a:endParaRPr lang="fr-FR" sz="3600" dirty="0"/>
          </a:p>
        </p:txBody>
      </p:sp>
    </p:spTree>
    <p:extLst>
      <p:ext uri="{BB962C8B-B14F-4D97-AF65-F5344CB8AC3E}">
        <p14:creationId xmlns:p14="http://schemas.microsoft.com/office/powerpoint/2010/main" val="1352278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pic>
        <p:nvPicPr>
          <p:cNvPr id="5" name="Image 4" descr="Éléments PPT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re 1"/>
          <p:cNvSpPr>
            <a:spLocks noGrp="1"/>
          </p:cNvSpPr>
          <p:nvPr>
            <p:ph type="ctrTitle"/>
          </p:nvPr>
        </p:nvSpPr>
        <p:spPr>
          <a:xfrm>
            <a:off x="4494549" y="1574270"/>
            <a:ext cx="4386240" cy="526992"/>
          </a:xfrm>
          <a:prstGeom prst="rect">
            <a:avLst/>
          </a:prstGeom>
        </p:spPr>
        <p:txBody>
          <a:bodyPr>
            <a:normAutofit/>
          </a:bodyPr>
          <a:lstStyle>
            <a:lvl1pPr algn="l">
              <a:defRPr sz="1800" b="0" i="0">
                <a:solidFill>
                  <a:schemeClr val="tx1"/>
                </a:solidFill>
                <a:latin typeface="Gotham Bold"/>
                <a:cs typeface="Gotham Bold"/>
              </a:defRPr>
            </a:lvl1pPr>
          </a:lstStyle>
          <a:p>
            <a:endParaRPr lang="fr-FR" dirty="0"/>
          </a:p>
        </p:txBody>
      </p:sp>
      <p:sp>
        <p:nvSpPr>
          <p:cNvPr id="25" name="Espace réservé du texte 24"/>
          <p:cNvSpPr>
            <a:spLocks noGrp="1"/>
          </p:cNvSpPr>
          <p:nvPr>
            <p:ph type="body" sz="quarter" idx="10"/>
          </p:nvPr>
        </p:nvSpPr>
        <p:spPr>
          <a:xfrm>
            <a:off x="4495086" y="2221261"/>
            <a:ext cx="4386262" cy="3904621"/>
          </a:xfrm>
          <a:prstGeom prst="rect">
            <a:avLst/>
          </a:prstGeom>
        </p:spPr>
        <p:txBody>
          <a:bodyPr vert="horz"/>
          <a:lstStyle>
            <a:lvl1pPr marL="0" indent="0">
              <a:buNone/>
              <a:defRPr sz="1600">
                <a:latin typeface="Gotham Book"/>
                <a:cs typeface="Gotham Book"/>
              </a:defRPr>
            </a:lvl1pPr>
          </a:lstStyle>
          <a:p>
            <a:pPr lvl="0"/>
            <a:r>
              <a:rPr lang="fr-FR" dirty="0"/>
              <a:t>Cliquez pour modifier les styles du texte du masque</a:t>
            </a:r>
          </a:p>
        </p:txBody>
      </p:sp>
      <p:sp>
        <p:nvSpPr>
          <p:cNvPr id="28" name="Espace réservé du numéro de diapositive 6"/>
          <p:cNvSpPr>
            <a:spLocks noGrp="1"/>
          </p:cNvSpPr>
          <p:nvPr>
            <p:ph type="sldNum" sz="quarter" idx="4"/>
          </p:nvPr>
        </p:nvSpPr>
        <p:spPr>
          <a:xfrm>
            <a:off x="6687669" y="6386232"/>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spTree>
    <p:extLst>
      <p:ext uri="{BB962C8B-B14F-4D97-AF65-F5344CB8AC3E}">
        <p14:creationId xmlns:p14="http://schemas.microsoft.com/office/powerpoint/2010/main" val="1643418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Deux contenus">
    <p:spTree>
      <p:nvGrpSpPr>
        <p:cNvPr id="1" name=""/>
        <p:cNvGrpSpPr/>
        <p:nvPr/>
      </p:nvGrpSpPr>
      <p:grpSpPr>
        <a:xfrm>
          <a:off x="0" y="0"/>
          <a:ext cx="0" cy="0"/>
          <a:chOff x="0" y="0"/>
          <a:chExt cx="0" cy="0"/>
        </a:xfrm>
      </p:grpSpPr>
      <p:sp>
        <p:nvSpPr>
          <p:cNvPr id="15"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6" name="Image 5" descr="Éléments PPT20.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EB7706"/>
                </a:solidFill>
                <a:latin typeface="B Lubalin Graph Demi"/>
                <a:cs typeface="B Lubalin Graph Demi"/>
              </a:defRPr>
            </a:lvl1pPr>
          </a:lstStyle>
          <a:p>
            <a:r>
              <a:rPr lang="fr-FR" dirty="0"/>
              <a:t>Titre</a:t>
            </a:r>
          </a:p>
        </p:txBody>
      </p:sp>
      <p:sp>
        <p:nvSpPr>
          <p:cNvPr id="14" name="Espace réservé du texte 4"/>
          <p:cNvSpPr>
            <a:spLocks noGrp="1"/>
          </p:cNvSpPr>
          <p:nvPr>
            <p:ph type="body" sz="quarter" idx="13"/>
          </p:nvPr>
        </p:nvSpPr>
        <p:spPr>
          <a:xfrm>
            <a:off x="4049058" y="1210329"/>
            <a:ext cx="4616824"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2335392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Deux contenus">
    <p:spTree>
      <p:nvGrpSpPr>
        <p:cNvPr id="1" name=""/>
        <p:cNvGrpSpPr/>
        <p:nvPr/>
      </p:nvGrpSpPr>
      <p:grpSpPr>
        <a:xfrm>
          <a:off x="0" y="0"/>
          <a:ext cx="0" cy="0"/>
          <a:chOff x="0" y="0"/>
          <a:chExt cx="0" cy="0"/>
        </a:xfrm>
      </p:grpSpPr>
      <p:grpSp>
        <p:nvGrpSpPr>
          <p:cNvPr id="6" name="Grouper 5"/>
          <p:cNvGrpSpPr/>
          <p:nvPr userDrawn="1"/>
        </p:nvGrpSpPr>
        <p:grpSpPr>
          <a:xfrm>
            <a:off x="-1" y="-1"/>
            <a:ext cx="2468407" cy="6858001"/>
            <a:chOff x="-1" y="-1"/>
            <a:chExt cx="2468407" cy="6858001"/>
          </a:xfrm>
        </p:grpSpPr>
        <p:sp>
          <p:nvSpPr>
            <p:cNvPr id="14" name="Triangle rectangle 13"/>
            <p:cNvSpPr/>
            <p:nvPr userDrawn="1"/>
          </p:nvSpPr>
          <p:spPr>
            <a:xfrm>
              <a:off x="-1" y="-1"/>
              <a:ext cx="2468407" cy="280894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p:cNvSpPr/>
            <p:nvPr userDrawn="1"/>
          </p:nvSpPr>
          <p:spPr>
            <a:xfrm>
              <a:off x="0" y="2808942"/>
              <a:ext cx="2393017" cy="40490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7"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8" name="Image 7" descr="Éléments PPT2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EB7706"/>
                </a:solidFill>
                <a:latin typeface="B Lubalin Graph Demi"/>
                <a:cs typeface="B Lubalin Graph Demi"/>
              </a:defRPr>
            </a:lvl1pPr>
          </a:lstStyle>
          <a:p>
            <a:r>
              <a:rPr lang="fr-FR" dirty="0"/>
              <a:t>Titre</a:t>
            </a:r>
          </a:p>
        </p:txBody>
      </p:sp>
      <p:sp>
        <p:nvSpPr>
          <p:cNvPr id="9" name="Espace réservé du texte 4"/>
          <p:cNvSpPr>
            <a:spLocks noGrp="1"/>
          </p:cNvSpPr>
          <p:nvPr>
            <p:ph type="body" sz="quarter" idx="13"/>
          </p:nvPr>
        </p:nvSpPr>
        <p:spPr>
          <a:xfrm>
            <a:off x="3316941" y="1210329"/>
            <a:ext cx="5348941"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
        <p:nvSpPr>
          <p:cNvPr id="10" name="Espace réservé du texte 4"/>
          <p:cNvSpPr>
            <a:spLocks noGrp="1"/>
          </p:cNvSpPr>
          <p:nvPr>
            <p:ph type="body" sz="quarter" idx="14"/>
          </p:nvPr>
        </p:nvSpPr>
        <p:spPr>
          <a:xfrm>
            <a:off x="224118" y="2375646"/>
            <a:ext cx="2168899" cy="3660683"/>
          </a:xfrm>
          <a:prstGeom prst="rect">
            <a:avLst/>
          </a:prstGeom>
        </p:spPr>
        <p:txBody>
          <a:bodyPr vert="horz"/>
          <a:lstStyle>
            <a:lvl1pPr marL="0" indent="0">
              <a:buNone/>
              <a:defRPr sz="1600">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Tree>
    <p:extLst>
      <p:ext uri="{BB962C8B-B14F-4D97-AF65-F5344CB8AC3E}">
        <p14:creationId xmlns:p14="http://schemas.microsoft.com/office/powerpoint/2010/main" val="2905691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Deux contenus">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2" name="Image 1" descr="Éléments PPT2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Espace réservé du texte 4"/>
          <p:cNvSpPr>
            <a:spLocks noGrp="1"/>
          </p:cNvSpPr>
          <p:nvPr>
            <p:ph type="body" sz="quarter" idx="14"/>
          </p:nvPr>
        </p:nvSpPr>
        <p:spPr>
          <a:xfrm>
            <a:off x="508833" y="4398858"/>
            <a:ext cx="1941520" cy="2324129"/>
          </a:xfrm>
          <a:prstGeom prst="rect">
            <a:avLst/>
          </a:prstGeom>
        </p:spPr>
        <p:txBody>
          <a:bodyPr vert="horz"/>
          <a:lstStyle>
            <a:lvl1pPr marL="0" indent="0">
              <a:buNone/>
              <a:defRPr sz="1600">
                <a:solidFill>
                  <a:schemeClr val="bg1"/>
                </a:solidFill>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
        <p:nvSpPr>
          <p:cNvPr id="12" name="Titre 1"/>
          <p:cNvSpPr>
            <a:spLocks noGrp="1"/>
          </p:cNvSpPr>
          <p:nvPr>
            <p:ph type="ctrTitle" hasCustomPrompt="1"/>
          </p:nvPr>
        </p:nvSpPr>
        <p:spPr>
          <a:xfrm>
            <a:off x="3720356" y="755687"/>
            <a:ext cx="4885762" cy="499683"/>
          </a:xfrm>
          <a:prstGeom prst="rect">
            <a:avLst/>
          </a:prstGeom>
        </p:spPr>
        <p:txBody>
          <a:bodyPr>
            <a:normAutofit/>
          </a:bodyPr>
          <a:lstStyle>
            <a:lvl1pPr algn="l">
              <a:defRPr sz="2800" b="0" i="0">
                <a:solidFill>
                  <a:srgbClr val="EB7706"/>
                </a:solidFill>
                <a:latin typeface="B Lubalin Graph Demi"/>
                <a:cs typeface="B Lubalin Graph Demi"/>
              </a:defRPr>
            </a:lvl1pPr>
          </a:lstStyle>
          <a:p>
            <a:r>
              <a:rPr lang="fr-FR" dirty="0"/>
              <a:t>Titre</a:t>
            </a:r>
          </a:p>
        </p:txBody>
      </p:sp>
      <p:sp>
        <p:nvSpPr>
          <p:cNvPr id="15" name="Espace réservé du texte 4"/>
          <p:cNvSpPr>
            <a:spLocks noGrp="1"/>
          </p:cNvSpPr>
          <p:nvPr>
            <p:ph type="body" sz="quarter" idx="13"/>
          </p:nvPr>
        </p:nvSpPr>
        <p:spPr>
          <a:xfrm>
            <a:off x="3720356" y="1654377"/>
            <a:ext cx="4885762" cy="4605976"/>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1806220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4" name="Image 3" descr="Éléments PPT23.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Image 1" descr="Nouveau logo 2014 (2).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5994" y="3810568"/>
            <a:ext cx="976318" cy="1045313"/>
          </a:xfrm>
          <a:prstGeom prst="rect">
            <a:avLst/>
          </a:prstGeom>
        </p:spPr>
      </p:pic>
      <p:sp>
        <p:nvSpPr>
          <p:cNvPr id="6" name="Espace réservé du texte 4"/>
          <p:cNvSpPr>
            <a:spLocks noGrp="1"/>
          </p:cNvSpPr>
          <p:nvPr>
            <p:ph type="body" sz="quarter" idx="13" hasCustomPrompt="1"/>
          </p:nvPr>
        </p:nvSpPr>
        <p:spPr>
          <a:xfrm>
            <a:off x="925994" y="5972377"/>
            <a:ext cx="7665182" cy="332799"/>
          </a:xfrm>
          <a:prstGeom prst="rect">
            <a:avLst/>
          </a:prstGeom>
        </p:spPr>
        <p:txBody>
          <a:bodyPr vert="horz"/>
          <a:lstStyle>
            <a:lvl1pPr marL="0" indent="0">
              <a:buNone/>
              <a:defRPr sz="1200">
                <a:latin typeface="Gotham Bold"/>
                <a:cs typeface="Gotham Bold"/>
              </a:defRPr>
            </a:lvl1pPr>
            <a:lvl2pPr marL="457200" indent="0">
              <a:buFont typeface="Arial"/>
              <a:buNone/>
              <a:defRPr sz="1800">
                <a:latin typeface="Gotham Book"/>
                <a:cs typeface="Gotham Book"/>
              </a:defRPr>
            </a:lvl2pPr>
          </a:lstStyle>
          <a:p>
            <a:pPr lvl="0"/>
            <a:r>
              <a:rPr lang="fr-FR" dirty="0"/>
              <a:t>Contact : </a:t>
            </a:r>
          </a:p>
        </p:txBody>
      </p:sp>
    </p:spTree>
    <p:extLst>
      <p:ext uri="{BB962C8B-B14F-4D97-AF65-F5344CB8AC3E}">
        <p14:creationId xmlns:p14="http://schemas.microsoft.com/office/powerpoint/2010/main" val="635198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5" name="Image 4" descr="Éléments PPT3.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re 1"/>
          <p:cNvSpPr>
            <a:spLocks noGrp="1"/>
          </p:cNvSpPr>
          <p:nvPr>
            <p:ph type="ctrTitle"/>
          </p:nvPr>
        </p:nvSpPr>
        <p:spPr>
          <a:xfrm>
            <a:off x="2368230" y="972565"/>
            <a:ext cx="3947051" cy="2856725"/>
          </a:xfrm>
          <a:prstGeom prst="rect">
            <a:avLst/>
          </a:prstGeom>
        </p:spPr>
        <p:txBody>
          <a:bodyPr anchor="b">
            <a:normAutofit/>
          </a:bodyPr>
          <a:lstStyle>
            <a:lvl1pPr algn="l">
              <a:defRPr sz="2800" b="0" i="0">
                <a:solidFill>
                  <a:schemeClr val="bg1"/>
                </a:solidFill>
                <a:latin typeface="Lubalin Graph"/>
                <a:cs typeface="Lubalin Graph"/>
              </a:defRPr>
            </a:lvl1pPr>
          </a:lstStyle>
          <a:p>
            <a:r>
              <a:rPr lang="fr-FR" dirty="0"/>
              <a:t>Cliquez et modifiez le titre</a:t>
            </a:r>
          </a:p>
        </p:txBody>
      </p:sp>
    </p:spTree>
    <p:extLst>
      <p:ext uri="{BB962C8B-B14F-4D97-AF65-F5344CB8AC3E}">
        <p14:creationId xmlns:p14="http://schemas.microsoft.com/office/powerpoint/2010/main" val="3607631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pic>
        <p:nvPicPr>
          <p:cNvPr id="2" name="Image 1" descr="Éléments PPT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901E74"/>
                </a:solidFill>
                <a:latin typeface="B Lubalin Graph Demi"/>
                <a:cs typeface="B Lubalin Graph Demi"/>
              </a:defRPr>
            </a:lvl1pPr>
          </a:lstStyle>
          <a:p>
            <a:r>
              <a:rPr lang="fr-FR" dirty="0"/>
              <a:t>Titre</a:t>
            </a:r>
          </a:p>
        </p:txBody>
      </p:sp>
      <p:sp>
        <p:nvSpPr>
          <p:cNvPr id="5" name="Espace réservé du texte 4"/>
          <p:cNvSpPr>
            <a:spLocks noGrp="1"/>
          </p:cNvSpPr>
          <p:nvPr>
            <p:ph type="body" sz="quarter" idx="13"/>
          </p:nvPr>
        </p:nvSpPr>
        <p:spPr>
          <a:xfrm>
            <a:off x="3316941" y="1210329"/>
            <a:ext cx="5348941"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
        <p:nvSpPr>
          <p:cNvPr id="13"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spTree>
    <p:extLst>
      <p:ext uri="{BB962C8B-B14F-4D97-AF65-F5344CB8AC3E}">
        <p14:creationId xmlns:p14="http://schemas.microsoft.com/office/powerpoint/2010/main" val="1323712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Deux contenus">
    <p:spTree>
      <p:nvGrpSpPr>
        <p:cNvPr id="1" name=""/>
        <p:cNvGrpSpPr/>
        <p:nvPr/>
      </p:nvGrpSpPr>
      <p:grpSpPr>
        <a:xfrm>
          <a:off x="0" y="0"/>
          <a:ext cx="0" cy="0"/>
          <a:chOff x="0" y="0"/>
          <a:chExt cx="0" cy="0"/>
        </a:xfrm>
      </p:grpSpPr>
      <p:pic>
        <p:nvPicPr>
          <p:cNvPr id="6" name="Image 5" descr="Éléments PPT5.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riangle rectangle 1"/>
          <p:cNvSpPr/>
          <p:nvPr userDrawn="1"/>
        </p:nvSpPr>
        <p:spPr>
          <a:xfrm>
            <a:off x="-1" y="-1"/>
            <a:ext cx="2468407" cy="280894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sp>
        <p:nvSpPr>
          <p:cNvPr id="10"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901E74"/>
                </a:solidFill>
                <a:latin typeface="B Lubalin Graph Demi"/>
                <a:cs typeface="B Lubalin Graph Demi"/>
              </a:defRPr>
            </a:lvl1pPr>
          </a:lstStyle>
          <a:p>
            <a:r>
              <a:rPr lang="fr-FR" dirty="0"/>
              <a:t>Titre</a:t>
            </a:r>
          </a:p>
        </p:txBody>
      </p:sp>
      <p:sp>
        <p:nvSpPr>
          <p:cNvPr id="8" name="Espace réservé du texte 4"/>
          <p:cNvSpPr>
            <a:spLocks noGrp="1"/>
          </p:cNvSpPr>
          <p:nvPr>
            <p:ph type="body" sz="quarter" idx="13"/>
          </p:nvPr>
        </p:nvSpPr>
        <p:spPr>
          <a:xfrm>
            <a:off x="3316941" y="1210329"/>
            <a:ext cx="5348941"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
        <p:nvSpPr>
          <p:cNvPr id="9" name="Espace réservé du texte 4"/>
          <p:cNvSpPr>
            <a:spLocks noGrp="1"/>
          </p:cNvSpPr>
          <p:nvPr>
            <p:ph type="body" sz="quarter" idx="14"/>
          </p:nvPr>
        </p:nvSpPr>
        <p:spPr>
          <a:xfrm>
            <a:off x="224118" y="2375646"/>
            <a:ext cx="2168899" cy="3660683"/>
          </a:xfrm>
          <a:prstGeom prst="rect">
            <a:avLst/>
          </a:prstGeom>
        </p:spPr>
        <p:txBody>
          <a:bodyPr vert="horz"/>
          <a:lstStyle>
            <a:lvl1pPr marL="0" indent="0">
              <a:buNone/>
              <a:defRPr sz="1600">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Tree>
    <p:extLst>
      <p:ext uri="{BB962C8B-B14F-4D97-AF65-F5344CB8AC3E}">
        <p14:creationId xmlns:p14="http://schemas.microsoft.com/office/powerpoint/2010/main" val="2521061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ux contenus">
    <p:spTree>
      <p:nvGrpSpPr>
        <p:cNvPr id="1" name=""/>
        <p:cNvGrpSpPr/>
        <p:nvPr/>
      </p:nvGrpSpPr>
      <p:grpSpPr>
        <a:xfrm>
          <a:off x="0" y="0"/>
          <a:ext cx="0" cy="0"/>
          <a:chOff x="0" y="0"/>
          <a:chExt cx="0" cy="0"/>
        </a:xfrm>
      </p:grpSpPr>
      <p:pic>
        <p:nvPicPr>
          <p:cNvPr id="3" name="Image 2" descr="Éléments PPT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5"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sp>
        <p:nvSpPr>
          <p:cNvPr id="8" name="Espace réservé du texte 4"/>
          <p:cNvSpPr>
            <a:spLocks noGrp="1"/>
          </p:cNvSpPr>
          <p:nvPr>
            <p:ph type="body" sz="quarter" idx="14"/>
          </p:nvPr>
        </p:nvSpPr>
        <p:spPr>
          <a:xfrm>
            <a:off x="508833" y="4398858"/>
            <a:ext cx="1941520" cy="2324129"/>
          </a:xfrm>
          <a:prstGeom prst="rect">
            <a:avLst/>
          </a:prstGeom>
        </p:spPr>
        <p:txBody>
          <a:bodyPr vert="horz"/>
          <a:lstStyle>
            <a:lvl1pPr marL="0" indent="0">
              <a:buNone/>
              <a:defRPr sz="1600">
                <a:solidFill>
                  <a:schemeClr val="bg1"/>
                </a:solidFill>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
        <p:nvSpPr>
          <p:cNvPr id="11" name="Titre 1"/>
          <p:cNvSpPr>
            <a:spLocks noGrp="1"/>
          </p:cNvSpPr>
          <p:nvPr>
            <p:ph type="ctrTitle" hasCustomPrompt="1"/>
          </p:nvPr>
        </p:nvSpPr>
        <p:spPr>
          <a:xfrm>
            <a:off x="3720356" y="755687"/>
            <a:ext cx="4885762" cy="499683"/>
          </a:xfrm>
          <a:prstGeom prst="rect">
            <a:avLst/>
          </a:prstGeom>
        </p:spPr>
        <p:txBody>
          <a:bodyPr>
            <a:normAutofit/>
          </a:bodyPr>
          <a:lstStyle>
            <a:lvl1pPr algn="l">
              <a:defRPr sz="2800" b="0" i="0">
                <a:solidFill>
                  <a:srgbClr val="901E74"/>
                </a:solidFill>
                <a:latin typeface="B Lubalin Graph Demi"/>
                <a:cs typeface="B Lubalin Graph Demi"/>
              </a:defRPr>
            </a:lvl1pPr>
          </a:lstStyle>
          <a:p>
            <a:r>
              <a:rPr lang="fr-FR" dirty="0"/>
              <a:t>Titre</a:t>
            </a:r>
          </a:p>
        </p:txBody>
      </p:sp>
      <p:sp>
        <p:nvSpPr>
          <p:cNvPr id="12" name="Espace réservé du texte 4"/>
          <p:cNvSpPr>
            <a:spLocks noGrp="1"/>
          </p:cNvSpPr>
          <p:nvPr>
            <p:ph type="body" sz="quarter" idx="13"/>
          </p:nvPr>
        </p:nvSpPr>
        <p:spPr>
          <a:xfrm>
            <a:off x="3720356" y="1654377"/>
            <a:ext cx="4885762" cy="4605976"/>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3611459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3" name="Image 2" descr="Éléments PPT7.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re 1"/>
          <p:cNvSpPr>
            <a:spLocks noGrp="1"/>
          </p:cNvSpPr>
          <p:nvPr>
            <p:ph type="ctrTitle"/>
          </p:nvPr>
        </p:nvSpPr>
        <p:spPr>
          <a:xfrm>
            <a:off x="2368230" y="972565"/>
            <a:ext cx="3947051" cy="2856725"/>
          </a:xfrm>
          <a:prstGeom prst="rect">
            <a:avLst/>
          </a:prstGeom>
        </p:spPr>
        <p:txBody>
          <a:bodyPr anchor="b">
            <a:normAutofit/>
          </a:bodyPr>
          <a:lstStyle>
            <a:lvl1pPr algn="l">
              <a:defRPr sz="2800" b="0" i="0">
                <a:solidFill>
                  <a:schemeClr val="bg1"/>
                </a:solidFill>
                <a:latin typeface="Lubalin Graph"/>
                <a:cs typeface="Lubalin Graph"/>
              </a:defRPr>
            </a:lvl1pPr>
          </a:lstStyle>
          <a:p>
            <a:r>
              <a:rPr lang="fr-FR" dirty="0"/>
              <a:t>Cliquez et modifiez le titre</a:t>
            </a:r>
          </a:p>
        </p:txBody>
      </p:sp>
    </p:spTree>
    <p:extLst>
      <p:ext uri="{BB962C8B-B14F-4D97-AF65-F5344CB8AC3E}">
        <p14:creationId xmlns:p14="http://schemas.microsoft.com/office/powerpoint/2010/main" val="4095687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eux contenus">
    <p:spTree>
      <p:nvGrpSpPr>
        <p:cNvPr id="1" name=""/>
        <p:cNvGrpSpPr/>
        <p:nvPr/>
      </p:nvGrpSpPr>
      <p:grpSpPr>
        <a:xfrm>
          <a:off x="0" y="0"/>
          <a:ext cx="0" cy="0"/>
          <a:chOff x="0" y="0"/>
          <a:chExt cx="0" cy="0"/>
        </a:xfrm>
      </p:grpSpPr>
      <p:sp>
        <p:nvSpPr>
          <p:cNvPr id="14"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2" name="Image 1" descr="Éléments PPT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DE371C"/>
                </a:solidFill>
                <a:latin typeface="B Lubalin Graph Demi"/>
                <a:cs typeface="B Lubalin Graph Demi"/>
              </a:defRPr>
            </a:lvl1pPr>
          </a:lstStyle>
          <a:p>
            <a:r>
              <a:rPr lang="fr-FR" dirty="0"/>
              <a:t>Titre</a:t>
            </a:r>
          </a:p>
        </p:txBody>
      </p:sp>
      <p:sp>
        <p:nvSpPr>
          <p:cNvPr id="12" name="Espace réservé du texte 4"/>
          <p:cNvSpPr>
            <a:spLocks noGrp="1"/>
          </p:cNvSpPr>
          <p:nvPr>
            <p:ph type="body" sz="quarter" idx="13"/>
          </p:nvPr>
        </p:nvSpPr>
        <p:spPr>
          <a:xfrm>
            <a:off x="4049058" y="1210329"/>
            <a:ext cx="4616824"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3070372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Deux contenus">
    <p:spTree>
      <p:nvGrpSpPr>
        <p:cNvPr id="1" name=""/>
        <p:cNvGrpSpPr/>
        <p:nvPr/>
      </p:nvGrpSpPr>
      <p:grpSpPr>
        <a:xfrm>
          <a:off x="0" y="0"/>
          <a:ext cx="0" cy="0"/>
          <a:chOff x="0" y="0"/>
          <a:chExt cx="0" cy="0"/>
        </a:xfrm>
      </p:grpSpPr>
      <p:pic>
        <p:nvPicPr>
          <p:cNvPr id="2" name="Image 1" descr="Éléments PPT9.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Triangle rectangle 10"/>
          <p:cNvSpPr/>
          <p:nvPr userDrawn="1"/>
        </p:nvSpPr>
        <p:spPr>
          <a:xfrm>
            <a:off x="-1" y="-1"/>
            <a:ext cx="2468407" cy="280894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p:cNvSpPr/>
          <p:nvPr userDrawn="1"/>
        </p:nvSpPr>
        <p:spPr>
          <a:xfrm>
            <a:off x="0" y="2808942"/>
            <a:ext cx="2393017" cy="40490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sp>
        <p:nvSpPr>
          <p:cNvPr id="12"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DE371C"/>
                </a:solidFill>
                <a:latin typeface="B Lubalin Graph Demi"/>
                <a:cs typeface="B Lubalin Graph Demi"/>
              </a:defRPr>
            </a:lvl1pPr>
          </a:lstStyle>
          <a:p>
            <a:r>
              <a:rPr lang="fr-FR" dirty="0"/>
              <a:t>Titre</a:t>
            </a:r>
          </a:p>
        </p:txBody>
      </p:sp>
      <p:sp>
        <p:nvSpPr>
          <p:cNvPr id="8" name="Espace réservé du texte 4"/>
          <p:cNvSpPr>
            <a:spLocks noGrp="1"/>
          </p:cNvSpPr>
          <p:nvPr>
            <p:ph type="body" sz="quarter" idx="13"/>
          </p:nvPr>
        </p:nvSpPr>
        <p:spPr>
          <a:xfrm>
            <a:off x="3316941" y="1210329"/>
            <a:ext cx="5348941"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
        <p:nvSpPr>
          <p:cNvPr id="9" name="Espace réservé du texte 4"/>
          <p:cNvSpPr>
            <a:spLocks noGrp="1"/>
          </p:cNvSpPr>
          <p:nvPr>
            <p:ph type="body" sz="quarter" idx="14"/>
          </p:nvPr>
        </p:nvSpPr>
        <p:spPr>
          <a:xfrm>
            <a:off x="224118" y="2375646"/>
            <a:ext cx="2168899" cy="3660683"/>
          </a:xfrm>
          <a:prstGeom prst="rect">
            <a:avLst/>
          </a:prstGeom>
        </p:spPr>
        <p:txBody>
          <a:bodyPr vert="horz"/>
          <a:lstStyle>
            <a:lvl1pPr marL="0" indent="0">
              <a:buNone/>
              <a:defRPr sz="1600">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Tree>
    <p:extLst>
      <p:ext uri="{BB962C8B-B14F-4D97-AF65-F5344CB8AC3E}">
        <p14:creationId xmlns:p14="http://schemas.microsoft.com/office/powerpoint/2010/main" val="251279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Espace réservé du pied de page 3"/>
          <p:cNvSpPr txBox="1">
            <a:spLocks/>
          </p:cNvSpPr>
          <p:nvPr userDrawn="1"/>
        </p:nvSpPr>
        <p:spPr>
          <a:xfrm>
            <a:off x="5858435" y="6356350"/>
            <a:ext cx="2895600" cy="365125"/>
          </a:xfrm>
          <a:prstGeom prst="rect">
            <a:avLst/>
          </a:prstGeom>
        </p:spPr>
        <p:txBody>
          <a:bodyPr vert="horz" lIns="91440" tIns="45720" rIns="91440" bIns="45720" rtlCol="0" anchor="ctr"/>
          <a:lstStyle>
            <a:defPPr>
              <a:defRPr lang="fr-FR"/>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dirty="0"/>
          </a:p>
        </p:txBody>
      </p:sp>
      <p:sp>
        <p:nvSpPr>
          <p:cNvPr id="7" name="Espace réservé du numéro de diapositive 6"/>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spTree>
    <p:extLst>
      <p:ext uri="{BB962C8B-B14F-4D97-AF65-F5344CB8AC3E}">
        <p14:creationId xmlns:p14="http://schemas.microsoft.com/office/powerpoint/2010/main" val="358056121"/>
      </p:ext>
    </p:extLst>
  </p:cSld>
  <p:clrMap bg1="lt1" tx1="dk1" bg2="lt2" tx2="dk2" accent1="accent1" accent2="accent2" accent3="accent3" accent4="accent4" accent5="accent5" accent6="accent6" hlink="hlink" folHlink="folHlink"/>
  <p:sldLayoutIdLst>
    <p:sldLayoutId id="2147483694" r:id="rId1"/>
    <p:sldLayoutId id="2147483684" r:id="rId2"/>
    <p:sldLayoutId id="2147483649" r:id="rId3"/>
    <p:sldLayoutId id="2147483660" r:id="rId4"/>
    <p:sldLayoutId id="2147483687" r:id="rId5"/>
    <p:sldLayoutId id="2147483679" r:id="rId6"/>
    <p:sldLayoutId id="2147483650" r:id="rId7"/>
    <p:sldLayoutId id="2147483676" r:id="rId8"/>
    <p:sldLayoutId id="2147483685" r:id="rId9"/>
    <p:sldLayoutId id="2147483681" r:id="rId10"/>
    <p:sldLayoutId id="2147483651" r:id="rId11"/>
    <p:sldLayoutId id="2147483677" r:id="rId12"/>
    <p:sldLayoutId id="2147483690" r:id="rId13"/>
    <p:sldLayoutId id="2147483680" r:id="rId14"/>
    <p:sldLayoutId id="2147483652" r:id="rId15"/>
    <p:sldLayoutId id="2147483678" r:id="rId16"/>
    <p:sldLayoutId id="2147483686" r:id="rId17"/>
    <p:sldLayoutId id="2147483682" r:id="rId18"/>
    <p:sldLayoutId id="2147483692" r:id="rId19"/>
    <p:sldLayoutId id="2147483688" r:id="rId20"/>
    <p:sldLayoutId id="2147483689" r:id="rId21"/>
    <p:sldLayoutId id="2147483691" r:id="rId22"/>
    <p:sldLayoutId id="2147483653" r:id="rId2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0.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8.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0.xml"/><Relationship Id="rId7" Type="http://schemas.openxmlformats.org/officeDocument/2006/relationships/diagramQuickStyle" Target="../diagrams/quickStyle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8.png"/><Relationship Id="rId4" Type="http://schemas.openxmlformats.org/officeDocument/2006/relationships/notesSlide" Target="../notesSlides/notesSlide4.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0.xml"/><Relationship Id="rId7" Type="http://schemas.openxmlformats.org/officeDocument/2006/relationships/diagramQuickStyle" Target="../diagrams/quickStyle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8.png"/><Relationship Id="rId4" Type="http://schemas.openxmlformats.org/officeDocument/2006/relationships/notesSlide" Target="../notesSlides/notesSlide5.xml"/><Relationship Id="rId9" Type="http://schemas.microsoft.com/office/2007/relationships/diagramDrawing" Target="../diagrams/drawing3.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0.xml"/><Relationship Id="rId7" Type="http://schemas.openxmlformats.org/officeDocument/2006/relationships/diagramQuickStyle" Target="../diagrams/quickStyle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8.png"/><Relationship Id="rId4" Type="http://schemas.openxmlformats.org/officeDocument/2006/relationships/notesSlide" Target="../notesSlides/notesSlide6.xml"/><Relationship Id="rId9" Type="http://schemas.microsoft.com/office/2007/relationships/diagramDrawing" Target="../diagrams/drawing4.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0.xml"/><Relationship Id="rId7" Type="http://schemas.openxmlformats.org/officeDocument/2006/relationships/diagramQuickStyle" Target="../diagrams/quickStyle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8.png"/><Relationship Id="rId4" Type="http://schemas.openxmlformats.org/officeDocument/2006/relationships/notesSlide" Target="../notesSlides/notesSlide7.xml"/><Relationship Id="rId9" Type="http://schemas.microsoft.com/office/2007/relationships/diagramDrawing" Target="../diagrams/drawing5.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0.xml"/><Relationship Id="rId7" Type="http://schemas.openxmlformats.org/officeDocument/2006/relationships/diagramQuickStyle" Target="../diagrams/quickStyle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28.png"/><Relationship Id="rId4" Type="http://schemas.openxmlformats.org/officeDocument/2006/relationships/notesSlide" Target="../notesSlides/notesSlide8.xml"/><Relationship Id="rId9" Type="http://schemas.microsoft.com/office/2007/relationships/diagramDrawing" Target="../diagrams/drawing6.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0.xml"/><Relationship Id="rId7" Type="http://schemas.openxmlformats.org/officeDocument/2006/relationships/diagramQuickStyle" Target="../diagrams/quickStyle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28.png"/><Relationship Id="rId4" Type="http://schemas.openxmlformats.org/officeDocument/2006/relationships/notesSlide" Target="../notesSlides/notesSlide9.xml"/><Relationship Id="rId9" Type="http://schemas.microsoft.com/office/2007/relationships/diagramDrawing" Target="../diagrams/drawin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27819" y="3627974"/>
            <a:ext cx="5122607" cy="1616288"/>
          </a:xfrm>
        </p:spPr>
        <p:txBody>
          <a:bodyPr>
            <a:normAutofit/>
          </a:bodyPr>
          <a:lstStyle/>
          <a:p>
            <a:pPr algn="ctr"/>
            <a:r>
              <a:rPr lang="fr-FR" sz="3600" dirty="0"/>
              <a:t>La campagne de déclaration au FIPHFP</a:t>
            </a:r>
            <a:endParaRPr lang="fr-FR" dirty="0"/>
          </a:p>
        </p:txBody>
      </p:sp>
      <p:pic>
        <p:nvPicPr>
          <p:cNvPr id="5" name="Diapo 1">
            <a:hlinkClick r:id="" action="ppaction://media"/>
            <a:extLst>
              <a:ext uri="{FF2B5EF4-FFF2-40B4-BE49-F238E27FC236}">
                <a16:creationId xmlns:a16="http://schemas.microsoft.com/office/drawing/2014/main" id="{EE47AACA-F86A-41D5-D6FB-017305A819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5305" y="5819913"/>
            <a:ext cx="406400" cy="406400"/>
          </a:xfrm>
          <a:prstGeom prst="rect">
            <a:avLst/>
          </a:prstGeom>
        </p:spPr>
      </p:pic>
    </p:spTree>
    <p:extLst>
      <p:ext uri="{BB962C8B-B14F-4D97-AF65-F5344CB8AC3E}">
        <p14:creationId xmlns:p14="http://schemas.microsoft.com/office/powerpoint/2010/main" val="4048321729"/>
      </p:ext>
    </p:extLst>
  </p:cSld>
  <p:clrMapOvr>
    <a:masterClrMapping/>
  </p:clrMapOvr>
  <mc:AlternateContent xmlns:mc="http://schemas.openxmlformats.org/markup-compatibility/2006" xmlns:p14="http://schemas.microsoft.com/office/powerpoint/2010/main">
    <mc:Choice Requires="p14">
      <p:transition spd="slow" p14:dur="2000" advTm="16349"/>
    </mc:Choice>
    <mc:Fallback xmlns="">
      <p:transition spd="slow" advTm="163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r>
              <a:rPr lang="fr-FR" dirty="0"/>
              <a:t>Formulaire de contact sur le site du FIPHFP</a:t>
            </a:r>
          </a:p>
          <a:p>
            <a:endParaRPr lang="fr-FR" dirty="0"/>
          </a:p>
        </p:txBody>
      </p:sp>
    </p:spTree>
    <p:extLst>
      <p:ext uri="{BB962C8B-B14F-4D97-AF65-F5344CB8AC3E}">
        <p14:creationId xmlns:p14="http://schemas.microsoft.com/office/powerpoint/2010/main" val="1516040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4353113" y="2053652"/>
            <a:ext cx="4669112" cy="4512039"/>
          </a:xfrm>
        </p:spPr>
        <p:txBody>
          <a:bodyPr/>
          <a:lstStyle/>
          <a:p>
            <a:pPr marL="342900" indent="-342900">
              <a:buFont typeface="+mj-lt"/>
              <a:buAutoNum type="arabicPeriod"/>
            </a:pPr>
            <a:r>
              <a:rPr lang="fr-FR" sz="1800" dirty="0"/>
              <a:t>L’Obligation d’Emploi de Travailleurs Handicapés (OETH)</a:t>
            </a:r>
          </a:p>
          <a:p>
            <a:pPr marL="342900" indent="-342900">
              <a:buFont typeface="+mj-lt"/>
              <a:buAutoNum type="arabicPeriod"/>
            </a:pPr>
            <a:r>
              <a:rPr lang="fr-FR" sz="1800" dirty="0"/>
              <a:t>Le principe de la déclaration</a:t>
            </a:r>
          </a:p>
          <a:p>
            <a:pPr marL="342900" indent="-342900">
              <a:buFont typeface="+mj-lt"/>
              <a:buAutoNum type="arabicPeriod"/>
            </a:pPr>
            <a:r>
              <a:rPr lang="fr-FR" sz="1800" dirty="0"/>
              <a:t>La déclaration au FIPHFP</a:t>
            </a:r>
          </a:p>
          <a:p>
            <a:pPr marL="342900" indent="-342900">
              <a:buFont typeface="+mj-lt"/>
              <a:buAutoNum type="arabicPeriod"/>
            </a:pPr>
            <a:r>
              <a:rPr lang="fr-FR" sz="1800" dirty="0"/>
              <a:t>La campagne annuelle de déclaration</a:t>
            </a:r>
          </a:p>
          <a:p>
            <a:pPr marL="342900" indent="-342900">
              <a:buFont typeface="+mj-lt"/>
              <a:buAutoNum type="arabicPeriod"/>
            </a:pPr>
            <a:r>
              <a:rPr lang="fr-FR" sz="1800" dirty="0"/>
              <a:t>A faire avant la campagne de déclaration</a:t>
            </a:r>
          </a:p>
          <a:p>
            <a:pPr marL="342900" indent="-342900">
              <a:buFont typeface="+mj-lt"/>
              <a:buAutoNum type="arabicPeriod"/>
            </a:pPr>
            <a:r>
              <a:rPr lang="fr-FR" sz="1800" dirty="0"/>
              <a:t>La prise en compte de la déclaration</a:t>
            </a:r>
          </a:p>
          <a:p>
            <a:pPr marL="342900" indent="-342900">
              <a:buFont typeface="+mj-lt"/>
              <a:buAutoNum type="arabicPeriod"/>
            </a:pPr>
            <a:r>
              <a:rPr lang="fr-FR" sz="1800" dirty="0"/>
              <a:t>L’accompagnement à la déclaration</a:t>
            </a:r>
          </a:p>
        </p:txBody>
      </p:sp>
      <p:sp>
        <p:nvSpPr>
          <p:cNvPr id="4" name="Espace réservé du numéro de diapositive 3"/>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F31815-FCF8-CF48-BD4B-7C0F13A35423}" type="slidenum">
              <a:rPr kumimoji="0" lang="fr-FR" sz="1000" b="0" i="0" u="none" strike="noStrike" kern="1200" cap="none" spc="0" normalizeH="0" baseline="0" noProof="0" smtClean="0">
                <a:ln>
                  <a:noFill/>
                </a:ln>
                <a:solidFill>
                  <a:prstClr val="black">
                    <a:tint val="75000"/>
                  </a:prstClr>
                </a:solidFill>
                <a:effectLst/>
                <a:uLnTx/>
                <a:uFillTx/>
                <a:latin typeface="Gotham Book"/>
                <a:ea typeface="+mn-ea"/>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fr-FR" sz="1000" b="0" i="0" u="none" strike="noStrike" kern="1200" cap="none" spc="0" normalizeH="0" baseline="0" noProof="0" dirty="0">
              <a:ln>
                <a:noFill/>
              </a:ln>
              <a:solidFill>
                <a:prstClr val="black">
                  <a:tint val="75000"/>
                </a:prstClr>
              </a:solidFill>
              <a:effectLst/>
              <a:uLnTx/>
              <a:uFillTx/>
              <a:latin typeface="Gotham Book"/>
              <a:ea typeface="+mn-ea"/>
            </a:endParaRPr>
          </a:p>
        </p:txBody>
      </p:sp>
      <p:pic>
        <p:nvPicPr>
          <p:cNvPr id="5" name="Diapo 2">
            <a:hlinkClick r:id="" action="ppaction://media"/>
            <a:extLst>
              <a:ext uri="{FF2B5EF4-FFF2-40B4-BE49-F238E27FC236}">
                <a16:creationId xmlns:a16="http://schemas.microsoft.com/office/drawing/2014/main" id="{2A18BBAC-E77C-154A-047D-5DCAD479F3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4869" y="6048924"/>
            <a:ext cx="406400" cy="406400"/>
          </a:xfrm>
          <a:prstGeom prst="rect">
            <a:avLst/>
          </a:prstGeom>
        </p:spPr>
      </p:pic>
    </p:spTree>
    <p:extLst>
      <p:ext uri="{BB962C8B-B14F-4D97-AF65-F5344CB8AC3E}">
        <p14:creationId xmlns:p14="http://schemas.microsoft.com/office/powerpoint/2010/main" val="2857103924"/>
      </p:ext>
    </p:extLst>
  </p:cSld>
  <p:clrMapOvr>
    <a:masterClrMapping/>
  </p:clrMapOvr>
  <mc:AlternateContent xmlns:mc="http://schemas.openxmlformats.org/markup-compatibility/2006" xmlns:p14="http://schemas.microsoft.com/office/powerpoint/2010/main">
    <mc:Choice Requires="p14">
      <p:transition spd="slow" p14:dur="2000" advTm="29029"/>
    </mc:Choice>
    <mc:Fallback xmlns="">
      <p:transition spd="slow" advTm="290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677BFEE-2329-4A0F-911C-C9967EE26EEE}"/>
              </a:ext>
            </a:extLst>
          </p:cNvPr>
          <p:cNvSpPr>
            <a:spLocks noGrp="1"/>
          </p:cNvSpPr>
          <p:nvPr>
            <p:ph type="sldNum" sz="quarter" idx="4"/>
          </p:nvPr>
        </p:nvSpPr>
        <p:spPr/>
        <p:txBody>
          <a:bodyPr/>
          <a:lstStyle/>
          <a:p>
            <a:fld id="{5DF31815-FCF8-CF48-BD4B-7C0F13A35423}" type="slidenum">
              <a:rPr lang="fr-FR" smtClean="0"/>
              <a:pPr/>
              <a:t>3</a:t>
            </a:fld>
            <a:endParaRPr lang="fr-FR" dirty="0"/>
          </a:p>
        </p:txBody>
      </p:sp>
      <p:sp>
        <p:nvSpPr>
          <p:cNvPr id="3" name="Titre 2">
            <a:extLst>
              <a:ext uri="{FF2B5EF4-FFF2-40B4-BE49-F238E27FC236}">
                <a16:creationId xmlns:a16="http://schemas.microsoft.com/office/drawing/2014/main" id="{70D93E2B-CA3F-4A21-8C10-E0F4C84B7DA1}"/>
              </a:ext>
            </a:extLst>
          </p:cNvPr>
          <p:cNvSpPr>
            <a:spLocks noGrp="1"/>
          </p:cNvSpPr>
          <p:nvPr>
            <p:ph type="ctrTitle"/>
          </p:nvPr>
        </p:nvSpPr>
        <p:spPr/>
        <p:txBody>
          <a:bodyPr>
            <a:normAutofit fontScale="90000"/>
          </a:bodyPr>
          <a:lstStyle/>
          <a:p>
            <a:r>
              <a:rPr lang="fr-FR" dirty="0"/>
              <a:t>L’Obligation d’Emploi de Travailleurs Handicapés (OETH)</a:t>
            </a:r>
          </a:p>
        </p:txBody>
      </p:sp>
      <p:graphicFrame>
        <p:nvGraphicFramePr>
          <p:cNvPr id="5" name="Diagramme 4">
            <a:extLst>
              <a:ext uri="{FF2B5EF4-FFF2-40B4-BE49-F238E27FC236}">
                <a16:creationId xmlns:a16="http://schemas.microsoft.com/office/drawing/2014/main" id="{6D01500B-15B1-4585-A4F1-97B98E9CEB3C}"/>
              </a:ext>
            </a:extLst>
          </p:cNvPr>
          <p:cNvGraphicFramePr/>
          <p:nvPr>
            <p:extLst>
              <p:ext uri="{D42A27DB-BD31-4B8C-83A1-F6EECF244321}">
                <p14:modId xmlns:p14="http://schemas.microsoft.com/office/powerpoint/2010/main" val="748765498"/>
              </p:ext>
            </p:extLst>
          </p:nvPr>
        </p:nvGraphicFramePr>
        <p:xfrm>
          <a:off x="3074755" y="1765988"/>
          <a:ext cx="5746513" cy="44798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Diapo 3Son enregistré">
            <a:hlinkClick r:id="" action="ppaction://media"/>
            <a:extLst>
              <a:ext uri="{FF2B5EF4-FFF2-40B4-BE49-F238E27FC236}">
                <a16:creationId xmlns:a16="http://schemas.microsoft.com/office/drawing/2014/main" id="{2DC691F8-A23F-1754-801F-321728122DA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90580" y="6359898"/>
            <a:ext cx="406400" cy="406400"/>
          </a:xfrm>
          <a:prstGeom prst="rect">
            <a:avLst/>
          </a:prstGeom>
        </p:spPr>
      </p:pic>
    </p:spTree>
    <p:extLst>
      <p:ext uri="{BB962C8B-B14F-4D97-AF65-F5344CB8AC3E}">
        <p14:creationId xmlns:p14="http://schemas.microsoft.com/office/powerpoint/2010/main" val="866282650"/>
      </p:ext>
    </p:extLst>
  </p:cSld>
  <p:clrMapOvr>
    <a:masterClrMapping/>
  </p:clrMapOvr>
  <mc:AlternateContent xmlns:mc="http://schemas.openxmlformats.org/markup-compatibility/2006" xmlns:p14="http://schemas.microsoft.com/office/powerpoint/2010/main">
    <mc:Choice Requires="p14">
      <p:transition spd="slow" p14:dur="2000" advTm="32356"/>
    </mc:Choice>
    <mc:Fallback xmlns="">
      <p:transition spd="slow" advTm="323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96F4440-B6D0-4344-83FA-60ABC4DB54C0}"/>
              </a:ext>
            </a:extLst>
          </p:cNvPr>
          <p:cNvSpPr>
            <a:spLocks noGrp="1"/>
          </p:cNvSpPr>
          <p:nvPr>
            <p:ph type="sldNum" sz="quarter" idx="4"/>
          </p:nvPr>
        </p:nvSpPr>
        <p:spPr/>
        <p:txBody>
          <a:bodyPr/>
          <a:lstStyle/>
          <a:p>
            <a:fld id="{5DF31815-FCF8-CF48-BD4B-7C0F13A35423}" type="slidenum">
              <a:rPr lang="fr-FR" smtClean="0"/>
              <a:pPr/>
              <a:t>4</a:t>
            </a:fld>
            <a:endParaRPr lang="fr-FR" dirty="0"/>
          </a:p>
        </p:txBody>
      </p:sp>
      <p:sp>
        <p:nvSpPr>
          <p:cNvPr id="3" name="Titre 2">
            <a:extLst>
              <a:ext uri="{FF2B5EF4-FFF2-40B4-BE49-F238E27FC236}">
                <a16:creationId xmlns:a16="http://schemas.microsoft.com/office/drawing/2014/main" id="{5ECF09EC-2E87-404D-BFD0-C9DE593C4037}"/>
              </a:ext>
            </a:extLst>
          </p:cNvPr>
          <p:cNvSpPr>
            <a:spLocks noGrp="1"/>
          </p:cNvSpPr>
          <p:nvPr>
            <p:ph type="ctrTitle"/>
          </p:nvPr>
        </p:nvSpPr>
        <p:spPr/>
        <p:txBody>
          <a:bodyPr>
            <a:normAutofit fontScale="90000"/>
          </a:bodyPr>
          <a:lstStyle/>
          <a:p>
            <a:r>
              <a:rPr lang="fr-FR" dirty="0"/>
              <a:t>Le principe de la déclaration</a:t>
            </a:r>
          </a:p>
        </p:txBody>
      </p:sp>
      <p:graphicFrame>
        <p:nvGraphicFramePr>
          <p:cNvPr id="5" name="Diagramme 4">
            <a:extLst>
              <a:ext uri="{FF2B5EF4-FFF2-40B4-BE49-F238E27FC236}">
                <a16:creationId xmlns:a16="http://schemas.microsoft.com/office/drawing/2014/main" id="{45B24406-9D52-4C7A-AC31-B3E344572FDB}"/>
              </a:ext>
            </a:extLst>
          </p:cNvPr>
          <p:cNvGraphicFramePr/>
          <p:nvPr>
            <p:extLst>
              <p:ext uri="{D42A27DB-BD31-4B8C-83A1-F6EECF244321}">
                <p14:modId xmlns:p14="http://schemas.microsoft.com/office/powerpoint/2010/main" val="2888932276"/>
              </p:ext>
            </p:extLst>
          </p:nvPr>
        </p:nvGraphicFramePr>
        <p:xfrm>
          <a:off x="1580827" y="1442804"/>
          <a:ext cx="7240442" cy="4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Diapo 4">
            <a:hlinkClick r:id="" action="ppaction://media"/>
            <a:extLst>
              <a:ext uri="{FF2B5EF4-FFF2-40B4-BE49-F238E27FC236}">
                <a16:creationId xmlns:a16="http://schemas.microsoft.com/office/drawing/2014/main" id="{76B750A1-2794-3C6E-2B41-502658D4579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754469" y="6065604"/>
            <a:ext cx="406400" cy="406400"/>
          </a:xfrm>
          <a:prstGeom prst="rect">
            <a:avLst/>
          </a:prstGeom>
        </p:spPr>
      </p:pic>
    </p:spTree>
    <p:extLst>
      <p:ext uri="{BB962C8B-B14F-4D97-AF65-F5344CB8AC3E}">
        <p14:creationId xmlns:p14="http://schemas.microsoft.com/office/powerpoint/2010/main" val="1404862619"/>
      </p:ext>
    </p:extLst>
  </p:cSld>
  <p:clrMapOvr>
    <a:masterClrMapping/>
  </p:clrMapOvr>
  <mc:AlternateContent xmlns:mc="http://schemas.openxmlformats.org/markup-compatibility/2006" xmlns:p14="http://schemas.microsoft.com/office/powerpoint/2010/main">
    <mc:Choice Requires="p14">
      <p:transition spd="slow" p14:dur="2000" advTm="70156"/>
    </mc:Choice>
    <mc:Fallback xmlns="">
      <p:transition spd="slow" advTm="701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F31815-FCF8-CF48-BD4B-7C0F13A35423}" type="slidenum">
              <a:rPr kumimoji="0" lang="fr-FR" sz="1000" b="0" i="0" u="none" strike="noStrike" kern="1200" cap="none" spc="0" normalizeH="0" baseline="0" noProof="0" smtClean="0">
                <a:ln>
                  <a:noFill/>
                </a:ln>
                <a:solidFill>
                  <a:prstClr val="black">
                    <a:tint val="75000"/>
                  </a:prstClr>
                </a:solidFill>
                <a:effectLst/>
                <a:uLnTx/>
                <a:uFillTx/>
                <a:latin typeface="Gotham Book"/>
                <a:ea typeface="+mn-ea"/>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fr-FR" sz="1000" b="0" i="0" u="none" strike="noStrike" kern="1200" cap="none" spc="0" normalizeH="0" baseline="0" noProof="0" dirty="0">
              <a:ln>
                <a:noFill/>
              </a:ln>
              <a:solidFill>
                <a:prstClr val="black">
                  <a:tint val="75000"/>
                </a:prstClr>
              </a:solidFill>
              <a:effectLst/>
              <a:uLnTx/>
              <a:uFillTx/>
              <a:latin typeface="Gotham Book"/>
              <a:ea typeface="+mn-ea"/>
            </a:endParaRPr>
          </a:p>
        </p:txBody>
      </p:sp>
      <p:sp>
        <p:nvSpPr>
          <p:cNvPr id="3" name="Titre 2"/>
          <p:cNvSpPr>
            <a:spLocks noGrp="1"/>
          </p:cNvSpPr>
          <p:nvPr>
            <p:ph type="ctrTitle"/>
          </p:nvPr>
        </p:nvSpPr>
        <p:spPr/>
        <p:txBody>
          <a:bodyPr>
            <a:normAutofit fontScale="90000"/>
          </a:bodyPr>
          <a:lstStyle/>
          <a:p>
            <a:pPr algn="ctr"/>
            <a:r>
              <a:rPr lang="fr-FR" dirty="0"/>
              <a:t>La déclaration au FIPHFP</a:t>
            </a:r>
          </a:p>
        </p:txBody>
      </p:sp>
      <p:graphicFrame>
        <p:nvGraphicFramePr>
          <p:cNvPr id="5" name="Diagramme 4">
            <a:extLst>
              <a:ext uri="{FF2B5EF4-FFF2-40B4-BE49-F238E27FC236}">
                <a16:creationId xmlns:a16="http://schemas.microsoft.com/office/drawing/2014/main" id="{50F0691F-E116-44F6-B404-D74CFB8549C6}"/>
              </a:ext>
            </a:extLst>
          </p:cNvPr>
          <p:cNvGraphicFramePr/>
          <p:nvPr>
            <p:extLst>
              <p:ext uri="{D42A27DB-BD31-4B8C-83A1-F6EECF244321}">
                <p14:modId xmlns:p14="http://schemas.microsoft.com/office/powerpoint/2010/main" val="4029803992"/>
              </p:ext>
            </p:extLst>
          </p:nvPr>
        </p:nvGraphicFramePr>
        <p:xfrm>
          <a:off x="2456331" y="1238865"/>
          <a:ext cx="6364938" cy="53074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Diapo 5">
            <a:hlinkClick r:id="" action="ppaction://media"/>
            <a:extLst>
              <a:ext uri="{FF2B5EF4-FFF2-40B4-BE49-F238E27FC236}">
                <a16:creationId xmlns:a16="http://schemas.microsoft.com/office/drawing/2014/main" id="{8FF91170-5681-F643-DDAC-6F259D57F05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01271" y="6046730"/>
            <a:ext cx="406400" cy="406400"/>
          </a:xfrm>
          <a:prstGeom prst="rect">
            <a:avLst/>
          </a:prstGeom>
        </p:spPr>
      </p:pic>
    </p:spTree>
    <p:extLst>
      <p:ext uri="{BB962C8B-B14F-4D97-AF65-F5344CB8AC3E}">
        <p14:creationId xmlns:p14="http://schemas.microsoft.com/office/powerpoint/2010/main" val="1733686419"/>
      </p:ext>
    </p:extLst>
  </p:cSld>
  <p:clrMapOvr>
    <a:masterClrMapping/>
  </p:clrMapOvr>
  <mc:AlternateContent xmlns:mc="http://schemas.openxmlformats.org/markup-compatibility/2006" xmlns:p14="http://schemas.microsoft.com/office/powerpoint/2010/main">
    <mc:Choice Requires="p14">
      <p:transition spd="slow" p14:dur="2000" advTm="89834"/>
    </mc:Choice>
    <mc:Fallback xmlns="">
      <p:transition spd="slow" advTm="898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6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F31815-FCF8-CF48-BD4B-7C0F13A35423}" type="slidenum">
              <a:rPr kumimoji="0" lang="fr-FR" sz="1000" b="0" i="0" u="none" strike="noStrike" kern="1200" cap="none" spc="0" normalizeH="0" baseline="0" noProof="0" smtClean="0">
                <a:ln>
                  <a:noFill/>
                </a:ln>
                <a:solidFill>
                  <a:prstClr val="black">
                    <a:tint val="75000"/>
                  </a:prstClr>
                </a:solidFill>
                <a:effectLst/>
                <a:uLnTx/>
                <a:uFillTx/>
                <a:latin typeface="Gotham Book"/>
                <a:ea typeface="+mn-ea"/>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fr-FR" sz="1000" b="0" i="0" u="none" strike="noStrike" kern="1200" cap="none" spc="0" normalizeH="0" baseline="0" noProof="0" dirty="0">
              <a:ln>
                <a:noFill/>
              </a:ln>
              <a:solidFill>
                <a:prstClr val="black">
                  <a:tint val="75000"/>
                </a:prstClr>
              </a:solidFill>
              <a:effectLst/>
              <a:uLnTx/>
              <a:uFillTx/>
              <a:latin typeface="Gotham Book"/>
              <a:ea typeface="+mn-ea"/>
            </a:endParaRPr>
          </a:p>
        </p:txBody>
      </p:sp>
      <p:sp>
        <p:nvSpPr>
          <p:cNvPr id="3" name="Titre 2"/>
          <p:cNvSpPr>
            <a:spLocks noGrp="1"/>
          </p:cNvSpPr>
          <p:nvPr>
            <p:ph type="ctrTitle"/>
          </p:nvPr>
        </p:nvSpPr>
        <p:spPr/>
        <p:txBody>
          <a:bodyPr>
            <a:normAutofit fontScale="90000"/>
          </a:bodyPr>
          <a:lstStyle/>
          <a:p>
            <a:pPr algn="ctr"/>
            <a:r>
              <a:rPr lang="fr-FR" dirty="0"/>
              <a:t>La campagne annuelle de déclaration</a:t>
            </a:r>
          </a:p>
        </p:txBody>
      </p:sp>
      <p:graphicFrame>
        <p:nvGraphicFramePr>
          <p:cNvPr id="5" name="Diagramme 4">
            <a:extLst>
              <a:ext uri="{FF2B5EF4-FFF2-40B4-BE49-F238E27FC236}">
                <a16:creationId xmlns:a16="http://schemas.microsoft.com/office/drawing/2014/main" id="{EA2D097C-1FEB-42C3-91EF-F49A11BC661D}"/>
              </a:ext>
            </a:extLst>
          </p:cNvPr>
          <p:cNvGraphicFramePr/>
          <p:nvPr>
            <p:extLst>
              <p:ext uri="{D42A27DB-BD31-4B8C-83A1-F6EECF244321}">
                <p14:modId xmlns:p14="http://schemas.microsoft.com/office/powerpoint/2010/main" val="1820260910"/>
              </p:ext>
            </p:extLst>
          </p:nvPr>
        </p:nvGraphicFramePr>
        <p:xfrm>
          <a:off x="2150049" y="1813301"/>
          <a:ext cx="6671219" cy="45878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Diapo 6">
            <a:hlinkClick r:id="" action="ppaction://media"/>
            <a:extLst>
              <a:ext uri="{FF2B5EF4-FFF2-40B4-BE49-F238E27FC236}">
                <a16:creationId xmlns:a16="http://schemas.microsoft.com/office/drawing/2014/main" id="{E04F4FA3-3240-00E6-D35B-FE735F648B2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30148" y="6177335"/>
            <a:ext cx="406400" cy="406400"/>
          </a:xfrm>
          <a:prstGeom prst="rect">
            <a:avLst/>
          </a:prstGeom>
        </p:spPr>
      </p:pic>
    </p:spTree>
    <p:extLst>
      <p:ext uri="{BB962C8B-B14F-4D97-AF65-F5344CB8AC3E}">
        <p14:creationId xmlns:p14="http://schemas.microsoft.com/office/powerpoint/2010/main" val="2023793032"/>
      </p:ext>
    </p:extLst>
  </p:cSld>
  <p:clrMapOvr>
    <a:masterClrMapping/>
  </p:clrMapOvr>
  <mc:AlternateContent xmlns:mc="http://schemas.openxmlformats.org/markup-compatibility/2006" xmlns:p14="http://schemas.microsoft.com/office/powerpoint/2010/main">
    <mc:Choice Requires="p14">
      <p:transition spd="slow" p14:dur="2000" advTm="61304"/>
    </mc:Choice>
    <mc:Fallback xmlns="">
      <p:transition spd="slow" advTm="613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F31815-FCF8-CF48-BD4B-7C0F13A35423}" type="slidenum">
              <a:rPr kumimoji="0" lang="fr-FR" sz="1000" b="0" i="0" u="none" strike="noStrike" kern="1200" cap="none" spc="0" normalizeH="0" baseline="0" noProof="0" smtClean="0">
                <a:ln>
                  <a:noFill/>
                </a:ln>
                <a:solidFill>
                  <a:prstClr val="black">
                    <a:tint val="75000"/>
                  </a:prstClr>
                </a:solidFill>
                <a:effectLst/>
                <a:uLnTx/>
                <a:uFillTx/>
                <a:latin typeface="Gotham Book"/>
                <a:ea typeface="+mn-ea"/>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fr-FR" sz="1000" b="0" i="0" u="none" strike="noStrike" kern="1200" cap="none" spc="0" normalizeH="0" baseline="0" noProof="0" dirty="0">
              <a:ln>
                <a:noFill/>
              </a:ln>
              <a:solidFill>
                <a:prstClr val="black">
                  <a:tint val="75000"/>
                </a:prstClr>
              </a:solidFill>
              <a:effectLst/>
              <a:uLnTx/>
              <a:uFillTx/>
              <a:latin typeface="Gotham Book"/>
              <a:ea typeface="+mn-ea"/>
            </a:endParaRPr>
          </a:p>
        </p:txBody>
      </p:sp>
      <p:sp>
        <p:nvSpPr>
          <p:cNvPr id="3" name="Titre 2"/>
          <p:cNvSpPr>
            <a:spLocks noGrp="1"/>
          </p:cNvSpPr>
          <p:nvPr>
            <p:ph type="ctrTitle"/>
          </p:nvPr>
        </p:nvSpPr>
        <p:spPr/>
        <p:txBody>
          <a:bodyPr>
            <a:normAutofit fontScale="90000"/>
          </a:bodyPr>
          <a:lstStyle/>
          <a:p>
            <a:pPr algn="ctr"/>
            <a:r>
              <a:rPr lang="fr-FR" dirty="0"/>
              <a:t>Que faire avant la campagne de déclaration</a:t>
            </a:r>
          </a:p>
        </p:txBody>
      </p:sp>
      <p:graphicFrame>
        <p:nvGraphicFramePr>
          <p:cNvPr id="5" name="Diagramme 4">
            <a:extLst>
              <a:ext uri="{FF2B5EF4-FFF2-40B4-BE49-F238E27FC236}">
                <a16:creationId xmlns:a16="http://schemas.microsoft.com/office/drawing/2014/main" id="{2376163C-64DD-4038-BE53-BDDB0420EB0C}"/>
              </a:ext>
            </a:extLst>
          </p:cNvPr>
          <p:cNvGraphicFramePr/>
          <p:nvPr>
            <p:extLst>
              <p:ext uri="{D42A27DB-BD31-4B8C-83A1-F6EECF244321}">
                <p14:modId xmlns:p14="http://schemas.microsoft.com/office/powerpoint/2010/main" val="2692526614"/>
              </p:ext>
            </p:extLst>
          </p:nvPr>
        </p:nvGraphicFramePr>
        <p:xfrm>
          <a:off x="2954627" y="1503336"/>
          <a:ext cx="6054461" cy="52629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Espace réservé du texte 4">
            <a:extLst>
              <a:ext uri="{FF2B5EF4-FFF2-40B4-BE49-F238E27FC236}">
                <a16:creationId xmlns:a16="http://schemas.microsoft.com/office/drawing/2014/main" id="{37B4EC37-3C41-4157-8164-9D0698D05B5F}"/>
              </a:ext>
            </a:extLst>
          </p:cNvPr>
          <p:cNvSpPr txBox="1">
            <a:spLocks/>
          </p:cNvSpPr>
          <p:nvPr/>
        </p:nvSpPr>
        <p:spPr>
          <a:xfrm>
            <a:off x="224118" y="3611534"/>
            <a:ext cx="2168899" cy="242350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FR" sz="1600" dirty="0">
                <a:solidFill>
                  <a:prstClr val="black"/>
                </a:solidFill>
              </a:rPr>
              <a:t>Il convient d’entendre :</a:t>
            </a:r>
          </a:p>
          <a:p>
            <a:pPr marL="285750" indent="-285750">
              <a:buFont typeface="Arial" panose="020B0604020202020204" pitchFamily="34" charset="0"/>
              <a:buChar char="•"/>
            </a:pPr>
            <a:r>
              <a:rPr lang="fr-FR" sz="1400" dirty="0">
                <a:solidFill>
                  <a:prstClr val="black"/>
                </a:solidFill>
              </a:rPr>
              <a:t>« </a:t>
            </a:r>
            <a:r>
              <a:rPr lang="fr-FR" sz="1400" b="1" dirty="0">
                <a:solidFill>
                  <a:prstClr val="black"/>
                </a:solidFill>
              </a:rPr>
              <a:t>Année N</a:t>
            </a:r>
            <a:r>
              <a:rPr lang="fr-FR" sz="1400" dirty="0">
                <a:solidFill>
                  <a:prstClr val="black"/>
                </a:solidFill>
              </a:rPr>
              <a:t> » : année civile au cours de laquelle est effectuée la déclaration (ex : 2024)</a:t>
            </a:r>
          </a:p>
          <a:p>
            <a:pPr marL="285750" indent="-285750">
              <a:buFont typeface="Arial" panose="020B0604020202020204" pitchFamily="34" charset="0"/>
              <a:buChar char="•"/>
            </a:pPr>
            <a:r>
              <a:rPr lang="fr-FR" sz="1400" dirty="0">
                <a:solidFill>
                  <a:prstClr val="black"/>
                </a:solidFill>
              </a:rPr>
              <a:t>« </a:t>
            </a:r>
            <a:r>
              <a:rPr lang="fr-FR" sz="1400" b="1" dirty="0">
                <a:solidFill>
                  <a:prstClr val="black"/>
                </a:solidFill>
              </a:rPr>
              <a:t>Année N-1</a:t>
            </a:r>
            <a:r>
              <a:rPr lang="fr-FR" sz="1400" dirty="0">
                <a:solidFill>
                  <a:prstClr val="black"/>
                </a:solidFill>
              </a:rPr>
              <a:t> » : année civile sur laquelle porte la déclaration (ex : 2023)</a:t>
            </a:r>
          </a:p>
          <a:p>
            <a:pPr marL="0" indent="0">
              <a:buNone/>
            </a:pPr>
            <a:endParaRPr lang="fr-FR" dirty="0"/>
          </a:p>
        </p:txBody>
      </p:sp>
      <p:pic>
        <p:nvPicPr>
          <p:cNvPr id="9" name="Diapo 7">
            <a:hlinkClick r:id="" action="ppaction://media"/>
            <a:extLst>
              <a:ext uri="{FF2B5EF4-FFF2-40B4-BE49-F238E27FC236}">
                <a16:creationId xmlns:a16="http://schemas.microsoft.com/office/drawing/2014/main" id="{CE54E7A8-4164-4806-6C6C-1ECCC8CD802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36026" y="6197973"/>
            <a:ext cx="406400" cy="406400"/>
          </a:xfrm>
          <a:prstGeom prst="rect">
            <a:avLst/>
          </a:prstGeom>
        </p:spPr>
      </p:pic>
    </p:spTree>
    <p:extLst>
      <p:ext uri="{BB962C8B-B14F-4D97-AF65-F5344CB8AC3E}">
        <p14:creationId xmlns:p14="http://schemas.microsoft.com/office/powerpoint/2010/main" val="3396822389"/>
      </p:ext>
    </p:extLst>
  </p:cSld>
  <p:clrMapOvr>
    <a:masterClrMapping/>
  </p:clrMapOvr>
  <mc:AlternateContent xmlns:mc="http://schemas.openxmlformats.org/markup-compatibility/2006" xmlns:p14="http://schemas.microsoft.com/office/powerpoint/2010/main">
    <mc:Choice Requires="p14">
      <p:transition spd="slow" p14:dur="2000" advTm="94239"/>
    </mc:Choice>
    <mc:Fallback xmlns="">
      <p:transition spd="slow" advTm="942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3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5DF31815-FCF8-CF48-BD4B-7C0F13A35423}" type="slidenum">
              <a:rPr lang="fr-FR" smtClean="0"/>
              <a:pPr/>
              <a:t>8</a:t>
            </a:fld>
            <a:endParaRPr lang="fr-FR" dirty="0"/>
          </a:p>
        </p:txBody>
      </p:sp>
      <p:sp>
        <p:nvSpPr>
          <p:cNvPr id="3" name="Titre 2"/>
          <p:cNvSpPr>
            <a:spLocks noGrp="1"/>
          </p:cNvSpPr>
          <p:nvPr>
            <p:ph type="ctrTitle"/>
          </p:nvPr>
        </p:nvSpPr>
        <p:spPr>
          <a:xfrm>
            <a:off x="4049057" y="344309"/>
            <a:ext cx="4996619" cy="499683"/>
          </a:xfrm>
        </p:spPr>
        <p:txBody>
          <a:bodyPr>
            <a:normAutofit fontScale="90000"/>
          </a:bodyPr>
          <a:lstStyle/>
          <a:p>
            <a:pPr algn="ctr"/>
            <a:r>
              <a:rPr lang="fr-FR" dirty="0"/>
              <a:t>La prise en compte de la déclaration</a:t>
            </a:r>
          </a:p>
        </p:txBody>
      </p:sp>
      <p:graphicFrame>
        <p:nvGraphicFramePr>
          <p:cNvPr id="5" name="Diagramme 4">
            <a:extLst>
              <a:ext uri="{FF2B5EF4-FFF2-40B4-BE49-F238E27FC236}">
                <a16:creationId xmlns:a16="http://schemas.microsoft.com/office/drawing/2014/main" id="{A243BC76-83E3-4660-99C6-18BCD696200A}"/>
              </a:ext>
            </a:extLst>
          </p:cNvPr>
          <p:cNvGraphicFramePr/>
          <p:nvPr>
            <p:extLst>
              <p:ext uri="{D42A27DB-BD31-4B8C-83A1-F6EECF244321}">
                <p14:modId xmlns:p14="http://schemas.microsoft.com/office/powerpoint/2010/main" val="3829407869"/>
              </p:ext>
            </p:extLst>
          </p:nvPr>
        </p:nvGraphicFramePr>
        <p:xfrm>
          <a:off x="1526433" y="1565329"/>
          <a:ext cx="7183614" cy="49483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Diapo 8">
            <a:hlinkClick r:id="" action="ppaction://media"/>
            <a:extLst>
              <a:ext uri="{FF2B5EF4-FFF2-40B4-BE49-F238E27FC236}">
                <a16:creationId xmlns:a16="http://schemas.microsoft.com/office/drawing/2014/main" id="{D545647D-B743-DC6E-CF42-C2022ACD167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87899" y="6030395"/>
            <a:ext cx="406400" cy="406400"/>
          </a:xfrm>
          <a:prstGeom prst="rect">
            <a:avLst/>
          </a:prstGeom>
        </p:spPr>
      </p:pic>
    </p:spTree>
    <p:extLst>
      <p:ext uri="{BB962C8B-B14F-4D97-AF65-F5344CB8AC3E}">
        <p14:creationId xmlns:p14="http://schemas.microsoft.com/office/powerpoint/2010/main" val="2630431626"/>
      </p:ext>
    </p:extLst>
  </p:cSld>
  <p:clrMapOvr>
    <a:masterClrMapping/>
  </p:clrMapOvr>
  <mc:AlternateContent xmlns:mc="http://schemas.openxmlformats.org/markup-compatibility/2006" xmlns:p14="http://schemas.microsoft.com/office/powerpoint/2010/main">
    <mc:Choice Requires="p14">
      <p:transition spd="slow" p14:dur="2000" advTm="62397"/>
    </mc:Choice>
    <mc:Fallback xmlns="">
      <p:transition spd="slow" advTm="623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F31815-FCF8-CF48-BD4B-7C0F13A35423}" type="slidenum">
              <a:rPr kumimoji="0" lang="fr-FR" sz="1000" b="0" i="0" u="none" strike="noStrike" kern="1200" cap="none" spc="0" normalizeH="0" baseline="0" noProof="0" smtClean="0">
                <a:ln>
                  <a:noFill/>
                </a:ln>
                <a:solidFill>
                  <a:prstClr val="black">
                    <a:tint val="75000"/>
                  </a:prstClr>
                </a:solidFill>
                <a:effectLst/>
                <a:uLnTx/>
                <a:uFillTx/>
                <a:latin typeface="Gotham Book"/>
                <a:ea typeface="+mn-ea"/>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fr-FR" sz="1000" b="0" i="0" u="none" strike="noStrike" kern="1200" cap="none" spc="0" normalizeH="0" baseline="0" noProof="0" dirty="0">
              <a:ln>
                <a:noFill/>
              </a:ln>
              <a:solidFill>
                <a:prstClr val="black">
                  <a:tint val="75000"/>
                </a:prstClr>
              </a:solidFill>
              <a:effectLst/>
              <a:uLnTx/>
              <a:uFillTx/>
              <a:latin typeface="Gotham Book"/>
              <a:ea typeface="+mn-ea"/>
            </a:endParaRPr>
          </a:p>
        </p:txBody>
      </p:sp>
      <p:sp>
        <p:nvSpPr>
          <p:cNvPr id="3" name="Titre 2"/>
          <p:cNvSpPr>
            <a:spLocks noGrp="1"/>
          </p:cNvSpPr>
          <p:nvPr>
            <p:ph type="ctrTitle"/>
          </p:nvPr>
        </p:nvSpPr>
        <p:spPr>
          <a:xfrm>
            <a:off x="4049057" y="311639"/>
            <a:ext cx="4772211" cy="499683"/>
          </a:xfrm>
        </p:spPr>
        <p:txBody>
          <a:bodyPr>
            <a:normAutofit fontScale="90000"/>
          </a:bodyPr>
          <a:lstStyle/>
          <a:p>
            <a:pPr algn="ctr"/>
            <a:r>
              <a:rPr lang="fr-FR" dirty="0"/>
              <a:t>L’accompagnement à la déclaration</a:t>
            </a:r>
          </a:p>
        </p:txBody>
      </p:sp>
      <p:graphicFrame>
        <p:nvGraphicFramePr>
          <p:cNvPr id="4" name="Diagramme 3">
            <a:extLst>
              <a:ext uri="{FF2B5EF4-FFF2-40B4-BE49-F238E27FC236}">
                <a16:creationId xmlns:a16="http://schemas.microsoft.com/office/drawing/2014/main" id="{66B85448-8310-4E86-B8AD-F5021CEC011D}"/>
              </a:ext>
            </a:extLst>
          </p:cNvPr>
          <p:cNvGraphicFramePr/>
          <p:nvPr>
            <p:extLst>
              <p:ext uri="{D42A27DB-BD31-4B8C-83A1-F6EECF244321}">
                <p14:modId xmlns:p14="http://schemas.microsoft.com/office/powerpoint/2010/main" val="2152400951"/>
              </p:ext>
            </p:extLst>
          </p:nvPr>
        </p:nvGraphicFramePr>
        <p:xfrm>
          <a:off x="3157439" y="2092271"/>
          <a:ext cx="5799748" cy="44540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Diapo 9">
            <a:hlinkClick r:id="" action="ppaction://media"/>
            <a:extLst>
              <a:ext uri="{FF2B5EF4-FFF2-40B4-BE49-F238E27FC236}">
                <a16:creationId xmlns:a16="http://schemas.microsoft.com/office/drawing/2014/main" id="{DB2DF933-C1FD-5D8F-4A44-37F64726D6C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74527" y="6123117"/>
            <a:ext cx="406400" cy="406400"/>
          </a:xfrm>
          <a:prstGeom prst="rect">
            <a:avLst/>
          </a:prstGeom>
        </p:spPr>
      </p:pic>
    </p:spTree>
    <p:extLst>
      <p:ext uri="{BB962C8B-B14F-4D97-AF65-F5344CB8AC3E}">
        <p14:creationId xmlns:p14="http://schemas.microsoft.com/office/powerpoint/2010/main" val="249022452"/>
      </p:ext>
    </p:extLst>
  </p:cSld>
  <p:clrMapOvr>
    <a:masterClrMapping/>
  </p:clrMapOvr>
  <mc:AlternateContent xmlns:mc="http://schemas.openxmlformats.org/markup-compatibility/2006" xmlns:p14="http://schemas.microsoft.com/office/powerpoint/2010/main">
    <mc:Choice Requires="p14">
      <p:transition spd="slow" p14:dur="2000" advTm="24737"/>
    </mc:Choice>
    <mc:Fallback xmlns="">
      <p:transition spd="slow" advTm="247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3828</TotalTime>
  <Words>1721</Words>
  <Application>Microsoft Office PowerPoint</Application>
  <PresentationFormat>Affichage à l'écran (4:3)</PresentationFormat>
  <Paragraphs>127</Paragraphs>
  <Slides>10</Slides>
  <Notes>10</Notes>
  <HiddenSlides>0</HiddenSlides>
  <MMClips>9</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10</vt:i4>
      </vt:variant>
    </vt:vector>
  </HeadingPairs>
  <TitlesOfParts>
    <vt:vector size="17" baseType="lpstr">
      <vt:lpstr>Arial</vt:lpstr>
      <vt:lpstr>B Lubalin Graph Demi</vt:lpstr>
      <vt:lpstr>Calibri</vt:lpstr>
      <vt:lpstr>Gotham Bold</vt:lpstr>
      <vt:lpstr>Gotham Book</vt:lpstr>
      <vt:lpstr>Lubalin Graph</vt:lpstr>
      <vt:lpstr>Thème Office</vt:lpstr>
      <vt:lpstr>La campagne de déclaration au FIPHFP</vt:lpstr>
      <vt:lpstr>Présentation PowerPoint</vt:lpstr>
      <vt:lpstr>L’Obligation d’Emploi de Travailleurs Handicapés (OETH)</vt:lpstr>
      <vt:lpstr>Le principe de la déclaration</vt:lpstr>
      <vt:lpstr>La déclaration au FIPHFP</vt:lpstr>
      <vt:lpstr>La campagne annuelle de déclaration</vt:lpstr>
      <vt:lpstr>Que faire avant la campagne de déclaration</vt:lpstr>
      <vt:lpstr>La prise en compte de la déclaration</vt:lpstr>
      <vt:lpstr>L’accompagnement à la déclaration</vt:lpstr>
      <vt:lpstr>Présentation PowerPoint</vt:lpstr>
    </vt:vector>
  </TitlesOfParts>
  <Company>TBWA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TBWA TBWA</dc:creator>
  <cp:lastModifiedBy>Condere, Thierry</cp:lastModifiedBy>
  <cp:revision>287</cp:revision>
  <cp:lastPrinted>2020-11-26T11:37:32Z</cp:lastPrinted>
  <dcterms:created xsi:type="dcterms:W3CDTF">2016-08-02T10:02:28Z</dcterms:created>
  <dcterms:modified xsi:type="dcterms:W3CDTF">2024-01-25T11:03:22Z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5861b9d-47cf-4fa9-b565-a0b0c80f812c_Enabled">
    <vt:lpwstr>true</vt:lpwstr>
  </property>
  <property fmtid="{D5CDD505-2E9C-101B-9397-08002B2CF9AE}" pid="3" name="MSIP_Label_95861b9d-47cf-4fa9-b565-a0b0c80f812c_SetDate">
    <vt:lpwstr>2021-01-26T12:04:27Z</vt:lpwstr>
  </property>
  <property fmtid="{D5CDD505-2E9C-101B-9397-08002B2CF9AE}" pid="4" name="MSIP_Label_95861b9d-47cf-4fa9-b565-a0b0c80f812c_Method">
    <vt:lpwstr>Privileged</vt:lpwstr>
  </property>
  <property fmtid="{D5CDD505-2E9C-101B-9397-08002B2CF9AE}" pid="5" name="MSIP_Label_95861b9d-47cf-4fa9-b565-a0b0c80f812c_Name">
    <vt:lpwstr>95861b9d-47cf-4fa9-b565-a0b0c80f812c</vt:lpwstr>
  </property>
  <property fmtid="{D5CDD505-2E9C-101B-9397-08002B2CF9AE}" pid="6" name="MSIP_Label_95861b9d-47cf-4fa9-b565-a0b0c80f812c_SiteId">
    <vt:lpwstr>6eab6365-8194-49c6-a4d0-e2d1a0fbeb74</vt:lpwstr>
  </property>
  <property fmtid="{D5CDD505-2E9C-101B-9397-08002B2CF9AE}" pid="7" name="MSIP_Label_95861b9d-47cf-4fa9-b565-a0b0c80f812c_ActionId">
    <vt:lpwstr>5d09da38-98ea-475c-992c-66fa029a4e3a</vt:lpwstr>
  </property>
  <property fmtid="{D5CDD505-2E9C-101B-9397-08002B2CF9AE}" pid="8" name="MSIP_Label_95861b9d-47cf-4fa9-b565-a0b0c80f812c_ContentBits">
    <vt:lpwstr>0</vt:lpwstr>
  </property>
</Properties>
</file>