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5" r:id="rId2"/>
  </p:sldMasterIdLst>
  <p:notesMasterIdLst>
    <p:notesMasterId r:id="rId9"/>
  </p:notesMasterIdLst>
  <p:handoutMasterIdLst>
    <p:handoutMasterId r:id="rId10"/>
  </p:handoutMasterIdLst>
  <p:sldIdLst>
    <p:sldId id="256" r:id="rId3"/>
    <p:sldId id="643" r:id="rId4"/>
    <p:sldId id="642" r:id="rId5"/>
    <p:sldId id="644" r:id="rId6"/>
    <p:sldId id="645" r:id="rId7"/>
    <p:sldId id="624" r:id="rId8"/>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E1272"/>
    <a:srgbClr val="EB7706"/>
    <a:srgbClr val="4D193D"/>
    <a:srgbClr val="009288"/>
    <a:srgbClr val="591B47"/>
    <a:srgbClr val="DE371C"/>
    <a:srgbClr val="911C75"/>
    <a:srgbClr val="5D244C"/>
    <a:srgbClr val="86A224"/>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908"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98D262-A7D8-BC4E-9915-0AF2C49FF490}" type="datetime1">
              <a:rPr lang="fr-FR" smtClean="0"/>
              <a:t>03/10/2023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E023CCF-1EFE-9540-A374-60BEF7C7F11F}" type="slidenum">
              <a:rPr lang="fr-FR" smtClean="0"/>
              <a:t>‹N°›</a:t>
            </a:fld>
            <a:endParaRPr lang="fr-FR"/>
          </a:p>
        </p:txBody>
      </p:sp>
    </p:spTree>
    <p:extLst>
      <p:ext uri="{BB962C8B-B14F-4D97-AF65-F5344CB8AC3E}">
        <p14:creationId xmlns:p14="http://schemas.microsoft.com/office/powerpoint/2010/main" val="1377068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EC0A207-57D1-EA4C-806E-5709547D46DE}" type="datetime1">
              <a:rPr lang="fr-FR" smtClean="0"/>
              <a:t>03/10/2023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D8A1F0-633B-DE49-A393-794EECAA69FA}" type="slidenum">
              <a:rPr lang="fr-FR" smtClean="0"/>
              <a:t>‹N°›</a:t>
            </a:fld>
            <a:endParaRPr lang="fr-FR"/>
          </a:p>
        </p:txBody>
      </p:sp>
    </p:spTree>
    <p:extLst>
      <p:ext uri="{BB962C8B-B14F-4D97-AF65-F5344CB8AC3E}">
        <p14:creationId xmlns:p14="http://schemas.microsoft.com/office/powerpoint/2010/main" val="408493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solidFill>
                  <a:prstClr val="black"/>
                </a:solidFill>
              </a:rPr>
              <a:t>Cette présentation a pour objectif de vous détailler les éléments constitutifs de la déclaration et de vous expliquer comment est calculer votre contribution au FIPHFP.</a:t>
            </a:r>
          </a:p>
          <a:p>
            <a:pPr lvl="0" algn="just"/>
            <a:endParaRPr lang="fr-FR" dirty="0">
              <a:solidFill>
                <a:prstClr val="black"/>
              </a:solidFill>
            </a:endParaRPr>
          </a:p>
          <a:p>
            <a:pPr lvl="0" algn="just"/>
            <a:r>
              <a:rPr lang="fr-FR" dirty="0">
                <a:solidFill>
                  <a:prstClr val="black"/>
                </a:solidFill>
              </a:rPr>
              <a:t>Ce tutoriel ne va pas vous donner d’explications sur chaque donnée nécessaire à votre déclaration et au calcul de votre contribution. </a:t>
            </a:r>
          </a:p>
          <a:p>
            <a:pPr lvl="0" algn="just"/>
            <a:endParaRPr lang="fr-FR" dirty="0">
              <a:solidFill>
                <a:prstClr val="black"/>
              </a:solidFill>
            </a:endParaRPr>
          </a:p>
          <a:p>
            <a:pPr lvl="0" algn="just"/>
            <a:r>
              <a:rPr lang="fr-FR" dirty="0">
                <a:solidFill>
                  <a:prstClr val="black"/>
                </a:solidFill>
              </a:rPr>
              <a:t>Si vous souhaitez avoir des précisions sur chacun des éléments, je vous invite à consulter l’aide générale à la déclaration ainsi que les tutoriels par thématique. Vous y trouverez toutes les informations nécessaires à votre compréhension.</a:t>
            </a:r>
          </a:p>
          <a:p>
            <a:pPr algn="just"/>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1</a:t>
            </a:fld>
            <a:endParaRPr lang="fr-FR"/>
          </a:p>
        </p:txBody>
      </p:sp>
    </p:spTree>
    <p:extLst>
      <p:ext uri="{BB962C8B-B14F-4D97-AF65-F5344CB8AC3E}">
        <p14:creationId xmlns:p14="http://schemas.microsoft.com/office/powerpoint/2010/main" val="158421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lgn="just"/>
            <a:r>
              <a:rPr lang="fr-FR" dirty="0">
                <a:solidFill>
                  <a:prstClr val="black"/>
                </a:solidFill>
              </a:rPr>
              <a:t>A titre liminaire, il convient d’entendre par « Année N », l’année civile au cours de laquelle est effectuée la déclaration (ex : 2021) et par « Année N-1 », l’année civile sur laquelle porte la déclaration (ex : 2020)</a:t>
            </a:r>
          </a:p>
          <a:p>
            <a:pPr lvl="0" algn="just"/>
            <a:r>
              <a:rPr lang="fr-FR" dirty="0">
                <a:solidFill>
                  <a:prstClr val="black"/>
                </a:solidFill>
              </a:rPr>
              <a:t>Autre précision, les éléments en marron clair concernent les données que vous devez saisir lors de votre déclaration, les données en marron foncé sont calculées automatiquement après validation de votre saisie.</a:t>
            </a:r>
          </a:p>
          <a:p>
            <a:pPr lvl="0" algn="just"/>
            <a:r>
              <a:rPr lang="fr-FR" dirty="0">
                <a:solidFill>
                  <a:prstClr val="black"/>
                </a:solidFill>
              </a:rPr>
              <a:t>Vous  devez tout d’abord saisir votre effectif en Equivalent Temps Plein ETP au 31 décembre N-1  afin de déterminer si vous êtes ou non assujettis au FIPHFP. Si vous avez saisi un effectif inférieur à 20 ETP, vous n’aurez plus qu’à valider votre déclaration. </a:t>
            </a:r>
          </a:p>
          <a:p>
            <a:pPr lvl="0" algn="just"/>
            <a:r>
              <a:rPr lang="fr-FR" dirty="0">
                <a:solidFill>
                  <a:prstClr val="black"/>
                </a:solidFill>
              </a:rPr>
              <a:t>Si vous avez saisi un ETP supérieur ou égal à 20, vous devrez alors saisir tous les éléments de la déclaration.</a:t>
            </a:r>
          </a:p>
          <a:p>
            <a:pPr lvl="0" algn="just"/>
            <a:r>
              <a:rPr lang="fr-FR" dirty="0">
                <a:solidFill>
                  <a:prstClr val="black"/>
                </a:solidFill>
              </a:rPr>
              <a:t>Vous devrez tout d’abord indiqué votre Effectif Total Rémunéré au 31 décembre N-1. Cette donnée va  permettre de déterminer le  nombre légal de BOE que vous devez avoir dans vos effectifs pour atteindre le taux de 6%. </a:t>
            </a:r>
          </a:p>
          <a:p>
            <a:pPr lvl="0" algn="just"/>
            <a:r>
              <a:rPr lang="fr-FR" dirty="0">
                <a:solidFill>
                  <a:prstClr val="black"/>
                </a:solidFill>
              </a:rPr>
              <a:t>Vous allez ensuite saisir le nombre de BOE que vous avez dans vos effectifs au 31 décembre N-1 en précisant le nombre de vos BOE que vous pouvez valoriser à 1,5 compte-tenu de leur âge et de la date de reconnaissance de la qualité de BOE.</a:t>
            </a:r>
          </a:p>
          <a:p>
            <a:pPr lvl="0" algn="just"/>
            <a:r>
              <a:rPr lang="fr-FR" dirty="0">
                <a:solidFill>
                  <a:prstClr val="black"/>
                </a:solidFill>
              </a:rPr>
              <a:t>Une fois totalisé le nombre total de vos BOE, vous allez pouvoir connaître votre taux d’emploi direct.</a:t>
            </a:r>
          </a:p>
          <a:p>
            <a:pPr lvl="0" algn="just"/>
            <a:r>
              <a:rPr lang="fr-FR" dirty="0">
                <a:solidFill>
                  <a:prstClr val="black"/>
                </a:solidFill>
              </a:rPr>
              <a:t>Le calcul du nombre d’unités manquantes pour atteindre votre taux d’emploi va être calculé automatiquement et permettre de déterminer le montant de votre contribution annuelle.</a:t>
            </a:r>
          </a:p>
          <a:p>
            <a:pPr algn="just"/>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2</a:t>
            </a:fld>
            <a:endParaRPr lang="fr-FR"/>
          </a:p>
        </p:txBody>
      </p:sp>
    </p:spTree>
    <p:extLst>
      <p:ext uri="{BB962C8B-B14F-4D97-AF65-F5344CB8AC3E}">
        <p14:creationId xmlns:p14="http://schemas.microsoft.com/office/powerpoint/2010/main" val="85423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lgn="just"/>
            <a:r>
              <a:rPr lang="fr-FR" dirty="0">
                <a:solidFill>
                  <a:prstClr val="black"/>
                </a:solidFill>
              </a:rPr>
              <a:t>Vous allez saisir, s’il y a lieu, le montant indiqué sur votre attestation annuelle transmise dans le cadre de contrats de fourniture, de sous-traitance ou de prestations de service avec des entreprises adaptées, des établissements ou services d’aide par le travail ou avec des travailleurs indépendants handicapés. Ce montant sera plafonné en fonction de votre taux d’emploi direct.</a:t>
            </a:r>
          </a:p>
          <a:p>
            <a:pPr lvl="0" algn="just"/>
            <a:endParaRPr lang="fr-FR" dirty="0">
              <a:solidFill>
                <a:prstClr val="black"/>
              </a:solidFill>
            </a:endParaRPr>
          </a:p>
          <a:p>
            <a:pPr lvl="0" algn="just"/>
            <a:r>
              <a:rPr lang="fr-FR" dirty="0">
                <a:solidFill>
                  <a:prstClr val="black"/>
                </a:solidFill>
              </a:rPr>
              <a:t>Ensuite, vous indiquerez si c’est le cas, le montant des dépenses que vous avez affecté à des mesures adoptées en vue de faciliter l’accueil, l’insertion ou le maintien dans l’emploi des personnes handicapés. Ce montant sera plafonné à 10% du montant de la contribution annuelle calculée précédemment.</a:t>
            </a:r>
          </a:p>
          <a:p>
            <a:pPr lvl="0" algn="just"/>
            <a:endParaRPr lang="fr-FR" dirty="0">
              <a:solidFill>
                <a:prstClr val="black"/>
              </a:solidFill>
            </a:endParaRPr>
          </a:p>
          <a:p>
            <a:pPr lvl="0" algn="just"/>
            <a:r>
              <a:rPr lang="fr-FR" dirty="0">
                <a:solidFill>
                  <a:prstClr val="black"/>
                </a:solidFill>
              </a:rPr>
              <a:t>Il sera alors calculé automatiquement le montant de votre contribution exigible.</a:t>
            </a:r>
          </a:p>
          <a:p>
            <a:pPr lvl="0" algn="just"/>
            <a:endParaRPr lang="fr-FR" dirty="0">
              <a:solidFill>
                <a:prstClr val="black"/>
              </a:solidFill>
            </a:endParaRPr>
          </a:p>
          <a:p>
            <a:pPr lvl="0" algn="just"/>
            <a:r>
              <a:rPr lang="fr-FR" dirty="0">
                <a:solidFill>
                  <a:prstClr val="black"/>
                </a:solidFill>
              </a:rPr>
              <a:t>Vous pourrez éventuellement enfin saisir le montant des dépenses consacrées à la rémunération des personnels affectés à des missions d’aide à l’accueil, à l’intégration et à l’accompagnement des élèves et étudiants. Le montant sera plafonnée à 90 % de la contribution exigible pour la déclaration 2021 et à 80 % à compter de la campagne de déclaration 2022.</a:t>
            </a:r>
          </a:p>
          <a:p>
            <a:pPr lvl="0" algn="just"/>
            <a:endParaRPr lang="fr-FR" dirty="0">
              <a:solidFill>
                <a:prstClr val="black"/>
              </a:solidFill>
            </a:endParaRPr>
          </a:p>
          <a:p>
            <a:pPr lvl="0" algn="just"/>
            <a:r>
              <a:rPr lang="fr-FR" dirty="0">
                <a:solidFill>
                  <a:prstClr val="black"/>
                </a:solidFill>
              </a:rPr>
              <a:t>Le système pourra ainsi calculer le montant de la contribution due.</a:t>
            </a:r>
          </a:p>
          <a:p>
            <a:pPr algn="just"/>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3</a:t>
            </a:fld>
            <a:endParaRPr lang="fr-FR"/>
          </a:p>
        </p:txBody>
      </p:sp>
    </p:spTree>
    <p:extLst>
      <p:ext uri="{BB962C8B-B14F-4D97-AF65-F5344CB8AC3E}">
        <p14:creationId xmlns:p14="http://schemas.microsoft.com/office/powerpoint/2010/main" val="59679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solidFill>
                  <a:prstClr val="black"/>
                </a:solidFill>
              </a:rPr>
              <a:t>Votre contribution due au FIPHFP est calculée de la manière suivante.</a:t>
            </a:r>
          </a:p>
          <a:p>
            <a:pPr lvl="0" algn="just"/>
            <a:endParaRPr lang="fr-FR" dirty="0">
              <a:solidFill>
                <a:prstClr val="black"/>
              </a:solidFill>
            </a:endParaRPr>
          </a:p>
          <a:p>
            <a:pPr lvl="0" algn="just"/>
            <a:r>
              <a:rPr lang="fr-FR" dirty="0">
                <a:solidFill>
                  <a:prstClr val="black"/>
                </a:solidFill>
              </a:rPr>
              <a:t>On va partir du nombre d’unités manquantes qui a été déterminé au regard des BOE déclarés par rapport au nombre de BOE légal.</a:t>
            </a:r>
          </a:p>
          <a:p>
            <a:pPr lvl="0" algn="just"/>
            <a:endParaRPr lang="fr-FR" dirty="0">
              <a:solidFill>
                <a:prstClr val="black"/>
              </a:solidFill>
            </a:endParaRPr>
          </a:p>
          <a:p>
            <a:pPr lvl="0" algn="just"/>
            <a:r>
              <a:rPr lang="fr-FR" dirty="0">
                <a:solidFill>
                  <a:prstClr val="black"/>
                </a:solidFill>
              </a:rPr>
              <a:t>Ce nombre va être multiplié par un montant unitaire qui est déterminé en fonction de votre effectif. Il s’élève à 400 si votre effectif total est entre 20 et 249, à 500 s’il est entre 250 et 749 et à 600 s’il est au-delà de 750.</a:t>
            </a:r>
          </a:p>
          <a:p>
            <a:pPr lvl="0" algn="just"/>
            <a:endParaRPr lang="fr-FR" dirty="0">
              <a:solidFill>
                <a:prstClr val="black"/>
              </a:solidFill>
            </a:endParaRPr>
          </a:p>
          <a:p>
            <a:pPr lvl="0" algn="just"/>
            <a:r>
              <a:rPr lang="fr-FR" dirty="0">
                <a:solidFill>
                  <a:prstClr val="black"/>
                </a:solidFill>
              </a:rPr>
              <a:t>Ensuite, on va multiplier par le SMIC horaire au 31 décembre N-1.</a:t>
            </a:r>
          </a:p>
          <a:p>
            <a:pPr lvl="0" algn="just"/>
            <a:endParaRPr lang="fr-FR" dirty="0">
              <a:solidFill>
                <a:prstClr val="black"/>
              </a:solidFill>
            </a:endParaRPr>
          </a:p>
          <a:p>
            <a:pPr lvl="0" algn="just"/>
            <a:r>
              <a:rPr lang="fr-FR" dirty="0">
                <a:solidFill>
                  <a:prstClr val="black"/>
                </a:solidFill>
              </a:rPr>
              <a:t>Vont être déduits de la contribution annuelles les montants plafonnés des dépenses de sous-traitance et des dépenses d’insertion et de maintien dans l’emploi afin de déterminer le montant de votre contribution exigible.</a:t>
            </a:r>
          </a:p>
          <a:p>
            <a:pPr lvl="0" algn="just"/>
            <a:endParaRPr lang="fr-FR" dirty="0">
              <a:solidFill>
                <a:prstClr val="black"/>
              </a:solidFill>
            </a:endParaRPr>
          </a:p>
          <a:p>
            <a:pPr lvl="0" algn="just"/>
            <a:r>
              <a:rPr lang="fr-FR" dirty="0">
                <a:solidFill>
                  <a:prstClr val="black"/>
                </a:solidFill>
              </a:rPr>
              <a:t>Enfin, le montant plafonné des dépenses d’accompagnement des élèves et des étudiants va venir en déduction afin de déterminer le montant de votre contribution due.</a:t>
            </a:r>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4</a:t>
            </a:fld>
            <a:endParaRPr lang="fr-FR"/>
          </a:p>
        </p:txBody>
      </p:sp>
    </p:spTree>
    <p:extLst>
      <p:ext uri="{BB962C8B-B14F-4D97-AF65-F5344CB8AC3E}">
        <p14:creationId xmlns:p14="http://schemas.microsoft.com/office/powerpoint/2010/main" val="201118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solidFill>
                  <a:prstClr val="black"/>
                </a:solidFill>
              </a:rPr>
              <a:t>A défaut de déclaration et de régularisation dans le délai d’un mois après une mise en demeure adressée par le gestionnaire du fonds, l’employeur est considéré comme ne satisfaisant pas à l’obligation d’emploi. Le montant de la contribution est alors calculé en retenant la proportion de 6 % de l’effectif total rémunéré.</a:t>
            </a:r>
          </a:p>
          <a:p>
            <a:pPr algn="just"/>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5</a:t>
            </a:fld>
            <a:endParaRPr lang="fr-FR"/>
          </a:p>
        </p:txBody>
      </p:sp>
    </p:spTree>
    <p:extLst>
      <p:ext uri="{BB962C8B-B14F-4D97-AF65-F5344CB8AC3E}">
        <p14:creationId xmlns:p14="http://schemas.microsoft.com/office/powerpoint/2010/main" val="283982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6</a:t>
            </a:fld>
            <a:endParaRPr lang="fr-FR"/>
          </a:p>
        </p:txBody>
      </p:sp>
    </p:spTree>
    <p:extLst>
      <p:ext uri="{BB962C8B-B14F-4D97-AF65-F5344CB8AC3E}">
        <p14:creationId xmlns:p14="http://schemas.microsoft.com/office/powerpoint/2010/main" val="1929831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2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grpSp>
        <p:nvGrpSpPr>
          <p:cNvPr id="7" name="Grouper 6"/>
          <p:cNvGrpSpPr/>
          <p:nvPr userDrawn="1"/>
        </p:nvGrpSpPr>
        <p:grpSpPr>
          <a:xfrm>
            <a:off x="0" y="0"/>
            <a:ext cx="9144000" cy="6858000"/>
            <a:chOff x="0" y="0"/>
            <a:chExt cx="9144000" cy="6858000"/>
          </a:xfrm>
        </p:grpSpPr>
        <p:grpSp>
          <p:nvGrpSpPr>
            <p:cNvPr id="6" name="Grouper 5"/>
            <p:cNvGrpSpPr/>
            <p:nvPr userDrawn="1"/>
          </p:nvGrpSpPr>
          <p:grpSpPr>
            <a:xfrm>
              <a:off x="0" y="0"/>
              <a:ext cx="9144000" cy="6858000"/>
              <a:chOff x="0" y="0"/>
              <a:chExt cx="9144000" cy="6858000"/>
            </a:xfrm>
          </p:grpSpPr>
          <p:pic>
            <p:nvPicPr>
              <p:cNvPr id="2" name="Image 1" descr="Éléments PPT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userDrawn="1"/>
            </p:nvSpPr>
            <p:spPr>
              <a:xfrm>
                <a:off x="6409404" y="3066801"/>
                <a:ext cx="2390948" cy="646331"/>
              </a:xfrm>
              <a:prstGeom prst="rect">
                <a:avLst/>
              </a:prstGeom>
              <a:noFill/>
            </p:spPr>
            <p:txBody>
              <a:bodyPr wrap="square" rtlCol="0">
                <a:spAutoFit/>
              </a:bodyPr>
              <a:lstStyle/>
              <a:p>
                <a:r>
                  <a:rPr lang="fr-FR" sz="1200" dirty="0">
                    <a:latin typeface="Gotham Bold"/>
                    <a:cs typeface="Gotham Bold"/>
                  </a:rPr>
                  <a:t>Fonds</a:t>
                </a:r>
                <a:r>
                  <a:rPr lang="fr-FR" sz="1200" baseline="0" dirty="0">
                    <a:latin typeface="Gotham Bold"/>
                    <a:cs typeface="Gotham Bold"/>
                  </a:rPr>
                  <a:t> pour l’insertion </a:t>
                </a:r>
              </a:p>
              <a:p>
                <a:r>
                  <a:rPr lang="fr-FR" sz="1200" baseline="0" dirty="0">
                    <a:latin typeface="Gotham Bold"/>
                    <a:cs typeface="Gotham Bold"/>
                  </a:rPr>
                  <a:t>des personnes handicapées dans la fonction publique</a:t>
                </a:r>
                <a:endParaRPr lang="fr-FR" sz="1200" dirty="0">
                  <a:latin typeface="Gotham Bold"/>
                  <a:cs typeface="Gotham Bold"/>
                </a:endParaRPr>
              </a:p>
            </p:txBody>
          </p:sp>
        </p:grpSp>
        <p:pic>
          <p:nvPicPr>
            <p:cNvPr id="5" name="Image 4"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13993" y="1673979"/>
              <a:ext cx="976318" cy="1045313"/>
            </a:xfrm>
            <a:prstGeom prst="rect">
              <a:avLst/>
            </a:prstGeom>
          </p:spPr>
        </p:pic>
      </p:grpSp>
      <p:sp>
        <p:nvSpPr>
          <p:cNvPr id="9" name="Titre 1"/>
          <p:cNvSpPr>
            <a:spLocks noGrp="1"/>
          </p:cNvSpPr>
          <p:nvPr>
            <p:ph type="ctrTitle" hasCustomPrompt="1"/>
          </p:nvPr>
        </p:nvSpPr>
        <p:spPr>
          <a:xfrm>
            <a:off x="783408" y="3627974"/>
            <a:ext cx="3489768" cy="1616288"/>
          </a:xfrm>
          <a:prstGeom prst="rect">
            <a:avLst/>
          </a:prstGeom>
        </p:spPr>
        <p:txBody>
          <a:bodyPr anchor="b">
            <a:normAutofit/>
          </a:bodyPr>
          <a:lstStyle>
            <a:lvl1pPr algn="l">
              <a:defRPr sz="2400" b="0" i="0">
                <a:solidFill>
                  <a:schemeClr val="bg1"/>
                </a:solidFill>
                <a:latin typeface="Lubalin Graph"/>
                <a:cs typeface="Lubalin Graph"/>
              </a:defRPr>
            </a:lvl1pPr>
          </a:lstStyle>
          <a:p>
            <a:r>
              <a:rPr lang="fr-FR" dirty="0"/>
              <a:t>Titre</a:t>
            </a:r>
          </a:p>
        </p:txBody>
      </p:sp>
    </p:spTree>
    <p:extLst>
      <p:ext uri="{BB962C8B-B14F-4D97-AF65-F5344CB8AC3E}">
        <p14:creationId xmlns:p14="http://schemas.microsoft.com/office/powerpoint/2010/main" val="113591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2" name="Image 1" descr="Éléments PPT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61745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3" name="Image 2" descr="Éléments PPT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225486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05583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Deux contenus">
    <p:spTree>
      <p:nvGrpSpPr>
        <p:cNvPr id="1" name=""/>
        <p:cNvGrpSpPr/>
        <p:nvPr/>
      </p:nvGrpSpPr>
      <p:grpSpPr>
        <a:xfrm>
          <a:off x="0" y="0"/>
          <a:ext cx="0" cy="0"/>
          <a:chOff x="0" y="0"/>
          <a:chExt cx="0" cy="0"/>
        </a:xfrm>
      </p:grpSpPr>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98741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sp>
        <p:nvSpPr>
          <p:cNvPr id="11"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3"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412264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2" name="Image 1" descr="Éléments PPT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5791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8785577" y="6427811"/>
            <a:ext cx="393700" cy="2921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6.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729071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79804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505207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Deux contenus">
    <p:spTree>
      <p:nvGrpSpPr>
        <p:cNvPr id="1" name=""/>
        <p:cNvGrpSpPr/>
        <p:nvPr/>
      </p:nvGrpSpPr>
      <p:grpSpPr>
        <a:xfrm>
          <a:off x="0" y="0"/>
          <a:ext cx="0" cy="0"/>
          <a:chOff x="0" y="0"/>
          <a:chExt cx="0" cy="0"/>
        </a:xfrm>
      </p:grpSpPr>
      <p:pic>
        <p:nvPicPr>
          <p:cNvPr id="3" name="Image 2" descr="Éléments PPT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userDrawn="1">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pic>
        <p:nvPicPr>
          <p:cNvPr id="12" name="Image 11"/>
          <p:cNvPicPr>
            <a:picLocks noChangeAspect="1"/>
          </p:cNvPicPr>
          <p:nvPr userDrawn="1"/>
        </p:nvPicPr>
        <p:blipFill>
          <a:blip r:embed="rId3"/>
          <a:stretch>
            <a:fillRect/>
          </a:stretch>
        </p:blipFill>
        <p:spPr>
          <a:xfrm>
            <a:off x="3695700" y="3403600"/>
            <a:ext cx="1739900" cy="38100"/>
          </a:xfrm>
          <a:prstGeom prst="rect">
            <a:avLst/>
          </a:prstGeom>
        </p:spPr>
      </p:pic>
      <p:pic>
        <p:nvPicPr>
          <p:cNvPr id="13" name="Image 12"/>
          <p:cNvPicPr>
            <a:picLocks noChangeAspect="1"/>
          </p:cNvPicPr>
          <p:nvPr userDrawn="1"/>
        </p:nvPicPr>
        <p:blipFill>
          <a:blip r:embed="rId4"/>
          <a:stretch>
            <a:fillRect/>
          </a:stretch>
        </p:blipFill>
        <p:spPr>
          <a:xfrm>
            <a:off x="2366682" y="4494306"/>
            <a:ext cx="1739900" cy="38100"/>
          </a:xfrm>
          <a:prstGeom prst="rect">
            <a:avLst/>
          </a:prstGeom>
        </p:spPr>
      </p:pic>
      <p:sp>
        <p:nvSpPr>
          <p:cNvPr id="16" name="Titre 1"/>
          <p:cNvSpPr txBox="1">
            <a:spLocks/>
          </p:cNvSpPr>
          <p:nvPr userDrawn="1"/>
        </p:nvSpPr>
        <p:spPr>
          <a:xfrm>
            <a:off x="159533" y="1270001"/>
            <a:ext cx="1289762" cy="1329766"/>
          </a:xfrm>
          <a:prstGeom prst="rect">
            <a:avLst/>
          </a:prstGeom>
        </p:spPr>
        <p:txBody>
          <a:bodyPr anchor="b">
            <a:noAutofit/>
          </a:bodyPr>
          <a:lstStyle>
            <a:lvl1pPr algn="l" defTabSz="457200" rtl="0" eaLnBrk="1" latinLnBrk="0" hangingPunct="1">
              <a:spcBef>
                <a:spcPct val="0"/>
              </a:spcBef>
              <a:buNone/>
              <a:defRPr sz="2800" b="0" i="0" kern="1200">
                <a:solidFill>
                  <a:schemeClr val="bg1"/>
                </a:solidFill>
                <a:latin typeface="Lubalin Graph"/>
                <a:ea typeface="+mj-ea"/>
                <a:cs typeface="Lubalin Graph"/>
              </a:defRPr>
            </a:lvl1pPr>
          </a:lstStyle>
          <a:p>
            <a:endParaRPr lang="fr-FR" sz="3600" dirty="0"/>
          </a:p>
        </p:txBody>
      </p:sp>
    </p:spTree>
    <p:extLst>
      <p:ext uri="{BB962C8B-B14F-4D97-AF65-F5344CB8AC3E}">
        <p14:creationId xmlns:p14="http://schemas.microsoft.com/office/powerpoint/2010/main" val="135227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Image 4" descr="Éléments PP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re 1"/>
          <p:cNvSpPr>
            <a:spLocks noGrp="1"/>
          </p:cNvSpPr>
          <p:nvPr>
            <p:ph type="ctrTitle"/>
          </p:nvPr>
        </p:nvSpPr>
        <p:spPr>
          <a:xfrm>
            <a:off x="4494549" y="1574270"/>
            <a:ext cx="4386240" cy="526992"/>
          </a:xfrm>
          <a:prstGeom prst="rect">
            <a:avLst/>
          </a:prstGeom>
        </p:spPr>
        <p:txBody>
          <a:bodyPr>
            <a:normAutofit/>
          </a:bodyPr>
          <a:lstStyle>
            <a:lvl1pPr algn="l">
              <a:defRPr sz="1800" b="0" i="0">
                <a:solidFill>
                  <a:schemeClr val="tx1"/>
                </a:solidFill>
                <a:latin typeface="Gotham Bold"/>
                <a:cs typeface="Gotham Bold"/>
              </a:defRPr>
            </a:lvl1pPr>
          </a:lstStyle>
          <a:p>
            <a:endParaRPr lang="fr-FR" dirty="0"/>
          </a:p>
        </p:txBody>
      </p:sp>
      <p:sp>
        <p:nvSpPr>
          <p:cNvPr id="25" name="Espace réservé du texte 24"/>
          <p:cNvSpPr>
            <a:spLocks noGrp="1"/>
          </p:cNvSpPr>
          <p:nvPr>
            <p:ph type="body" sz="quarter" idx="10"/>
          </p:nvPr>
        </p:nvSpPr>
        <p:spPr>
          <a:xfrm>
            <a:off x="4495086" y="2221261"/>
            <a:ext cx="4386262" cy="3904621"/>
          </a:xfrm>
          <a:prstGeom prst="rect">
            <a:avLst/>
          </a:prstGeom>
        </p:spPr>
        <p:txBody>
          <a:bodyPr vert="horz"/>
          <a:lstStyle>
            <a:lvl1pPr marL="0" indent="0">
              <a:buNone/>
              <a:defRPr sz="1600">
                <a:latin typeface="Gotham Book"/>
                <a:cs typeface="Gotham Book"/>
              </a:defRPr>
            </a:lvl1pPr>
          </a:lstStyle>
          <a:p>
            <a:pPr lvl="0"/>
            <a:r>
              <a:rPr lang="fr-FR" dirty="0"/>
              <a:t>Cliquez pour modifier les styles du texte du masque</a:t>
            </a:r>
          </a:p>
        </p:txBody>
      </p:sp>
      <p:sp>
        <p:nvSpPr>
          <p:cNvPr id="28" name="Espace réservé du numéro de diapositive 6"/>
          <p:cNvSpPr>
            <a:spLocks noGrp="1"/>
          </p:cNvSpPr>
          <p:nvPr>
            <p:ph type="sldNum" sz="quarter" idx="4"/>
          </p:nvPr>
        </p:nvSpPr>
        <p:spPr>
          <a:xfrm>
            <a:off x="6687669" y="6386232"/>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6434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6" name="Image 5" descr="Éléments PPT2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4"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33539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grpSp>
        <p:nvGrpSpPr>
          <p:cNvPr id="6" name="Grouper 5"/>
          <p:cNvGrpSpPr/>
          <p:nvPr userDrawn="1"/>
        </p:nvGrpSpPr>
        <p:grpSpPr>
          <a:xfrm>
            <a:off x="-1" y="-1"/>
            <a:ext cx="2468407" cy="6858001"/>
            <a:chOff x="-1" y="-1"/>
            <a:chExt cx="2468407" cy="6858001"/>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8" name="Image 7" descr="Éléments PPT2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9"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0"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90569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2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80622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4" name="Image 3" descr="Éléments PPT2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 1"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94" y="3810568"/>
            <a:ext cx="976318" cy="1045313"/>
          </a:xfrm>
          <a:prstGeom prst="rect">
            <a:avLst/>
          </a:prstGeom>
        </p:spPr>
      </p:pic>
      <p:sp>
        <p:nvSpPr>
          <p:cNvPr id="6" name="Espace réservé du texte 4"/>
          <p:cNvSpPr>
            <a:spLocks noGrp="1"/>
          </p:cNvSpPr>
          <p:nvPr>
            <p:ph type="body" sz="quarter" idx="13" hasCustomPrompt="1"/>
          </p:nvPr>
        </p:nvSpPr>
        <p:spPr>
          <a:xfrm>
            <a:off x="925994" y="5972377"/>
            <a:ext cx="7665182" cy="332799"/>
          </a:xfrm>
          <a:prstGeom prst="rect">
            <a:avLst/>
          </a:prstGeom>
        </p:spPr>
        <p:txBody>
          <a:bodyPr vert="horz"/>
          <a:lstStyle>
            <a:lvl1pPr marL="0" indent="0">
              <a:buNone/>
              <a:defRPr sz="1200">
                <a:latin typeface="Gotham Bold"/>
                <a:cs typeface="Gotham Bold"/>
              </a:defRPr>
            </a:lvl1pPr>
            <a:lvl2pPr marL="457200" indent="0">
              <a:buFont typeface="Arial"/>
              <a:buNone/>
              <a:defRPr sz="1800">
                <a:latin typeface="Gotham Book"/>
                <a:cs typeface="Gotham Book"/>
              </a:defRPr>
            </a:lvl2pPr>
          </a:lstStyle>
          <a:p>
            <a:pPr lvl="0"/>
            <a:r>
              <a:rPr lang="fr-FR" dirty="0"/>
              <a:t>Contact : </a:t>
            </a:r>
          </a:p>
        </p:txBody>
      </p:sp>
    </p:spTree>
    <p:extLst>
      <p:ext uri="{BB962C8B-B14F-4D97-AF65-F5344CB8AC3E}">
        <p14:creationId xmlns:p14="http://schemas.microsoft.com/office/powerpoint/2010/main" val="63519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grpSp>
        <p:nvGrpSpPr>
          <p:cNvPr id="7" name="Grouper 6"/>
          <p:cNvGrpSpPr/>
          <p:nvPr userDrawn="1"/>
        </p:nvGrpSpPr>
        <p:grpSpPr>
          <a:xfrm>
            <a:off x="0" y="0"/>
            <a:ext cx="9144000" cy="6858000"/>
            <a:chOff x="0" y="0"/>
            <a:chExt cx="9144000" cy="6858000"/>
          </a:xfrm>
        </p:grpSpPr>
        <p:grpSp>
          <p:nvGrpSpPr>
            <p:cNvPr id="6" name="Grouper 5"/>
            <p:cNvGrpSpPr/>
            <p:nvPr userDrawn="1"/>
          </p:nvGrpSpPr>
          <p:grpSpPr>
            <a:xfrm>
              <a:off x="0" y="0"/>
              <a:ext cx="9144000" cy="6858000"/>
              <a:chOff x="0" y="0"/>
              <a:chExt cx="9144000" cy="6858000"/>
            </a:xfrm>
          </p:grpSpPr>
          <p:pic>
            <p:nvPicPr>
              <p:cNvPr id="2" name="Image 1" descr="Éléments PPT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userDrawn="1"/>
            </p:nvSpPr>
            <p:spPr>
              <a:xfrm>
                <a:off x="6409404" y="3066801"/>
                <a:ext cx="2390948" cy="646331"/>
              </a:xfrm>
              <a:prstGeom prst="rect">
                <a:avLst/>
              </a:prstGeom>
              <a:noFill/>
            </p:spPr>
            <p:txBody>
              <a:bodyPr wrap="square" rtlCol="0">
                <a:spAutoFit/>
              </a:bodyPr>
              <a:lstStyle/>
              <a:p>
                <a:r>
                  <a:rPr lang="fr-FR" sz="1200" dirty="0">
                    <a:latin typeface="Gotham Bold"/>
                    <a:cs typeface="Gotham Bold"/>
                  </a:rPr>
                  <a:t>Fonds</a:t>
                </a:r>
                <a:r>
                  <a:rPr lang="fr-FR" sz="1200" baseline="0" dirty="0">
                    <a:latin typeface="Gotham Bold"/>
                    <a:cs typeface="Gotham Bold"/>
                  </a:rPr>
                  <a:t> pour l’insertion </a:t>
                </a:r>
              </a:p>
              <a:p>
                <a:r>
                  <a:rPr lang="fr-FR" sz="1200" baseline="0" dirty="0">
                    <a:latin typeface="Gotham Bold"/>
                    <a:cs typeface="Gotham Bold"/>
                  </a:rPr>
                  <a:t>des personnes handicapées dans la fonction publique</a:t>
                </a:r>
                <a:endParaRPr lang="fr-FR" sz="1200" dirty="0">
                  <a:latin typeface="Gotham Bold"/>
                  <a:cs typeface="Gotham Bold"/>
                </a:endParaRPr>
              </a:p>
            </p:txBody>
          </p:sp>
        </p:grpSp>
        <p:pic>
          <p:nvPicPr>
            <p:cNvPr id="5" name="Image 4"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13993" y="1673979"/>
              <a:ext cx="976318" cy="1045313"/>
            </a:xfrm>
            <a:prstGeom prst="rect">
              <a:avLst/>
            </a:prstGeom>
          </p:spPr>
        </p:pic>
      </p:grpSp>
      <p:sp>
        <p:nvSpPr>
          <p:cNvPr id="9" name="Titre 1"/>
          <p:cNvSpPr>
            <a:spLocks noGrp="1"/>
          </p:cNvSpPr>
          <p:nvPr>
            <p:ph type="ctrTitle" hasCustomPrompt="1"/>
          </p:nvPr>
        </p:nvSpPr>
        <p:spPr>
          <a:xfrm>
            <a:off x="783408" y="3627974"/>
            <a:ext cx="3489768" cy="1616288"/>
          </a:xfrm>
          <a:prstGeom prst="rect">
            <a:avLst/>
          </a:prstGeom>
        </p:spPr>
        <p:txBody>
          <a:bodyPr anchor="b">
            <a:normAutofit/>
          </a:bodyPr>
          <a:lstStyle>
            <a:lvl1pPr algn="l">
              <a:defRPr sz="2400" b="0" i="0">
                <a:solidFill>
                  <a:schemeClr val="bg1"/>
                </a:solidFill>
                <a:latin typeface="Lubalin Graph"/>
                <a:cs typeface="Lubalin Graph"/>
              </a:defRPr>
            </a:lvl1pPr>
          </a:lstStyle>
          <a:p>
            <a:r>
              <a:rPr lang="fr-FR" dirty="0"/>
              <a:t>Titre</a:t>
            </a:r>
          </a:p>
        </p:txBody>
      </p:sp>
    </p:spTree>
    <p:extLst>
      <p:ext uri="{BB962C8B-B14F-4D97-AF65-F5344CB8AC3E}">
        <p14:creationId xmlns:p14="http://schemas.microsoft.com/office/powerpoint/2010/main" val="1539182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Image 4" descr="Éléments PP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re 1"/>
          <p:cNvSpPr>
            <a:spLocks noGrp="1"/>
          </p:cNvSpPr>
          <p:nvPr>
            <p:ph type="ctrTitle"/>
          </p:nvPr>
        </p:nvSpPr>
        <p:spPr>
          <a:xfrm>
            <a:off x="4494549" y="1574270"/>
            <a:ext cx="4386240" cy="526992"/>
          </a:xfrm>
          <a:prstGeom prst="rect">
            <a:avLst/>
          </a:prstGeom>
        </p:spPr>
        <p:txBody>
          <a:bodyPr>
            <a:normAutofit/>
          </a:bodyPr>
          <a:lstStyle>
            <a:lvl1pPr algn="l">
              <a:defRPr sz="1800" b="0" i="0">
                <a:solidFill>
                  <a:schemeClr val="tx1"/>
                </a:solidFill>
                <a:latin typeface="Gotham Bold"/>
                <a:cs typeface="Gotham Bold"/>
              </a:defRPr>
            </a:lvl1pPr>
          </a:lstStyle>
          <a:p>
            <a:endParaRPr lang="fr-FR" dirty="0"/>
          </a:p>
        </p:txBody>
      </p:sp>
      <p:sp>
        <p:nvSpPr>
          <p:cNvPr id="25" name="Espace réservé du texte 24"/>
          <p:cNvSpPr>
            <a:spLocks noGrp="1"/>
          </p:cNvSpPr>
          <p:nvPr>
            <p:ph type="body" sz="quarter" idx="10"/>
          </p:nvPr>
        </p:nvSpPr>
        <p:spPr>
          <a:xfrm>
            <a:off x="4495086" y="2221261"/>
            <a:ext cx="4386262" cy="3904621"/>
          </a:xfrm>
          <a:prstGeom prst="rect">
            <a:avLst/>
          </a:prstGeom>
        </p:spPr>
        <p:txBody>
          <a:bodyPr vert="horz"/>
          <a:lstStyle>
            <a:lvl1pPr marL="0" indent="0">
              <a:buNone/>
              <a:defRPr sz="1600">
                <a:latin typeface="Gotham Book"/>
                <a:cs typeface="Gotham Book"/>
              </a:defRPr>
            </a:lvl1pPr>
          </a:lstStyle>
          <a:p>
            <a:pPr lvl="0"/>
            <a:r>
              <a:rPr lang="fr-FR" dirty="0"/>
              <a:t>Cliquez pour modifier les styles du texte du masque</a:t>
            </a:r>
          </a:p>
        </p:txBody>
      </p:sp>
      <p:sp>
        <p:nvSpPr>
          <p:cNvPr id="28" name="Espace réservé du numéro de diapositive 6"/>
          <p:cNvSpPr>
            <a:spLocks noGrp="1"/>
          </p:cNvSpPr>
          <p:nvPr>
            <p:ph type="sldNum" sz="quarter" idx="4"/>
          </p:nvPr>
        </p:nvSpPr>
        <p:spPr>
          <a:xfrm>
            <a:off x="6687669" y="6386232"/>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338370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Éléments PPT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776292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descr="Éléments PPT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5"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538862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6" name="Image 5" descr="Éléments PPT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riangle rectangle 1"/>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3329855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3" name="Image 2" descr="Éléments PPT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8"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1"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1321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Éléments PPT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3607631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descr="Éléments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3039655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4"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056375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2" name="Image 1" descr="Éléments PPT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380472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2" name="Image 1" descr="Éléments PPT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591917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3" name="Image 2" descr="Éléments PPT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708430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937910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Deux contenus">
    <p:spTree>
      <p:nvGrpSpPr>
        <p:cNvPr id="1" name=""/>
        <p:cNvGrpSpPr/>
        <p:nvPr/>
      </p:nvGrpSpPr>
      <p:grpSpPr>
        <a:xfrm>
          <a:off x="0" y="0"/>
          <a:ext cx="0" cy="0"/>
          <a:chOff x="0" y="0"/>
          <a:chExt cx="0" cy="0"/>
        </a:xfrm>
      </p:grpSpPr>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3664616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sp>
        <p:nvSpPr>
          <p:cNvPr id="11"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3"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38185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2" name="Image 1" descr="Éléments PPT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3754969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8785577" y="6427811"/>
            <a:ext cx="393700" cy="2921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6.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70308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descr="Éléments PPT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5"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323712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924852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4110974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Deux contenus">
    <p:spTree>
      <p:nvGrpSpPr>
        <p:cNvPr id="1" name=""/>
        <p:cNvGrpSpPr/>
        <p:nvPr/>
      </p:nvGrpSpPr>
      <p:grpSpPr>
        <a:xfrm>
          <a:off x="0" y="0"/>
          <a:ext cx="0" cy="0"/>
          <a:chOff x="0" y="0"/>
          <a:chExt cx="0" cy="0"/>
        </a:xfrm>
      </p:grpSpPr>
      <p:pic>
        <p:nvPicPr>
          <p:cNvPr id="3" name="Image 2" descr="Éléments PPT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userDrawn="1">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pic>
        <p:nvPicPr>
          <p:cNvPr id="12" name="Image 11"/>
          <p:cNvPicPr>
            <a:picLocks noChangeAspect="1"/>
          </p:cNvPicPr>
          <p:nvPr userDrawn="1"/>
        </p:nvPicPr>
        <p:blipFill>
          <a:blip r:embed="rId3"/>
          <a:stretch>
            <a:fillRect/>
          </a:stretch>
        </p:blipFill>
        <p:spPr>
          <a:xfrm>
            <a:off x="3695700" y="3403600"/>
            <a:ext cx="1739900" cy="38100"/>
          </a:xfrm>
          <a:prstGeom prst="rect">
            <a:avLst/>
          </a:prstGeom>
        </p:spPr>
      </p:pic>
      <p:pic>
        <p:nvPicPr>
          <p:cNvPr id="13" name="Image 12"/>
          <p:cNvPicPr>
            <a:picLocks noChangeAspect="1"/>
          </p:cNvPicPr>
          <p:nvPr userDrawn="1"/>
        </p:nvPicPr>
        <p:blipFill>
          <a:blip r:embed="rId4"/>
          <a:stretch>
            <a:fillRect/>
          </a:stretch>
        </p:blipFill>
        <p:spPr>
          <a:xfrm>
            <a:off x="2366682" y="4494306"/>
            <a:ext cx="1739900" cy="38100"/>
          </a:xfrm>
          <a:prstGeom prst="rect">
            <a:avLst/>
          </a:prstGeom>
        </p:spPr>
      </p:pic>
      <p:sp>
        <p:nvSpPr>
          <p:cNvPr id="16" name="Titre 1"/>
          <p:cNvSpPr txBox="1">
            <a:spLocks/>
          </p:cNvSpPr>
          <p:nvPr userDrawn="1"/>
        </p:nvSpPr>
        <p:spPr>
          <a:xfrm>
            <a:off x="159533" y="1270001"/>
            <a:ext cx="1289762" cy="1329766"/>
          </a:xfrm>
          <a:prstGeom prst="rect">
            <a:avLst/>
          </a:prstGeom>
        </p:spPr>
        <p:txBody>
          <a:bodyPr anchor="b">
            <a:noAutofit/>
          </a:bodyPr>
          <a:lstStyle>
            <a:lvl1pPr algn="l" defTabSz="457200" rtl="0" eaLnBrk="1" latinLnBrk="0" hangingPunct="1">
              <a:spcBef>
                <a:spcPct val="0"/>
              </a:spcBef>
              <a:buNone/>
              <a:defRPr sz="2800" b="0" i="0" kern="1200">
                <a:solidFill>
                  <a:schemeClr val="bg1"/>
                </a:solidFill>
                <a:latin typeface="Lubalin Graph"/>
                <a:ea typeface="+mj-ea"/>
                <a:cs typeface="Lubalin Graph"/>
              </a:defRPr>
            </a:lvl1pPr>
          </a:lstStyle>
          <a:p>
            <a:endParaRPr lang="fr-FR" sz="3600" dirty="0"/>
          </a:p>
        </p:txBody>
      </p:sp>
    </p:spTree>
    <p:extLst>
      <p:ext uri="{BB962C8B-B14F-4D97-AF65-F5344CB8AC3E}">
        <p14:creationId xmlns:p14="http://schemas.microsoft.com/office/powerpoint/2010/main" val="345804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6" name="Image 5" descr="Éléments PPT2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4"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4254155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grpSp>
        <p:nvGrpSpPr>
          <p:cNvPr id="6" name="Grouper 5"/>
          <p:cNvGrpSpPr/>
          <p:nvPr userDrawn="1"/>
        </p:nvGrpSpPr>
        <p:grpSpPr>
          <a:xfrm>
            <a:off x="-1" y="-1"/>
            <a:ext cx="2468407" cy="6858001"/>
            <a:chOff x="-1" y="-1"/>
            <a:chExt cx="2468407" cy="6858001"/>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8" name="Image 7" descr="Éléments PPT2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9"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0"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134754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2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527366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4" name="Image 3" descr="Éléments PPT2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 1"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94" y="3810568"/>
            <a:ext cx="976318" cy="1045313"/>
          </a:xfrm>
          <a:prstGeom prst="rect">
            <a:avLst/>
          </a:prstGeom>
        </p:spPr>
      </p:pic>
      <p:sp>
        <p:nvSpPr>
          <p:cNvPr id="6" name="Espace réservé du texte 4"/>
          <p:cNvSpPr>
            <a:spLocks noGrp="1"/>
          </p:cNvSpPr>
          <p:nvPr>
            <p:ph type="body" sz="quarter" idx="13" hasCustomPrompt="1"/>
          </p:nvPr>
        </p:nvSpPr>
        <p:spPr>
          <a:xfrm>
            <a:off x="925994" y="5972377"/>
            <a:ext cx="7665182" cy="332799"/>
          </a:xfrm>
          <a:prstGeom prst="rect">
            <a:avLst/>
          </a:prstGeom>
        </p:spPr>
        <p:txBody>
          <a:bodyPr vert="horz"/>
          <a:lstStyle>
            <a:lvl1pPr marL="0" indent="0">
              <a:buNone/>
              <a:defRPr sz="1200">
                <a:latin typeface="Gotham Bold"/>
                <a:cs typeface="Gotham Bold"/>
              </a:defRPr>
            </a:lvl1pPr>
            <a:lvl2pPr marL="457200" indent="0">
              <a:buFont typeface="Arial"/>
              <a:buNone/>
              <a:defRPr sz="1800">
                <a:latin typeface="Gotham Book"/>
                <a:cs typeface="Gotham Book"/>
              </a:defRPr>
            </a:lvl2pPr>
          </a:lstStyle>
          <a:p>
            <a:pPr lvl="0"/>
            <a:r>
              <a:rPr lang="fr-FR" dirty="0"/>
              <a:t>Contact : </a:t>
            </a:r>
          </a:p>
        </p:txBody>
      </p:sp>
    </p:spTree>
    <p:extLst>
      <p:ext uri="{BB962C8B-B14F-4D97-AF65-F5344CB8AC3E}">
        <p14:creationId xmlns:p14="http://schemas.microsoft.com/office/powerpoint/2010/main" val="152054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6" name="Image 5" descr="Éléments PPT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riangle rectangle 1"/>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52106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3" name="Image 2" descr="Éléments PPT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8"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1"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61145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descr="Éléments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409568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4"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070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2" name="Image 1" descr="Éléments PPT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5127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3"/>
          <p:cNvSpPr txBox="1">
            <a:spLocks/>
          </p:cNvSpPr>
          <p:nvPr userDrawn="1"/>
        </p:nvSpPr>
        <p:spPr>
          <a:xfrm>
            <a:off x="5858435"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7" name="Espace réservé du numéro de diapositive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58056121"/>
      </p:ext>
    </p:extLst>
  </p:cSld>
  <p:clrMap bg1="lt1" tx1="dk1" bg2="lt2" tx2="dk2" accent1="accent1" accent2="accent2" accent3="accent3" accent4="accent4" accent5="accent5" accent6="accent6" hlink="hlink" folHlink="folHlink"/>
  <p:sldLayoutIdLst>
    <p:sldLayoutId id="2147483694" r:id="rId1"/>
    <p:sldLayoutId id="2147483684" r:id="rId2"/>
    <p:sldLayoutId id="2147483649" r:id="rId3"/>
    <p:sldLayoutId id="2147483660" r:id="rId4"/>
    <p:sldLayoutId id="2147483687" r:id="rId5"/>
    <p:sldLayoutId id="2147483679" r:id="rId6"/>
    <p:sldLayoutId id="2147483650" r:id="rId7"/>
    <p:sldLayoutId id="2147483676" r:id="rId8"/>
    <p:sldLayoutId id="2147483685" r:id="rId9"/>
    <p:sldLayoutId id="2147483681" r:id="rId10"/>
    <p:sldLayoutId id="2147483651" r:id="rId11"/>
    <p:sldLayoutId id="2147483677" r:id="rId12"/>
    <p:sldLayoutId id="2147483690" r:id="rId13"/>
    <p:sldLayoutId id="2147483680" r:id="rId14"/>
    <p:sldLayoutId id="2147483652" r:id="rId15"/>
    <p:sldLayoutId id="2147483678" r:id="rId16"/>
    <p:sldLayoutId id="2147483686" r:id="rId17"/>
    <p:sldLayoutId id="2147483682" r:id="rId18"/>
    <p:sldLayoutId id="2147483692" r:id="rId19"/>
    <p:sldLayoutId id="2147483688" r:id="rId20"/>
    <p:sldLayoutId id="2147483689" r:id="rId21"/>
    <p:sldLayoutId id="2147483691" r:id="rId22"/>
    <p:sldLayoutId id="2147483653"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3"/>
          <p:cNvSpPr txBox="1">
            <a:spLocks/>
          </p:cNvSpPr>
          <p:nvPr userDrawn="1"/>
        </p:nvSpPr>
        <p:spPr>
          <a:xfrm>
            <a:off x="5858435"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7" name="Espace réservé du numéro de diapositive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26943615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sz="3600" dirty="0"/>
              <a:t>Le calcul de la contribution</a:t>
            </a:r>
            <a:br>
              <a:rPr lang="fr-FR" dirty="0"/>
            </a:br>
            <a:br>
              <a:rPr lang="fr-FR" dirty="0"/>
            </a:br>
            <a:endParaRPr lang="fr-FR" dirty="0"/>
          </a:p>
        </p:txBody>
      </p:sp>
      <p:pic>
        <p:nvPicPr>
          <p:cNvPr id="5" name="Audio 4">
            <a:hlinkClick r:id="" action="ppaction://media"/>
            <a:extLst>
              <a:ext uri="{FF2B5EF4-FFF2-40B4-BE49-F238E27FC236}">
                <a16:creationId xmlns:a16="http://schemas.microsoft.com/office/drawing/2014/main" id="{24C5963C-EEFF-4A94-BF02-11AD5553FE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48321729"/>
      </p:ext>
    </p:extLst>
  </p:cSld>
  <p:clrMapOvr>
    <a:masterClrMapping/>
  </p:clrMapOvr>
  <mc:AlternateContent xmlns:mc="http://schemas.openxmlformats.org/markup-compatibility/2006" xmlns:p14="http://schemas.microsoft.com/office/powerpoint/2010/main">
    <mc:Choice Requires="p14">
      <p:transition spd="slow" p14:dur="2000" advTm="36257"/>
    </mc:Choice>
    <mc:Fallback xmlns="">
      <p:transition spd="slow" advTm="36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sp>
        <p:nvSpPr>
          <p:cNvPr id="5" name="Espace réservé du texte 4"/>
          <p:cNvSpPr>
            <a:spLocks noGrp="1"/>
          </p:cNvSpPr>
          <p:nvPr>
            <p:ph type="body" sz="quarter" idx="14"/>
          </p:nvPr>
        </p:nvSpPr>
        <p:spPr>
          <a:xfrm>
            <a:off x="224118" y="3342968"/>
            <a:ext cx="2332269" cy="2693361"/>
          </a:xfrm>
        </p:spPr>
        <p:txBody>
          <a:bodyPr/>
          <a:lstStyle/>
          <a:p>
            <a:pPr lvl="0"/>
            <a:r>
              <a:rPr lang="fr-FR" sz="1400" dirty="0"/>
              <a:t>Il convient d’entendre :</a:t>
            </a:r>
          </a:p>
          <a:p>
            <a:pPr marL="285750" lvl="0" indent="-285750">
              <a:buFont typeface="Arial" panose="020B0604020202020204" pitchFamily="34" charset="0"/>
              <a:buChar char="•"/>
            </a:pPr>
            <a:r>
              <a:rPr lang="fr-FR" sz="1200" dirty="0"/>
              <a:t>« </a:t>
            </a:r>
            <a:r>
              <a:rPr lang="fr-FR" sz="1200" b="1" dirty="0"/>
              <a:t>Année N</a:t>
            </a:r>
            <a:r>
              <a:rPr lang="fr-FR" sz="1200" dirty="0"/>
              <a:t> » : année civile au cours de laquelle est effectuée la déclaration </a:t>
            </a:r>
            <a:r>
              <a:rPr lang="fr-FR" sz="1200" dirty="0">
                <a:highlight>
                  <a:srgbClr val="FFFF00"/>
                </a:highlight>
              </a:rPr>
              <a:t>(ex : 2024)</a:t>
            </a:r>
          </a:p>
          <a:p>
            <a:pPr marL="285750" lvl="0" indent="-285750">
              <a:buFont typeface="Arial" panose="020B0604020202020204" pitchFamily="34" charset="0"/>
              <a:buChar char="•"/>
            </a:pPr>
            <a:r>
              <a:rPr lang="fr-FR" sz="1200" dirty="0"/>
              <a:t>« </a:t>
            </a:r>
            <a:r>
              <a:rPr lang="fr-FR" sz="1200" b="1" dirty="0"/>
              <a:t>Année N-1</a:t>
            </a:r>
            <a:r>
              <a:rPr lang="fr-FR" sz="1200" dirty="0"/>
              <a:t> » : année civile sur laquelle porte la déclaration </a:t>
            </a:r>
            <a:r>
              <a:rPr lang="fr-FR" sz="1200" dirty="0">
                <a:highlight>
                  <a:srgbClr val="FFFF00"/>
                </a:highlight>
              </a:rPr>
              <a:t>(ex : 2023</a:t>
            </a:r>
            <a:r>
              <a:rPr lang="fr-FR" sz="1200" dirty="0"/>
              <a:t>)</a:t>
            </a:r>
          </a:p>
          <a:p>
            <a:pPr marL="285750" lvl="0" indent="-285750">
              <a:buFont typeface="Arial" panose="020B0604020202020204" pitchFamily="34" charset="0"/>
              <a:buChar char="•"/>
            </a:pPr>
            <a:endParaRPr lang="fr-FR" sz="1200" dirty="0"/>
          </a:p>
          <a:p>
            <a:pPr lvl="0"/>
            <a:endParaRPr lang="fr-FR" dirty="0"/>
          </a:p>
        </p:txBody>
      </p:sp>
      <p:sp>
        <p:nvSpPr>
          <p:cNvPr id="13" name="Rectangle : coins arrondis 12">
            <a:extLst>
              <a:ext uri="{FF2B5EF4-FFF2-40B4-BE49-F238E27FC236}">
                <a16:creationId xmlns:a16="http://schemas.microsoft.com/office/drawing/2014/main" id="{042D6486-D094-42D6-9C90-4E779A6B44E3}"/>
              </a:ext>
            </a:extLst>
          </p:cNvPr>
          <p:cNvSpPr/>
          <p:nvPr/>
        </p:nvSpPr>
        <p:spPr>
          <a:xfrm>
            <a:off x="3003048" y="169802"/>
            <a:ext cx="5930265" cy="676275"/>
          </a:xfrm>
          <a:prstGeom prst="roundRect">
            <a:avLst/>
          </a:prstGeom>
          <a:solidFill>
            <a:srgbClr val="FFECAF"/>
          </a:solidFill>
          <a:ln w="15875" cap="rnd" cmpd="sng" algn="ctr">
            <a:solidFill>
              <a:srgbClr val="D3BA68">
                <a:shade val="50000"/>
              </a:srgbClr>
            </a:solidFill>
            <a:prstDash val="solid"/>
          </a:ln>
          <a:effectLst/>
        </p:spPr>
        <p:txBody>
          <a:bodyPr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Effectif en équivalent temps plein (ETP) </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au </a:t>
            </a:r>
            <a:r>
              <a:rPr kumimoji="0" lang="fr-FR" sz="1600" b="0" i="0" u="none" strike="noStrike" kern="1200" cap="none" spc="0" normalizeH="0" baseline="0" noProof="0" dirty="0">
                <a:ln>
                  <a:noFill/>
                </a:ln>
                <a:solidFill>
                  <a:srgbClr val="FF0000"/>
                </a:solidFill>
                <a:effectLst>
                  <a:outerShdw blurRad="38100" dist="38100" dir="2700000" algn="tl">
                    <a:srgbClr val="000000">
                      <a:alpha val="43000"/>
                    </a:srgbClr>
                  </a:outerShdw>
                </a:effectLst>
                <a:uLnTx/>
                <a:uFillTx/>
                <a:latin typeface="Calibri" panose="020F0502020204030204" pitchFamily="34" charset="0"/>
                <a:ea typeface="+mn-ea"/>
                <a:cs typeface="+mn-cs"/>
              </a:rPr>
              <a:t>31 décembre N-1</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E939E818-7736-47AF-BCE9-EF9665F8E83A}"/>
              </a:ext>
            </a:extLst>
          </p:cNvPr>
          <p:cNvSpPr/>
          <p:nvPr/>
        </p:nvSpPr>
        <p:spPr>
          <a:xfrm>
            <a:off x="2989616" y="902852"/>
            <a:ext cx="5930265" cy="647700"/>
          </a:xfrm>
          <a:prstGeom prst="roundRect">
            <a:avLst/>
          </a:prstGeom>
          <a:solidFill>
            <a:srgbClr val="FFECAF"/>
          </a:solidFill>
          <a:ln w="15875" cap="rnd" cmpd="sng" algn="ctr">
            <a:solidFill>
              <a:srgbClr val="D3BA68">
                <a:shade val="50000"/>
              </a:srgbClr>
            </a:solidFill>
            <a:prstDash val="solid"/>
          </a:ln>
          <a:effectLst/>
        </p:spPr>
        <p:txBody>
          <a:bodyPr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a:ln>
                  <a:noFill/>
                </a:ln>
                <a:solidFill>
                  <a:srgbClr val="5B4937"/>
                </a:solidFill>
                <a:effectLst/>
                <a:uLnTx/>
                <a:uFillTx/>
                <a:latin typeface="Calibri" panose="020F0502020204030204" pitchFamily="34" charset="0"/>
                <a:ea typeface="+mn-ea"/>
                <a:cs typeface="+mn-cs"/>
              </a:rPr>
              <a:t>Effectif total rémunéré </a:t>
            </a:r>
            <a:r>
              <a:rPr kumimoji="0" lang="fr-FR" sz="1600" b="0" i="0" u="none" strike="noStrike" kern="1200" cap="none" spc="0" normalizeH="0" baseline="0" noProof="0">
                <a:ln>
                  <a:noFill/>
                </a:ln>
                <a:solidFill>
                  <a:srgbClr val="5B4937"/>
                </a:solidFill>
                <a:effectLst/>
                <a:uLnTx/>
                <a:uFillTx/>
                <a:latin typeface="Calibri" panose="020F0502020204030204" pitchFamily="34" charset="0"/>
                <a:ea typeface="+mn-ea"/>
                <a:cs typeface="+mn-cs"/>
              </a:rPr>
              <a:t>(</a:t>
            </a:r>
            <a:r>
              <a:rPr kumimoji="0" lang="fr-FR" sz="1600" b="1" i="0" u="none" strike="noStrike" kern="1200" cap="none" spc="0" normalizeH="0" baseline="0" noProof="0">
                <a:ln>
                  <a:noFill/>
                </a:ln>
                <a:solidFill>
                  <a:srgbClr val="5B4937"/>
                </a:solidFill>
                <a:effectLst/>
                <a:uLnTx/>
                <a:uFillTx/>
                <a:latin typeface="Calibri" panose="020F0502020204030204" pitchFamily="34" charset="0"/>
                <a:ea typeface="+mn-ea"/>
                <a:cs typeface="+mn-cs"/>
              </a:rPr>
              <a:t>ETR</a:t>
            </a:r>
            <a:r>
              <a:rPr kumimoji="0" lang="fr-FR" sz="1600" b="0" i="0" u="none" strike="noStrike" kern="1200" cap="none" spc="0" normalizeH="0" baseline="0" noProof="0">
                <a:ln>
                  <a:noFill/>
                </a:ln>
                <a:solidFill>
                  <a:srgbClr val="5B4937"/>
                </a:solidFill>
                <a:effectLst/>
                <a:uLnTx/>
                <a:uFillTx/>
                <a:latin typeface="Calibri" panose="020F0502020204030204" pitchFamily="34" charset="0"/>
                <a:ea typeface="+mn-ea"/>
                <a:cs typeface="+mn-cs"/>
              </a:rPr>
              <a:t>) </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a:ln>
                  <a:noFill/>
                </a:ln>
                <a:solidFill>
                  <a:srgbClr val="5B4937"/>
                </a:solidFill>
                <a:effectLst/>
                <a:uLnTx/>
                <a:uFillTx/>
                <a:latin typeface="Calibri" panose="020F0502020204030204" pitchFamily="34" charset="0"/>
                <a:ea typeface="+mn-ea"/>
                <a:cs typeface="+mn-cs"/>
              </a:rPr>
              <a:t>au </a:t>
            </a:r>
            <a:r>
              <a:rPr kumimoji="0" lang="fr-FR" sz="1600" b="0" i="0" u="none" strike="noStrike" kern="1200" cap="none" spc="0" normalizeH="0" baseline="0" noProof="0">
                <a:ln>
                  <a:noFill/>
                </a:ln>
                <a:solidFill>
                  <a:srgbClr val="FF0000"/>
                </a:solidFill>
                <a:effectLst>
                  <a:outerShdw blurRad="38100" dist="38100" dir="2700000" algn="tl">
                    <a:srgbClr val="000000">
                      <a:alpha val="43000"/>
                    </a:srgbClr>
                  </a:outerShdw>
                </a:effectLst>
                <a:uLnTx/>
                <a:uFillTx/>
                <a:latin typeface="Calibri" panose="020F0502020204030204" pitchFamily="34" charset="0"/>
                <a:ea typeface="+mn-ea"/>
                <a:cs typeface="+mn-cs"/>
              </a:rPr>
              <a:t>31 décembre N-1</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5" name="Rectangle : coins arrondis 14">
            <a:extLst>
              <a:ext uri="{FF2B5EF4-FFF2-40B4-BE49-F238E27FC236}">
                <a16:creationId xmlns:a16="http://schemas.microsoft.com/office/drawing/2014/main" id="{2F17799C-38BE-481F-8AFB-28BBBFD0EA69}"/>
              </a:ext>
            </a:extLst>
          </p:cNvPr>
          <p:cNvSpPr/>
          <p:nvPr/>
        </p:nvSpPr>
        <p:spPr>
          <a:xfrm>
            <a:off x="2989615" y="1617397"/>
            <a:ext cx="5930265" cy="638175"/>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Nombre légal de bénéficiaires de l’obligation d’emploi (BOE)</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6 % de l’effectif total rémunéré (arrondi à l’inférieur)</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6" name="Rectangle : coins arrondis 15">
            <a:extLst>
              <a:ext uri="{FF2B5EF4-FFF2-40B4-BE49-F238E27FC236}">
                <a16:creationId xmlns:a16="http://schemas.microsoft.com/office/drawing/2014/main" id="{64424545-3B5E-4A1E-B4F7-CB94BA784127}"/>
              </a:ext>
            </a:extLst>
          </p:cNvPr>
          <p:cNvSpPr/>
          <p:nvPr/>
        </p:nvSpPr>
        <p:spPr>
          <a:xfrm>
            <a:off x="2989614" y="2330523"/>
            <a:ext cx="5930265" cy="714375"/>
          </a:xfrm>
          <a:prstGeom prst="roundRect">
            <a:avLst/>
          </a:prstGeom>
          <a:solidFill>
            <a:srgbClr val="FFECAF"/>
          </a:solidFill>
          <a:ln w="15875" cap="rnd" cmpd="sng" algn="ctr">
            <a:solidFill>
              <a:srgbClr val="D3BA68">
                <a:shade val="50000"/>
              </a:srgbClr>
            </a:solidFill>
            <a:prstDash val="solid"/>
          </a:ln>
          <a:effectLst/>
        </p:spPr>
        <p:txBody>
          <a:bodyPr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a:ln>
                  <a:noFill/>
                </a:ln>
                <a:solidFill>
                  <a:srgbClr val="5B4937"/>
                </a:solidFill>
                <a:effectLst/>
                <a:uLnTx/>
                <a:uFillTx/>
                <a:latin typeface="Calibri" panose="020F0502020204030204" pitchFamily="34" charset="0"/>
                <a:ea typeface="+mn-ea"/>
                <a:cs typeface="+mn-cs"/>
              </a:rPr>
              <a:t>Nombre </a:t>
            </a:r>
            <a:r>
              <a:rPr kumimoji="0" lang="fr-FR" sz="1600" b="1" i="0" u="none" strike="noStrike" kern="1200" cap="none" spc="0" normalizeH="0" baseline="0" noProof="0">
                <a:ln>
                  <a:noFill/>
                </a:ln>
                <a:solidFill>
                  <a:srgbClr val="5B4937"/>
                </a:solidFill>
                <a:effectLst/>
                <a:uLnTx/>
                <a:uFillTx/>
                <a:latin typeface="Calibri" panose="020F0502020204030204" pitchFamily="34" charset="0"/>
                <a:ea typeface="+mn-ea"/>
                <a:cs typeface="+mn-cs"/>
              </a:rPr>
              <a:t>de BOE déclarés </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a:ln>
                  <a:noFill/>
                </a:ln>
                <a:solidFill>
                  <a:srgbClr val="5B4937"/>
                </a:solidFill>
                <a:effectLst/>
                <a:uLnTx/>
                <a:uFillTx/>
                <a:latin typeface="Calibri" panose="020F0502020204030204" pitchFamily="34" charset="0"/>
                <a:ea typeface="+mn-ea"/>
                <a:cs typeface="+mn-cs"/>
              </a:rPr>
              <a:t>au </a:t>
            </a:r>
            <a:r>
              <a:rPr kumimoji="0" lang="fr-FR" sz="1600" b="0" i="0" u="none" strike="noStrike" kern="1200" cap="none" spc="0" normalizeH="0" baseline="0" noProof="0">
                <a:ln>
                  <a:noFill/>
                </a:ln>
                <a:solidFill>
                  <a:srgbClr val="FF0000"/>
                </a:solidFill>
                <a:effectLst>
                  <a:outerShdw blurRad="38100" dist="38100" dir="2700000" algn="tl">
                    <a:srgbClr val="000000">
                      <a:alpha val="43000"/>
                    </a:srgbClr>
                  </a:outerShdw>
                </a:effectLst>
                <a:uLnTx/>
                <a:uFillTx/>
                <a:latin typeface="Calibri" panose="020F0502020204030204" pitchFamily="34" charset="0"/>
                <a:ea typeface="+mn-ea"/>
                <a:cs typeface="+mn-cs"/>
              </a:rPr>
              <a:t>31 décembre N-1</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7" name="Rectangle : coins arrondis 16">
            <a:extLst>
              <a:ext uri="{FF2B5EF4-FFF2-40B4-BE49-F238E27FC236}">
                <a16:creationId xmlns:a16="http://schemas.microsoft.com/office/drawing/2014/main" id="{276DE1EF-9A4B-4184-B99C-830FF83095E8}"/>
              </a:ext>
            </a:extLst>
          </p:cNvPr>
          <p:cNvSpPr/>
          <p:nvPr/>
        </p:nvSpPr>
        <p:spPr>
          <a:xfrm>
            <a:off x="2989613" y="3115649"/>
            <a:ext cx="5930265" cy="533400"/>
          </a:xfrm>
          <a:prstGeom prst="roundRect">
            <a:avLst/>
          </a:prstGeom>
          <a:solidFill>
            <a:srgbClr val="FFECAF"/>
          </a:solidFill>
          <a:ln w="15875" cap="rnd" cmpd="sng" algn="ctr">
            <a:solidFill>
              <a:srgbClr val="D3BA68">
                <a:shade val="50000"/>
              </a:srgbClr>
            </a:solidFill>
            <a:prstDash val="solid"/>
          </a:ln>
          <a:effectLst/>
        </p:spPr>
        <p:txBody>
          <a:bodyPr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Dont nombre de </a:t>
            </a:r>
            <a:r>
              <a:rPr kumimoji="0" lang="fr-FR" sz="1600" b="1"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BOE de 50 ans et plus </a:t>
            </a:r>
            <a:r>
              <a:rPr kumimoji="0" lang="fr-FR" sz="16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dans l’année</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8" name="Rectangle : coins arrondis 17">
            <a:extLst>
              <a:ext uri="{FF2B5EF4-FFF2-40B4-BE49-F238E27FC236}">
                <a16:creationId xmlns:a16="http://schemas.microsoft.com/office/drawing/2014/main" id="{3A231B13-03B1-46C9-B8EE-9A34FDB331EB}"/>
              </a:ext>
            </a:extLst>
          </p:cNvPr>
          <p:cNvSpPr/>
          <p:nvPr/>
        </p:nvSpPr>
        <p:spPr>
          <a:xfrm>
            <a:off x="3003048" y="3705866"/>
            <a:ext cx="5930265" cy="609600"/>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Nombre de </a:t>
            </a: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BOE total</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(Nombre de BOE déclarés au 31 décembre N-1 – BOE de 50 ans et plus dans l’année) + (Nombre de BOE de 50 ans et plus x 1,5)</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9" name="Rectangle : coins arrondis 18">
            <a:extLst>
              <a:ext uri="{FF2B5EF4-FFF2-40B4-BE49-F238E27FC236}">
                <a16:creationId xmlns:a16="http://schemas.microsoft.com/office/drawing/2014/main" id="{F62347E5-98B4-40CA-BB86-F51ABDDCD7FE}"/>
              </a:ext>
            </a:extLst>
          </p:cNvPr>
          <p:cNvSpPr/>
          <p:nvPr/>
        </p:nvSpPr>
        <p:spPr>
          <a:xfrm>
            <a:off x="4049058" y="4410341"/>
            <a:ext cx="3600450" cy="619125"/>
          </a:xfrm>
          <a:prstGeom prst="roundRect">
            <a:avLst/>
          </a:prstGeom>
          <a:solidFill>
            <a:srgbClr val="BB8640">
              <a:lumMod val="60000"/>
              <a:lumOff val="40000"/>
            </a:srgbClr>
          </a:solidFill>
          <a:ln w="15875" cap="rnd" cmpd="sng" algn="ctr">
            <a:solidFill>
              <a:srgbClr val="AD9D7B">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Taux d’emploi direct</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(Nombre de BOE déclarés au 31/12/N-1 / ETR) x 100</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20" name="Rectangle : coins arrondis 19">
            <a:extLst>
              <a:ext uri="{FF2B5EF4-FFF2-40B4-BE49-F238E27FC236}">
                <a16:creationId xmlns:a16="http://schemas.microsoft.com/office/drawing/2014/main" id="{97CAE524-B541-4199-AD77-13542F5B3966}"/>
              </a:ext>
            </a:extLst>
          </p:cNvPr>
          <p:cNvSpPr/>
          <p:nvPr/>
        </p:nvSpPr>
        <p:spPr>
          <a:xfrm>
            <a:off x="3003048" y="5092060"/>
            <a:ext cx="5949315" cy="657225"/>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Nombre d’unités manquantes</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Nombre légal de BOE – Nombre de BOE total</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21" name="Rectangle : coins arrondis 20">
            <a:extLst>
              <a:ext uri="{FF2B5EF4-FFF2-40B4-BE49-F238E27FC236}">
                <a16:creationId xmlns:a16="http://schemas.microsoft.com/office/drawing/2014/main" id="{C9A3860E-62CD-45DB-BF3A-2B7B69D4D5B7}"/>
              </a:ext>
            </a:extLst>
          </p:cNvPr>
          <p:cNvSpPr/>
          <p:nvPr/>
        </p:nvSpPr>
        <p:spPr>
          <a:xfrm>
            <a:off x="3003048" y="5816433"/>
            <a:ext cx="5968365" cy="619125"/>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Contribution annuelle</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Nombre d’unités manquantes x N (Montant unitaire variable selon l’effectif) x SMIC</a:t>
            </a:r>
            <a:endParaRPr kumimoji="0" lang="fr-FR" sz="1100" b="0" i="0" u="none" strike="noStrike" kern="0" cap="none" spc="0" normalizeH="0" baseline="0" noProof="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EA1656B2-2EE1-459A-B27A-178E0CD79C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27596595"/>
      </p:ext>
    </p:extLst>
  </p:cSld>
  <p:clrMapOvr>
    <a:masterClrMapping/>
  </p:clrMapOvr>
  <mc:AlternateContent xmlns:mc="http://schemas.openxmlformats.org/markup-compatibility/2006" xmlns:p14="http://schemas.microsoft.com/office/powerpoint/2010/main">
    <mc:Choice Requires="p14">
      <p:transition spd="slow" p14:dur="2000" advTm="116574"/>
    </mc:Choice>
    <mc:Fallback xmlns="">
      <p:transition spd="slow" advTm="116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sp>
        <p:nvSpPr>
          <p:cNvPr id="9" name="Rectangle : coins arrondis 8">
            <a:extLst>
              <a:ext uri="{FF2B5EF4-FFF2-40B4-BE49-F238E27FC236}">
                <a16:creationId xmlns:a16="http://schemas.microsoft.com/office/drawing/2014/main" id="{9ED22AA0-DDB3-4AEB-B0CD-370A909A2F20}"/>
              </a:ext>
            </a:extLst>
          </p:cNvPr>
          <p:cNvSpPr/>
          <p:nvPr/>
        </p:nvSpPr>
        <p:spPr>
          <a:xfrm>
            <a:off x="2959817" y="91702"/>
            <a:ext cx="6067425" cy="852195"/>
          </a:xfrm>
          <a:prstGeom prst="roundRect">
            <a:avLst/>
          </a:prstGeom>
          <a:solidFill>
            <a:srgbClr val="FFECAF"/>
          </a:solidFill>
          <a:ln w="15875" cap="rnd" cmpd="sng" algn="ctr">
            <a:solidFill>
              <a:srgbClr val="D3BA68">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Contrat de fourniture, de sous-traitance </a:t>
            </a:r>
            <a:r>
              <a:rPr kumimoji="0" lang="fr-FR" sz="13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ou de prestations de service avec des entreprises adaptées, des établissements ou services d’aide par le travail ou avec des travailleurs indépendants handicapés </a:t>
            </a:r>
            <a:endParaRPr kumimoji="0" lang="fr-FR" sz="13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Factures acquittées au cours de l’année N-1</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0" name="Rectangle : coins arrondis 9">
            <a:extLst>
              <a:ext uri="{FF2B5EF4-FFF2-40B4-BE49-F238E27FC236}">
                <a16:creationId xmlns:a16="http://schemas.microsoft.com/office/drawing/2014/main" id="{A07175DD-A9EF-4CDE-8D19-D14111BA9C39}"/>
              </a:ext>
            </a:extLst>
          </p:cNvPr>
          <p:cNvSpPr/>
          <p:nvPr/>
        </p:nvSpPr>
        <p:spPr>
          <a:xfrm>
            <a:off x="2959815" y="1031182"/>
            <a:ext cx="6067425" cy="1170897"/>
          </a:xfrm>
          <a:prstGeom prst="roundRect">
            <a:avLst/>
          </a:prstGeom>
          <a:solidFill>
            <a:srgbClr val="AD9D7B">
              <a:lumMod val="40000"/>
              <a:lumOff val="60000"/>
            </a:srgbClr>
          </a:solidFill>
          <a:ln w="15875" cap="rnd" cmpd="sng" algn="ctr">
            <a:solidFill>
              <a:srgbClr val="AD9277"/>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Montant retenu sous-traitance EA, ESAT et TIH</a:t>
            </a:r>
            <a:endParaRPr kumimoji="0" lang="fr-FR" sz="1300" b="0" i="0" u="none" strike="noStrike" kern="0" cap="none" spc="0" normalizeH="0" baseline="0" noProof="0" dirty="0">
              <a:ln>
                <a:noFill/>
              </a:ln>
              <a:solidFill>
                <a:sysClr val="windowText" lastClr="000000"/>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Montant déclaré* plafonnée à :</a:t>
            </a:r>
            <a:endParaRPr kumimoji="0" lang="fr-FR" sz="1100" b="0" i="0" u="none" strike="noStrike" kern="0" cap="none" spc="0" normalizeH="0" baseline="0" noProof="0" dirty="0">
              <a:ln>
                <a:noFill/>
              </a:ln>
              <a:solidFill>
                <a:sysClr val="windowText" lastClr="000000"/>
              </a:solidFill>
              <a:effectLst/>
              <a:uLnTx/>
              <a:uFillTx/>
              <a:latin typeface="Calisto MT" panose="02040603050505030304"/>
              <a:ea typeface="Calisto MT" panose="02040603050505030304" pitchFamily="18" charset="0"/>
              <a:cs typeface="Times New Roman" panose="02020603050405020304" pitchFamily="18" charset="0"/>
            </a:endParaRPr>
          </a:p>
          <a:p>
            <a:pPr marL="457200" marR="0" lvl="0" indent="-228600" defTabSz="914400" eaLnBrk="1" fontAlgn="auto" latinLnBrk="0" hangingPunct="1">
              <a:lnSpc>
                <a:spcPct val="100000"/>
              </a:lnSpc>
              <a:spcBef>
                <a:spcPts val="0"/>
              </a:spcBef>
              <a:spcAft>
                <a:spcPts val="0"/>
              </a:spcAft>
              <a:buClrTx/>
              <a:buSzTx/>
              <a:buFontTx/>
              <a:buNone/>
              <a:tabLst>
                <a:tab pos="457200" algn="l"/>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50 % de la contribution annuelle si le taux d’emploi est inférieur à 3 %</a:t>
            </a:r>
            <a:endParaRPr kumimoji="0" lang="fr-FR"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457200" marR="0" lvl="0" indent="-228600" defTabSz="914400" eaLnBrk="1" fontAlgn="auto" latinLnBrk="0" hangingPunct="1">
              <a:lnSpc>
                <a:spcPct val="100000"/>
              </a:lnSpc>
              <a:spcBef>
                <a:spcPts val="0"/>
              </a:spcBef>
              <a:spcAft>
                <a:spcPts val="0"/>
              </a:spcAft>
              <a:buClrTx/>
              <a:buSzTx/>
              <a:buFontTx/>
              <a:buNone/>
              <a:tabLst>
                <a:tab pos="457200" algn="l"/>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75 % de la contribution annuelle si le taux d’emploi est supérieur ou égal à 3 %</a:t>
            </a:r>
            <a:endParaRPr kumimoji="0" lang="fr-FR"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L’attestation transmise par l’entreprise du secteur adapté et protégé indique le montant de la déduction sans plafonnement avec application du taux de 30 % (Art 5 et 6-1 du décret n° 2006-501) </a:t>
            </a:r>
            <a:endParaRPr kumimoji="0" lang="fr-FR" sz="1100" b="0" i="0" u="none" strike="noStrike" kern="0" cap="none" spc="0" normalizeH="0" baseline="0" noProof="0" dirty="0">
              <a:ln>
                <a:noFill/>
              </a:ln>
              <a:solidFill>
                <a:sysClr val="windowText" lastClr="000000"/>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1" name="Rectangle : coins arrondis 10">
            <a:extLst>
              <a:ext uri="{FF2B5EF4-FFF2-40B4-BE49-F238E27FC236}">
                <a16:creationId xmlns:a16="http://schemas.microsoft.com/office/drawing/2014/main" id="{FFC8633D-F373-4C4F-B5BB-D6325D9EB8D2}"/>
              </a:ext>
            </a:extLst>
          </p:cNvPr>
          <p:cNvSpPr/>
          <p:nvPr/>
        </p:nvSpPr>
        <p:spPr>
          <a:xfrm>
            <a:off x="2959818" y="2274423"/>
            <a:ext cx="6067425" cy="719061"/>
          </a:xfrm>
          <a:prstGeom prst="roundRect">
            <a:avLst/>
          </a:prstGeom>
          <a:solidFill>
            <a:srgbClr val="FFECAF"/>
          </a:solidFill>
          <a:ln w="15875" cap="rnd" cmpd="sng" algn="ctr">
            <a:solidFill>
              <a:srgbClr val="D3BA68">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Dépenses déductibles affectées à des mesures adoptées en vue de faciliter l’accueil, l’insertion ou le maintien dans l’emploi des personnes handicapées </a:t>
            </a:r>
            <a:endParaRPr kumimoji="0" lang="fr-FR" sz="13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Factures acquittées au cours de l’année N-1</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3" name="Rectangle : coins arrondis 12">
            <a:extLst>
              <a:ext uri="{FF2B5EF4-FFF2-40B4-BE49-F238E27FC236}">
                <a16:creationId xmlns:a16="http://schemas.microsoft.com/office/drawing/2014/main" id="{BC3A088C-BAEE-4E67-9F43-DAD9588CE763}"/>
              </a:ext>
            </a:extLst>
          </p:cNvPr>
          <p:cNvSpPr/>
          <p:nvPr/>
        </p:nvSpPr>
        <p:spPr>
          <a:xfrm>
            <a:off x="2959818" y="3054122"/>
            <a:ext cx="6067425" cy="537933"/>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Montant retenu dépenses d’insertion ou de maintien dans l’emploi</a:t>
            </a:r>
            <a:endParaRPr kumimoji="0" lang="fr-FR" sz="13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Montant déclaré plafonné à 10 % du montant de la contribution annuelle</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0BEDB29A-E39B-4FFC-89B0-A04CF8FFDD86}"/>
              </a:ext>
            </a:extLst>
          </p:cNvPr>
          <p:cNvSpPr/>
          <p:nvPr/>
        </p:nvSpPr>
        <p:spPr>
          <a:xfrm>
            <a:off x="2959815" y="3652693"/>
            <a:ext cx="6067424" cy="681846"/>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Contribution exigible</a:t>
            </a:r>
            <a:endParaRPr kumimoji="0" lang="fr-FR" sz="13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Contribution annuelle – Montant retenu sous-traitance EA, ESAT, TIH – Montant retenu dépenses d’insertion ou maintien dans l’emploi</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6" name="Rectangle : coins arrondis 15">
            <a:extLst>
              <a:ext uri="{FF2B5EF4-FFF2-40B4-BE49-F238E27FC236}">
                <a16:creationId xmlns:a16="http://schemas.microsoft.com/office/drawing/2014/main" id="{D4223F6E-E3E6-445B-B4F4-86FC05A54082}"/>
              </a:ext>
            </a:extLst>
          </p:cNvPr>
          <p:cNvSpPr/>
          <p:nvPr/>
        </p:nvSpPr>
        <p:spPr>
          <a:xfrm>
            <a:off x="2959814" y="4384201"/>
            <a:ext cx="6067425" cy="844785"/>
          </a:xfrm>
          <a:prstGeom prst="roundRect">
            <a:avLst/>
          </a:prstGeom>
          <a:solidFill>
            <a:srgbClr val="FFECAF"/>
          </a:solidFill>
          <a:ln w="15875" cap="rnd" cmpd="sng" algn="ctr">
            <a:solidFill>
              <a:srgbClr val="D3BA68">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Montant des dépenses consacrées à la rémunération des personnels affectés à des missions d’aide à l’accueil, à l’intégration et à l’accompagnement des élèves ou étudiants </a:t>
            </a:r>
            <a:r>
              <a:rPr kumimoji="0" lang="fr-FR" sz="1050" b="0" i="1"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(article 98 et article 6 du décret n°2006-501)</a:t>
            </a:r>
            <a:endParaRPr kumimoji="0" lang="fr-FR" sz="1050" b="0" i="1"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5B4937"/>
                </a:solidFill>
                <a:effectLst/>
                <a:uLnTx/>
                <a:uFillTx/>
                <a:latin typeface="Calibri" panose="020F0502020204030204" pitchFamily="34" charset="0"/>
                <a:ea typeface="+mn-ea"/>
                <a:cs typeface="+mn-cs"/>
              </a:rPr>
              <a:t>Dépenses effectuées au cours de l’année N-1</a:t>
            </a:r>
            <a:endParaRPr kumimoji="0" lang="fr-FR" sz="105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7" name="Rectangle : coins arrondis 16">
            <a:extLst>
              <a:ext uri="{FF2B5EF4-FFF2-40B4-BE49-F238E27FC236}">
                <a16:creationId xmlns:a16="http://schemas.microsoft.com/office/drawing/2014/main" id="{C66A610D-BDE9-48FC-A265-F05CE1A6E480}"/>
              </a:ext>
            </a:extLst>
          </p:cNvPr>
          <p:cNvSpPr/>
          <p:nvPr/>
        </p:nvSpPr>
        <p:spPr>
          <a:xfrm>
            <a:off x="2959818" y="5278648"/>
            <a:ext cx="6067421" cy="649151"/>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Montant retenu dépenses d’aide aux élèves, aux étudiants</a:t>
            </a:r>
            <a:endParaRPr kumimoji="0" lang="fr-FR" sz="13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1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Montant des dépenses aide élèves/étudiants plafonné à 80 % du montant de la contribution exigible</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(Article 6-3 du décret n°2006-501)</a:t>
            </a:r>
            <a:endParaRPr kumimoji="0" lang="fr-FR" sz="11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sp>
        <p:nvSpPr>
          <p:cNvPr id="18" name="Rectangle : coins arrondis 17">
            <a:extLst>
              <a:ext uri="{FF2B5EF4-FFF2-40B4-BE49-F238E27FC236}">
                <a16:creationId xmlns:a16="http://schemas.microsoft.com/office/drawing/2014/main" id="{63E60790-A294-479D-A4E7-9C051752287D}"/>
              </a:ext>
            </a:extLst>
          </p:cNvPr>
          <p:cNvSpPr/>
          <p:nvPr/>
        </p:nvSpPr>
        <p:spPr>
          <a:xfrm>
            <a:off x="2959818" y="6021132"/>
            <a:ext cx="6067425" cy="537933"/>
          </a:xfrm>
          <a:prstGeom prst="roundRect">
            <a:avLst/>
          </a:prstGeom>
          <a:solidFill>
            <a:srgbClr val="AD9D7B">
              <a:lumMod val="40000"/>
              <a:lumOff val="60000"/>
            </a:srgbClr>
          </a:solidFill>
          <a:ln w="15875" cap="rnd" cmpd="sng" algn="ctr">
            <a:solidFill>
              <a:srgbClr val="BB8640">
                <a:shade val="50000"/>
              </a:srgbClr>
            </a:solidFill>
            <a:prstDash val="solid"/>
          </a:ln>
          <a:effectLst/>
        </p:spPr>
        <p:txBody>
          <a:bodyPr wrap="square" rtlCol="0" anchor="ctr">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3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Contribution due</a:t>
            </a:r>
            <a:endParaRPr kumimoji="0" lang="fr-FR" sz="130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Contribution exigible – montant retenu des dépenses d’aide aux élèves et aux étudiants</a:t>
            </a:r>
            <a:endParaRPr kumimoji="0" lang="fr-FR" sz="1050" b="0" i="0" u="none" strike="noStrike" kern="0" cap="none" spc="0" normalizeH="0" baseline="0" noProof="0" dirty="0">
              <a:ln>
                <a:noFill/>
              </a:ln>
              <a:solidFill>
                <a:sysClr val="window" lastClr="FFFFFF"/>
              </a:solidFill>
              <a:effectLst/>
              <a:uLnTx/>
              <a:uFillTx/>
              <a:latin typeface="Calisto MT" panose="02040603050505030304"/>
              <a:ea typeface="Calisto MT" panose="02040603050505030304" pitchFamily="18" charset="0"/>
              <a:cs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61440ECE-15FF-40A3-9D92-0FEE55753D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79686399"/>
      </p:ext>
    </p:extLst>
  </p:cSld>
  <p:clrMapOvr>
    <a:masterClrMapping/>
  </p:clrMapOvr>
  <mc:AlternateContent xmlns:mc="http://schemas.openxmlformats.org/markup-compatibility/2006" xmlns:p14="http://schemas.microsoft.com/office/powerpoint/2010/main">
    <mc:Choice Requires="p14">
      <p:transition spd="slow" p14:dur="2000" advTm="80894"/>
    </mc:Choice>
    <mc:Fallback xmlns="">
      <p:transition spd="slow" advTm="80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sp>
        <p:nvSpPr>
          <p:cNvPr id="3" name="Espace réservé du texte 2"/>
          <p:cNvSpPr>
            <a:spLocks noGrp="1"/>
          </p:cNvSpPr>
          <p:nvPr>
            <p:ph type="body" sz="quarter" idx="14"/>
          </p:nvPr>
        </p:nvSpPr>
        <p:spPr>
          <a:xfrm>
            <a:off x="508833" y="4218039"/>
            <a:ext cx="1941520" cy="2467896"/>
          </a:xfrm>
        </p:spPr>
        <p:txBody>
          <a:bodyPr>
            <a:noAutofit/>
          </a:bodyPr>
          <a:lstStyle/>
          <a:p>
            <a:r>
              <a:rPr lang="fr-FR" sz="1100" b="1" dirty="0"/>
              <a:t>N est égal à </a:t>
            </a:r>
            <a:r>
              <a:rPr lang="fr-FR" sz="1100" dirty="0"/>
              <a:t>:</a:t>
            </a:r>
          </a:p>
          <a:p>
            <a:pPr marL="285750" indent="-285750">
              <a:buFont typeface="Arial" panose="020B0604020202020204" pitchFamily="34" charset="0"/>
              <a:buChar char="•"/>
            </a:pPr>
            <a:r>
              <a:rPr lang="fr-FR" sz="1100" dirty="0"/>
              <a:t>400 pour les employeurs dont l'effectif total est compris entre 20 et 249,</a:t>
            </a:r>
          </a:p>
          <a:p>
            <a:pPr marL="285750" indent="-285750">
              <a:buFont typeface="Arial" panose="020B0604020202020204" pitchFamily="34" charset="0"/>
              <a:buChar char="•"/>
            </a:pPr>
            <a:r>
              <a:rPr lang="fr-FR" sz="1100" dirty="0"/>
              <a:t>500 pour les employeurs dont l'effectif total est compris entre 250 et 749,</a:t>
            </a:r>
          </a:p>
          <a:p>
            <a:pPr marL="285750" indent="-285750">
              <a:buFont typeface="Arial" panose="020B0604020202020204" pitchFamily="34" charset="0"/>
              <a:buChar char="•"/>
            </a:pPr>
            <a:r>
              <a:rPr lang="fr-FR" sz="1100" dirty="0"/>
              <a:t>600 pour les employeurs dont l'effectif total est supérieur ou égal à 750.</a:t>
            </a:r>
          </a:p>
        </p:txBody>
      </p:sp>
      <p:sp>
        <p:nvSpPr>
          <p:cNvPr id="4" name="Titre 3"/>
          <p:cNvSpPr>
            <a:spLocks noGrp="1"/>
          </p:cNvSpPr>
          <p:nvPr>
            <p:ph type="ctrTitle"/>
          </p:nvPr>
        </p:nvSpPr>
        <p:spPr/>
        <p:txBody>
          <a:bodyPr>
            <a:normAutofit fontScale="90000"/>
          </a:bodyPr>
          <a:lstStyle/>
          <a:p>
            <a:r>
              <a:rPr lang="fr-FR" dirty="0"/>
              <a:t>Calcul de la contribution due</a:t>
            </a:r>
          </a:p>
        </p:txBody>
      </p:sp>
      <p:sp>
        <p:nvSpPr>
          <p:cNvPr id="5" name="Espace réservé du texte 4"/>
          <p:cNvSpPr>
            <a:spLocks noGrp="1"/>
          </p:cNvSpPr>
          <p:nvPr>
            <p:ph type="body" sz="quarter" idx="13"/>
          </p:nvPr>
        </p:nvSpPr>
        <p:spPr>
          <a:xfrm>
            <a:off x="2821859" y="1455174"/>
            <a:ext cx="6115664" cy="4946000"/>
          </a:xfrm>
        </p:spPr>
        <p:txBody>
          <a:bodyPr/>
          <a:lstStyle/>
          <a:p>
            <a:pPr marL="0" lvl="1" indent="0" algn="just">
              <a:buClr>
                <a:srgbClr val="E8B88B"/>
              </a:buClr>
              <a:buNone/>
            </a:pPr>
            <a:endParaRPr lang="fr-FR" dirty="0">
              <a:solidFill>
                <a:prstClr val="black"/>
              </a:solidFill>
              <a:latin typeface="Arial" panose="020B0604020202020204" pitchFamily="34" charset="0"/>
              <a:cs typeface="Arial" panose="020B0604020202020204" pitchFamily="34" charset="0"/>
            </a:endParaRPr>
          </a:p>
          <a:p>
            <a:pPr marL="0" lvl="1" indent="0" algn="ctr">
              <a:buClr>
                <a:srgbClr val="E8B88B"/>
              </a:buClr>
              <a:buNone/>
            </a:pPr>
            <a:r>
              <a:rPr lang="fr-FR" b="1" dirty="0">
                <a:solidFill>
                  <a:prstClr val="black"/>
                </a:solidFill>
                <a:latin typeface="Arial" panose="020B0604020202020204" pitchFamily="34" charset="0"/>
                <a:cs typeface="Arial" panose="020B0604020202020204" pitchFamily="34" charset="0"/>
              </a:rPr>
              <a:t>CONTRIBUTION DUE</a:t>
            </a:r>
            <a:r>
              <a:rPr lang="fr-FR" dirty="0">
                <a:solidFill>
                  <a:prstClr val="black"/>
                </a:solidFill>
                <a:latin typeface="Arial" panose="020B0604020202020204" pitchFamily="34" charset="0"/>
                <a:cs typeface="Arial" panose="020B0604020202020204" pitchFamily="34" charset="0"/>
              </a:rPr>
              <a:t> =</a:t>
            </a:r>
          </a:p>
          <a:p>
            <a:pPr marL="0" lvl="1" algn="ctr">
              <a:buClr>
                <a:srgbClr val="E8B88B"/>
              </a:buClr>
            </a:pPr>
            <a:endParaRPr lang="fr-FR" dirty="0">
              <a:solidFill>
                <a:prstClr val="black"/>
              </a:solidFill>
              <a:latin typeface="Arial" panose="020B0604020202020204" pitchFamily="34" charset="0"/>
              <a:cs typeface="Arial" panose="020B0604020202020204" pitchFamily="34" charset="0"/>
            </a:endParaRP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Unités manquantes</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x N </a:t>
            </a:r>
            <a:r>
              <a:rPr lang="fr-FR" sz="1600" dirty="0">
                <a:solidFill>
                  <a:prstClr val="black"/>
                </a:solidFill>
                <a:latin typeface="Arial" panose="020B0604020202020204" pitchFamily="34" charset="0"/>
                <a:cs typeface="Arial" panose="020B0604020202020204" pitchFamily="34" charset="0"/>
              </a:rPr>
              <a:t>(montant unitaire selon l'effectif de l'employeur concerné)</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x SMIC horaire au 31 décembre N-1</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___________________________________</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 	Contribution annuelle</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 Montant retenu sous-traitance EA, ESAT, TIH</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 Montant retenu dépenses insertion, maintien emploi</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___________________________________________</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 Contribution exigible</a:t>
            </a:r>
          </a:p>
          <a:p>
            <a:pPr marL="0" lvl="1" indent="0" algn="ctr">
              <a:buClr>
                <a:srgbClr val="E8B88B"/>
              </a:buClr>
              <a:buNone/>
            </a:pPr>
            <a:r>
              <a:rPr lang="fr-FR" dirty="0">
                <a:solidFill>
                  <a:prstClr val="black"/>
                </a:solidFill>
                <a:latin typeface="Arial" panose="020B0604020202020204" pitchFamily="34" charset="0"/>
                <a:cs typeface="Arial" panose="020B0604020202020204" pitchFamily="34" charset="0"/>
              </a:rPr>
              <a:t>- Montant retenu dépenses d’aide élèves/étudiants</a:t>
            </a:r>
          </a:p>
          <a:p>
            <a:endParaRPr lang="fr-FR" dirty="0"/>
          </a:p>
        </p:txBody>
      </p:sp>
      <p:pic>
        <p:nvPicPr>
          <p:cNvPr id="6" name="Audio 5">
            <a:hlinkClick r:id="" action="ppaction://media"/>
            <a:extLst>
              <a:ext uri="{FF2B5EF4-FFF2-40B4-BE49-F238E27FC236}">
                <a16:creationId xmlns:a16="http://schemas.microsoft.com/office/drawing/2014/main" id="{141679D2-2152-4F3F-AAF8-385330E97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08146119"/>
      </p:ext>
    </p:extLst>
  </p:cSld>
  <p:clrMapOvr>
    <a:masterClrMapping/>
  </p:clrMapOvr>
  <mc:AlternateContent xmlns:mc="http://schemas.openxmlformats.org/markup-compatibility/2006" xmlns:p14="http://schemas.microsoft.com/office/powerpoint/2010/main">
    <mc:Choice Requires="p14">
      <p:transition spd="slow" p14:dur="2000" advTm="65622"/>
    </mc:Choice>
    <mc:Fallback xmlns="">
      <p:transition spd="slow" advTm="65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sp>
        <p:nvSpPr>
          <p:cNvPr id="4" name="Titre 3"/>
          <p:cNvSpPr>
            <a:spLocks noGrp="1"/>
          </p:cNvSpPr>
          <p:nvPr>
            <p:ph type="ctrTitle"/>
          </p:nvPr>
        </p:nvSpPr>
        <p:spPr/>
        <p:txBody>
          <a:bodyPr>
            <a:normAutofit fontScale="90000"/>
          </a:bodyPr>
          <a:lstStyle/>
          <a:p>
            <a:r>
              <a:rPr lang="fr-FR" dirty="0"/>
              <a:t>Contribution forfaitaire</a:t>
            </a:r>
          </a:p>
        </p:txBody>
      </p:sp>
      <p:sp>
        <p:nvSpPr>
          <p:cNvPr id="5" name="Rectangle 4">
            <a:extLst>
              <a:ext uri="{FF2B5EF4-FFF2-40B4-BE49-F238E27FC236}">
                <a16:creationId xmlns:a16="http://schemas.microsoft.com/office/drawing/2014/main" id="{384ECC29-1219-4FF6-BAFC-F1FE861BF4EF}"/>
              </a:ext>
            </a:extLst>
          </p:cNvPr>
          <p:cNvSpPr/>
          <p:nvPr/>
        </p:nvSpPr>
        <p:spPr>
          <a:xfrm>
            <a:off x="2818151" y="1654377"/>
            <a:ext cx="6148867" cy="4605976"/>
          </a:xfrm>
          <a:prstGeom prst="rect">
            <a:avLst/>
          </a:prstGeom>
        </p:spPr>
        <p:txBody>
          <a:bodyPr/>
          <a:lstStyle/>
          <a:p>
            <a:pPr lvl="0" algn="just"/>
            <a:r>
              <a:rPr lang="fr-FR" sz="1600" dirty="0"/>
              <a:t>Pour rappel, la déclaration annuelle est obligatoire.</a:t>
            </a:r>
          </a:p>
          <a:p>
            <a:pPr lvl="0" algn="just"/>
            <a:endParaRPr lang="fr-FR" sz="1600" dirty="0"/>
          </a:p>
          <a:p>
            <a:pPr lvl="0" algn="just"/>
            <a:r>
              <a:rPr lang="fr-FR" sz="1600" dirty="0"/>
              <a:t>A défaut de déclaration et de régularisation dans le délai d’un mois après une mise en demeure adressée par le gestionnaire du fonds, l’employeur est considéré comme ne satisfaisant pas à l’obligation d’emploi. Le montant de la contribution est alors calculé en retenant la proportion de 6 % de l’effectif total rémunéré.</a:t>
            </a:r>
          </a:p>
          <a:p>
            <a:pPr lvl="0" algn="just">
              <a:buChar char="•"/>
            </a:pPr>
            <a:endParaRPr lang="fr-FR" sz="1600" dirty="0"/>
          </a:p>
          <a:p>
            <a:pPr lvl="0" algn="just">
              <a:buChar char="•"/>
            </a:pPr>
            <a:endParaRPr lang="fr-FR" sz="1600" dirty="0"/>
          </a:p>
          <a:p>
            <a:pPr lvl="0" algn="just"/>
            <a:r>
              <a:rPr lang="fr-FR" sz="1600" dirty="0"/>
              <a:t>La contribution forfaitaire se calcule selon la formule suivante :</a:t>
            </a:r>
          </a:p>
          <a:p>
            <a:pPr lvl="0" algn="just"/>
            <a:endParaRPr lang="fr-FR" sz="1600" dirty="0"/>
          </a:p>
          <a:p>
            <a:pPr lvl="0" algn="ctr"/>
            <a:r>
              <a:rPr lang="fr-FR" sz="1600" dirty="0"/>
              <a:t>UNITES MANQUANTES (6% x Effectif Total Rémunéré)</a:t>
            </a:r>
          </a:p>
          <a:p>
            <a:pPr lvl="0" algn="ctr"/>
            <a:r>
              <a:rPr lang="fr-FR" sz="1600" dirty="0"/>
              <a:t> x 	N (montant unitaire selon l'effectif de l'employeur concerné)</a:t>
            </a:r>
          </a:p>
          <a:p>
            <a:pPr lvl="0" algn="ctr"/>
            <a:r>
              <a:rPr lang="fr-FR" sz="1600" dirty="0"/>
              <a:t>x 	SMIC (au 31 décembre de l’année N-1) </a:t>
            </a:r>
          </a:p>
          <a:p>
            <a:pPr lvl="0" algn="ctr"/>
            <a:r>
              <a:rPr lang="fr-FR" sz="1600" dirty="0"/>
              <a:t>___________________________________________________		= 	CONTRIBUTION FORFAITAIRE</a:t>
            </a:r>
            <a:endParaRPr lang="fr-FR" sz="2400" dirty="0"/>
          </a:p>
        </p:txBody>
      </p:sp>
      <p:sp>
        <p:nvSpPr>
          <p:cNvPr id="9" name="Espace réservé du texte 2">
            <a:extLst>
              <a:ext uri="{FF2B5EF4-FFF2-40B4-BE49-F238E27FC236}">
                <a16:creationId xmlns:a16="http://schemas.microsoft.com/office/drawing/2014/main" id="{BFC20ADE-3173-43F1-9E96-DC86010FA7FF}"/>
              </a:ext>
            </a:extLst>
          </p:cNvPr>
          <p:cNvSpPr>
            <a:spLocks noGrp="1"/>
          </p:cNvSpPr>
          <p:nvPr>
            <p:ph type="body" sz="quarter" idx="14"/>
          </p:nvPr>
        </p:nvSpPr>
        <p:spPr>
          <a:xfrm>
            <a:off x="508833" y="4218039"/>
            <a:ext cx="1941520" cy="2467896"/>
          </a:xfrm>
        </p:spPr>
        <p:txBody>
          <a:bodyPr>
            <a:noAutofit/>
          </a:bodyPr>
          <a:lstStyle/>
          <a:p>
            <a:r>
              <a:rPr lang="fr-FR" sz="1100" b="1" dirty="0"/>
              <a:t>N est égal à </a:t>
            </a:r>
            <a:r>
              <a:rPr lang="fr-FR" sz="1100" dirty="0"/>
              <a:t>:</a:t>
            </a:r>
          </a:p>
          <a:p>
            <a:pPr marL="285750" indent="-285750">
              <a:buFont typeface="Arial" panose="020B0604020202020204" pitchFamily="34" charset="0"/>
              <a:buChar char="•"/>
            </a:pPr>
            <a:r>
              <a:rPr lang="fr-FR" sz="1100" dirty="0"/>
              <a:t>400 pour les employeurs dont l'effectif total est compris entre 20 et 249,</a:t>
            </a:r>
          </a:p>
          <a:p>
            <a:pPr marL="285750" indent="-285750">
              <a:buFont typeface="Arial" panose="020B0604020202020204" pitchFamily="34" charset="0"/>
              <a:buChar char="•"/>
            </a:pPr>
            <a:r>
              <a:rPr lang="fr-FR" sz="1100" dirty="0"/>
              <a:t>500 pour les employeurs dont l'effectif total est compris entre 250 et 749,</a:t>
            </a:r>
          </a:p>
          <a:p>
            <a:pPr marL="285750" indent="-285750">
              <a:buFont typeface="Arial" panose="020B0604020202020204" pitchFamily="34" charset="0"/>
              <a:buChar char="•"/>
            </a:pPr>
            <a:r>
              <a:rPr lang="fr-FR" sz="1100" dirty="0"/>
              <a:t>600 pour les employeurs dont l'effectif total est supérieur ou égal à 750.</a:t>
            </a:r>
          </a:p>
        </p:txBody>
      </p:sp>
      <p:pic>
        <p:nvPicPr>
          <p:cNvPr id="3" name="Audio 2">
            <a:hlinkClick r:id="" action="ppaction://media"/>
            <a:extLst>
              <a:ext uri="{FF2B5EF4-FFF2-40B4-BE49-F238E27FC236}">
                <a16:creationId xmlns:a16="http://schemas.microsoft.com/office/drawing/2014/main" id="{4EC67669-411F-46D3-BD16-A0B19F247C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83271849"/>
      </p:ext>
    </p:extLst>
  </p:cSld>
  <p:clrMapOvr>
    <a:masterClrMapping/>
  </p:clrMapOvr>
  <mc:AlternateContent xmlns:mc="http://schemas.openxmlformats.org/markup-compatibility/2006" xmlns:p14="http://schemas.microsoft.com/office/powerpoint/2010/main">
    <mc:Choice Requires="p14">
      <p:transition spd="slow" p14:dur="2000" advTm="40697"/>
    </mc:Choice>
    <mc:Fallback xmlns="">
      <p:transition spd="slow" advTm="40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Formulaire de contact sur le site du FIPHFP</a:t>
            </a:r>
          </a:p>
        </p:txBody>
      </p:sp>
    </p:spTree>
    <p:extLst>
      <p:ext uri="{BB962C8B-B14F-4D97-AF65-F5344CB8AC3E}">
        <p14:creationId xmlns:p14="http://schemas.microsoft.com/office/powerpoint/2010/main" val="325354659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2705</TotalTime>
  <Words>1551</Words>
  <Application>Microsoft Office PowerPoint</Application>
  <PresentationFormat>Affichage à l'écran (4:3)</PresentationFormat>
  <Paragraphs>120</Paragraphs>
  <Slides>6</Slides>
  <Notes>6</Notes>
  <HiddenSlides>0</HiddenSlides>
  <MMClips>5</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vt:i4>
      </vt:variant>
    </vt:vector>
  </HeadingPairs>
  <TitlesOfParts>
    <vt:vector size="16" baseType="lpstr">
      <vt:lpstr>Arial</vt:lpstr>
      <vt:lpstr>B Lubalin Graph Demi</vt:lpstr>
      <vt:lpstr>Calibri</vt:lpstr>
      <vt:lpstr>Calisto MT</vt:lpstr>
      <vt:lpstr>Gotham Bold</vt:lpstr>
      <vt:lpstr>Gotham Book</vt:lpstr>
      <vt:lpstr>Lubalin Graph</vt:lpstr>
      <vt:lpstr>Times New Roman</vt:lpstr>
      <vt:lpstr>Thème Office</vt:lpstr>
      <vt:lpstr>1_Thème Office</vt:lpstr>
      <vt:lpstr>Le calcul de la contribution  </vt:lpstr>
      <vt:lpstr>Présentation PowerPoint</vt:lpstr>
      <vt:lpstr>Présentation PowerPoint</vt:lpstr>
      <vt:lpstr>Calcul de la contribution due</vt:lpstr>
      <vt:lpstr>Contribution forfaitaire</vt:lpstr>
      <vt:lpstr>Présentation PowerPoint</vt:lpstr>
    </vt:vector>
  </TitlesOfParts>
  <Company>TBWA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TBWA TBWA</dc:creator>
  <cp:lastModifiedBy>Condere, Thierry</cp:lastModifiedBy>
  <cp:revision>203</cp:revision>
  <cp:lastPrinted>2020-11-26T13:04:17Z</cp:lastPrinted>
  <dcterms:created xsi:type="dcterms:W3CDTF">2016-08-02T10:02:28Z</dcterms:created>
  <dcterms:modified xsi:type="dcterms:W3CDTF">2023-10-03T15:04:47Z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861b9d-47cf-4fa9-b565-a0b0c80f812c_Enabled">
    <vt:lpwstr>true</vt:lpwstr>
  </property>
  <property fmtid="{D5CDD505-2E9C-101B-9397-08002B2CF9AE}" pid="3" name="MSIP_Label_95861b9d-47cf-4fa9-b565-a0b0c80f812c_SetDate">
    <vt:lpwstr>2021-01-26T12:05:30Z</vt:lpwstr>
  </property>
  <property fmtid="{D5CDD505-2E9C-101B-9397-08002B2CF9AE}" pid="4" name="MSIP_Label_95861b9d-47cf-4fa9-b565-a0b0c80f812c_Method">
    <vt:lpwstr>Privileged</vt:lpwstr>
  </property>
  <property fmtid="{D5CDD505-2E9C-101B-9397-08002B2CF9AE}" pid="5" name="MSIP_Label_95861b9d-47cf-4fa9-b565-a0b0c80f812c_Name">
    <vt:lpwstr>95861b9d-47cf-4fa9-b565-a0b0c80f812c</vt:lpwstr>
  </property>
  <property fmtid="{D5CDD505-2E9C-101B-9397-08002B2CF9AE}" pid="6" name="MSIP_Label_95861b9d-47cf-4fa9-b565-a0b0c80f812c_SiteId">
    <vt:lpwstr>6eab6365-8194-49c6-a4d0-e2d1a0fbeb74</vt:lpwstr>
  </property>
  <property fmtid="{D5CDD505-2E9C-101B-9397-08002B2CF9AE}" pid="7" name="MSIP_Label_95861b9d-47cf-4fa9-b565-a0b0c80f812c_ActionId">
    <vt:lpwstr>1e21187c-efb3-4ccf-a704-24556efef85d</vt:lpwstr>
  </property>
  <property fmtid="{D5CDD505-2E9C-101B-9397-08002B2CF9AE}" pid="8" name="MSIP_Label_95861b9d-47cf-4fa9-b565-a0b0c80f812c_ContentBits">
    <vt:lpwstr>0</vt:lpwstr>
  </property>
</Properties>
</file>